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8" d="100"/>
          <a:sy n="88"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786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1.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s>
</file>

<file path=ppt/slides/_rels/slide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1.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3.xml"/><Relationship Id="rId16"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4.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1.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notesSlide" Target="../notesSlides/notesSlide4.xml"/><Relationship Id="rId16"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5.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18" Type="http://schemas.openxmlformats.org/officeDocument/2006/relationships/image" Target="../media/image69.png"/><Relationship Id="rId3" Type="http://schemas.openxmlformats.org/officeDocument/2006/relationships/image" Target="../media/image55.png"/><Relationship Id="rId21" Type="http://schemas.openxmlformats.org/officeDocument/2006/relationships/image" Target="../media/image72.png"/><Relationship Id="rId7" Type="http://schemas.openxmlformats.org/officeDocument/2006/relationships/image" Target="../media/image58.png"/><Relationship Id="rId12" Type="http://schemas.openxmlformats.org/officeDocument/2006/relationships/image" Target="../media/image63.png"/><Relationship Id="rId17" Type="http://schemas.openxmlformats.org/officeDocument/2006/relationships/image" Target="../media/image68.png"/><Relationship Id="rId2" Type="http://schemas.openxmlformats.org/officeDocument/2006/relationships/notesSlide" Target="../notesSlides/notesSlide5.xml"/><Relationship Id="rId16" Type="http://schemas.openxmlformats.org/officeDocument/2006/relationships/image" Target="../media/image67.png"/><Relationship Id="rId20"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5" Type="http://schemas.openxmlformats.org/officeDocument/2006/relationships/image" Target="../media/image66.png"/><Relationship Id="rId23" Type="http://schemas.openxmlformats.org/officeDocument/2006/relationships/image" Target="../media/image74.png"/><Relationship Id="rId10" Type="http://schemas.openxmlformats.org/officeDocument/2006/relationships/image" Target="../media/image61.png"/><Relationship Id="rId19" Type="http://schemas.openxmlformats.org/officeDocument/2006/relationships/image" Target="../media/image70.png"/><Relationship Id="rId4" Type="http://schemas.openxmlformats.org/officeDocument/2006/relationships/image" Target="../media/image1.png"/><Relationship Id="rId9" Type="http://schemas.openxmlformats.org/officeDocument/2006/relationships/image" Target="../media/image60.png"/><Relationship Id="rId14" Type="http://schemas.openxmlformats.org/officeDocument/2006/relationships/image" Target="../media/image65.png"/><Relationship Id="rId22" Type="http://schemas.openxmlformats.org/officeDocument/2006/relationships/image" Target="../media/image73.png"/></Relationships>
</file>

<file path=ppt/slides/_rels/slide6.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3" Type="http://schemas.openxmlformats.org/officeDocument/2006/relationships/image" Target="../media/image1.png"/><Relationship Id="rId7" Type="http://schemas.openxmlformats.org/officeDocument/2006/relationships/image" Target="../media/image77.png"/><Relationship Id="rId12" Type="http://schemas.openxmlformats.org/officeDocument/2006/relationships/image" Target="../media/image8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41.png"/><Relationship Id="rId9" Type="http://schemas.openxmlformats.org/officeDocument/2006/relationships/image" Target="../media/image79.png"/></Relationships>
</file>

<file path=ppt/slides/_rels/slide7.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png"/><Relationship Id="rId18" Type="http://schemas.openxmlformats.org/officeDocument/2006/relationships/image" Target="../media/image98.png"/><Relationship Id="rId3" Type="http://schemas.openxmlformats.org/officeDocument/2006/relationships/image" Target="../media/image84.png"/><Relationship Id="rId21" Type="http://schemas.openxmlformats.org/officeDocument/2006/relationships/image" Target="../media/image101.png"/><Relationship Id="rId7" Type="http://schemas.openxmlformats.org/officeDocument/2006/relationships/image" Target="../media/image87.png"/><Relationship Id="rId12" Type="http://schemas.openxmlformats.org/officeDocument/2006/relationships/image" Target="../media/image92.png"/><Relationship Id="rId17" Type="http://schemas.openxmlformats.org/officeDocument/2006/relationships/image" Target="../media/image97.png"/><Relationship Id="rId25" Type="http://schemas.openxmlformats.org/officeDocument/2006/relationships/image" Target="../media/image105.png"/><Relationship Id="rId2" Type="http://schemas.openxmlformats.org/officeDocument/2006/relationships/notesSlide" Target="../notesSlides/notesSlide7.xml"/><Relationship Id="rId16" Type="http://schemas.openxmlformats.org/officeDocument/2006/relationships/image" Target="../media/image96.png"/><Relationship Id="rId20" Type="http://schemas.openxmlformats.org/officeDocument/2006/relationships/image" Target="../media/image100.png"/><Relationship Id="rId1" Type="http://schemas.openxmlformats.org/officeDocument/2006/relationships/slideLayout" Target="../slideLayouts/slideLayout1.xml"/><Relationship Id="rId6" Type="http://schemas.openxmlformats.org/officeDocument/2006/relationships/image" Target="../media/image86.png"/><Relationship Id="rId11" Type="http://schemas.openxmlformats.org/officeDocument/2006/relationships/image" Target="../media/image91.png"/><Relationship Id="rId24" Type="http://schemas.openxmlformats.org/officeDocument/2006/relationships/image" Target="../media/image104.png"/><Relationship Id="rId5" Type="http://schemas.openxmlformats.org/officeDocument/2006/relationships/image" Target="../media/image85.png"/><Relationship Id="rId15" Type="http://schemas.openxmlformats.org/officeDocument/2006/relationships/image" Target="../media/image95.png"/><Relationship Id="rId23" Type="http://schemas.openxmlformats.org/officeDocument/2006/relationships/image" Target="../media/image103.png"/><Relationship Id="rId10" Type="http://schemas.openxmlformats.org/officeDocument/2006/relationships/image" Target="../media/image90.png"/><Relationship Id="rId19" Type="http://schemas.openxmlformats.org/officeDocument/2006/relationships/image" Target="../media/image99.png"/><Relationship Id="rId4" Type="http://schemas.openxmlformats.org/officeDocument/2006/relationships/image" Target="../media/image1.png"/><Relationship Id="rId9" Type="http://schemas.openxmlformats.org/officeDocument/2006/relationships/image" Target="../media/image89.png"/><Relationship Id="rId14" Type="http://schemas.openxmlformats.org/officeDocument/2006/relationships/image" Target="../media/image94.png"/><Relationship Id="rId22" Type="http://schemas.openxmlformats.org/officeDocument/2006/relationships/image" Target="../media/image102.png"/></Relationships>
</file>

<file path=ppt/slides/_rels/slide8.xml.rels><?xml version="1.0" encoding="UTF-8" standalone="yes"?>
<Relationships xmlns="http://schemas.openxmlformats.org/package/2006/relationships"><Relationship Id="rId8" Type="http://schemas.openxmlformats.org/officeDocument/2006/relationships/image" Target="../media/image109.png"/><Relationship Id="rId13" Type="http://schemas.openxmlformats.org/officeDocument/2006/relationships/image" Target="../media/image114.png"/><Relationship Id="rId3" Type="http://schemas.openxmlformats.org/officeDocument/2006/relationships/image" Target="../media/image1.png"/><Relationship Id="rId7" Type="http://schemas.openxmlformats.org/officeDocument/2006/relationships/image" Target="../media/image108.png"/><Relationship Id="rId12" Type="http://schemas.openxmlformats.org/officeDocument/2006/relationships/image" Target="../media/image113.png"/><Relationship Id="rId2" Type="http://schemas.openxmlformats.org/officeDocument/2006/relationships/notesSlide" Target="../notesSlides/notesSlide8.xml"/><Relationship Id="rId16" Type="http://schemas.openxmlformats.org/officeDocument/2006/relationships/image" Target="../media/image117.png"/><Relationship Id="rId1" Type="http://schemas.openxmlformats.org/officeDocument/2006/relationships/slideLayout" Target="../slideLayouts/slideLayout1.xml"/><Relationship Id="rId6" Type="http://schemas.openxmlformats.org/officeDocument/2006/relationships/image" Target="../media/image107.png"/><Relationship Id="rId11" Type="http://schemas.openxmlformats.org/officeDocument/2006/relationships/image" Target="../media/image112.png"/><Relationship Id="rId5" Type="http://schemas.openxmlformats.org/officeDocument/2006/relationships/image" Target="../media/image106.png"/><Relationship Id="rId15" Type="http://schemas.openxmlformats.org/officeDocument/2006/relationships/image" Target="../media/image116.png"/><Relationship Id="rId10" Type="http://schemas.openxmlformats.org/officeDocument/2006/relationships/image" Target="../media/image111.png"/><Relationship Id="rId4" Type="http://schemas.openxmlformats.org/officeDocument/2006/relationships/image" Target="../media/image85.png"/><Relationship Id="rId9" Type="http://schemas.openxmlformats.org/officeDocument/2006/relationships/image" Target="../media/image110.png"/><Relationship Id="rId14" Type="http://schemas.openxmlformats.org/officeDocument/2006/relationships/image" Target="../media/image115.png"/></Relationships>
</file>

<file path=ppt/slides/_rels/slide9.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18" Type="http://schemas.openxmlformats.org/officeDocument/2006/relationships/image" Target="../media/image131.png"/><Relationship Id="rId3" Type="http://schemas.openxmlformats.org/officeDocument/2006/relationships/image" Target="../media/image1.png"/><Relationship Id="rId7" Type="http://schemas.openxmlformats.org/officeDocument/2006/relationships/image" Target="../media/image120.png"/><Relationship Id="rId12" Type="http://schemas.openxmlformats.org/officeDocument/2006/relationships/image" Target="../media/image125.png"/><Relationship Id="rId17" Type="http://schemas.openxmlformats.org/officeDocument/2006/relationships/image" Target="../media/image130.png"/><Relationship Id="rId2" Type="http://schemas.openxmlformats.org/officeDocument/2006/relationships/notesSlide" Target="../notesSlides/notesSlide9.xml"/><Relationship Id="rId16" Type="http://schemas.openxmlformats.org/officeDocument/2006/relationships/image" Target="../media/image129.png"/><Relationship Id="rId1" Type="http://schemas.openxmlformats.org/officeDocument/2006/relationships/slideLayout" Target="../slideLayouts/slideLayout1.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5" Type="http://schemas.openxmlformats.org/officeDocument/2006/relationships/image" Target="../media/image128.png"/><Relationship Id="rId10" Type="http://schemas.openxmlformats.org/officeDocument/2006/relationships/image" Target="../media/image123.png"/><Relationship Id="rId4" Type="http://schemas.openxmlformats.org/officeDocument/2006/relationships/image" Target="../media/image28.png"/><Relationship Id="rId9" Type="http://schemas.openxmlformats.org/officeDocument/2006/relationships/image" Target="../media/image122.png"/><Relationship Id="rId14" Type="http://schemas.openxmlformats.org/officeDocument/2006/relationships/image" Target="../media/image127.png"/></Relationships>
</file>

<file path=ppt/slides/_rels/slide10.xml.rels><?xml version="1.0" encoding="UTF-8" standalone="yes"?>
<Relationships xmlns="http://schemas.openxmlformats.org/package/2006/relationships"><Relationship Id="rId8" Type="http://schemas.openxmlformats.org/officeDocument/2006/relationships/image" Target="../media/image136.png"/><Relationship Id="rId13" Type="http://schemas.openxmlformats.org/officeDocument/2006/relationships/image" Target="../media/image141.png"/><Relationship Id="rId18" Type="http://schemas.openxmlformats.org/officeDocument/2006/relationships/image" Target="../media/image146.png"/><Relationship Id="rId3" Type="http://schemas.openxmlformats.org/officeDocument/2006/relationships/image" Target="../media/image1.png"/><Relationship Id="rId21" Type="http://schemas.openxmlformats.org/officeDocument/2006/relationships/image" Target="../media/image149.png"/><Relationship Id="rId7" Type="http://schemas.openxmlformats.org/officeDocument/2006/relationships/image" Target="../media/image135.png"/><Relationship Id="rId12" Type="http://schemas.openxmlformats.org/officeDocument/2006/relationships/image" Target="../media/image140.png"/><Relationship Id="rId17" Type="http://schemas.openxmlformats.org/officeDocument/2006/relationships/image" Target="../media/image145.png"/><Relationship Id="rId2" Type="http://schemas.openxmlformats.org/officeDocument/2006/relationships/notesSlide" Target="../notesSlides/notesSlide10.xml"/><Relationship Id="rId16" Type="http://schemas.openxmlformats.org/officeDocument/2006/relationships/image" Target="../media/image144.png"/><Relationship Id="rId20" Type="http://schemas.openxmlformats.org/officeDocument/2006/relationships/image" Target="../media/image148.png"/><Relationship Id="rId1" Type="http://schemas.openxmlformats.org/officeDocument/2006/relationships/slideLayout" Target="../slideLayouts/slideLayout1.xml"/><Relationship Id="rId6" Type="http://schemas.openxmlformats.org/officeDocument/2006/relationships/image" Target="../media/image134.png"/><Relationship Id="rId11" Type="http://schemas.openxmlformats.org/officeDocument/2006/relationships/image" Target="../media/image139.png"/><Relationship Id="rId5" Type="http://schemas.openxmlformats.org/officeDocument/2006/relationships/image" Target="../media/image133.png"/><Relationship Id="rId15" Type="http://schemas.openxmlformats.org/officeDocument/2006/relationships/image" Target="../media/image143.png"/><Relationship Id="rId10" Type="http://schemas.openxmlformats.org/officeDocument/2006/relationships/image" Target="../media/image138.png"/><Relationship Id="rId19" Type="http://schemas.openxmlformats.org/officeDocument/2006/relationships/image" Target="../media/image147.png"/><Relationship Id="rId4" Type="http://schemas.openxmlformats.org/officeDocument/2006/relationships/image" Target="../media/image132.png"/><Relationship Id="rId9" Type="http://schemas.openxmlformats.org/officeDocument/2006/relationships/image" Target="../media/image137.png"/><Relationship Id="rId14" Type="http://schemas.openxmlformats.org/officeDocument/2006/relationships/image" Target="../media/image142.png"/></Relationships>
</file>

<file path=ppt/slides/_rels/slide11.xml.rels><?xml version="1.0" encoding="UTF-8" standalone="yes"?>
<Relationships xmlns="http://schemas.openxmlformats.org/package/2006/relationships"><Relationship Id="rId8" Type="http://schemas.openxmlformats.org/officeDocument/2006/relationships/image" Target="../media/image154.png"/><Relationship Id="rId13" Type="http://schemas.openxmlformats.org/officeDocument/2006/relationships/image" Target="../media/image159.png"/><Relationship Id="rId18" Type="http://schemas.openxmlformats.org/officeDocument/2006/relationships/image" Target="../media/image117.png"/><Relationship Id="rId3" Type="http://schemas.openxmlformats.org/officeDocument/2006/relationships/image" Target="../media/image1.png"/><Relationship Id="rId7" Type="http://schemas.openxmlformats.org/officeDocument/2006/relationships/image" Target="../media/image153.png"/><Relationship Id="rId12" Type="http://schemas.openxmlformats.org/officeDocument/2006/relationships/image" Target="../media/image158.png"/><Relationship Id="rId17" Type="http://schemas.openxmlformats.org/officeDocument/2006/relationships/image" Target="../media/image163.png"/><Relationship Id="rId2" Type="http://schemas.openxmlformats.org/officeDocument/2006/relationships/notesSlide" Target="../notesSlides/notesSlide11.xml"/><Relationship Id="rId16" Type="http://schemas.openxmlformats.org/officeDocument/2006/relationships/image" Target="../media/image162.png"/><Relationship Id="rId1" Type="http://schemas.openxmlformats.org/officeDocument/2006/relationships/slideLayout" Target="../slideLayouts/slideLayout1.xml"/><Relationship Id="rId6" Type="http://schemas.openxmlformats.org/officeDocument/2006/relationships/image" Target="../media/image152.png"/><Relationship Id="rId11" Type="http://schemas.openxmlformats.org/officeDocument/2006/relationships/image" Target="../media/image157.png"/><Relationship Id="rId5" Type="http://schemas.openxmlformats.org/officeDocument/2006/relationships/image" Target="../media/image151.png"/><Relationship Id="rId15" Type="http://schemas.openxmlformats.org/officeDocument/2006/relationships/image" Target="../media/image161.png"/><Relationship Id="rId10" Type="http://schemas.openxmlformats.org/officeDocument/2006/relationships/image" Target="../media/image156.png"/><Relationship Id="rId4" Type="http://schemas.openxmlformats.org/officeDocument/2006/relationships/image" Target="../media/image150.png"/><Relationship Id="rId9" Type="http://schemas.openxmlformats.org/officeDocument/2006/relationships/image" Target="../media/image155.png"/><Relationship Id="rId14" Type="http://schemas.openxmlformats.org/officeDocument/2006/relationships/image" Target="../media/image160.png"/></Relationships>
</file>

<file path=ppt/slides/_rels/slide12.xml.rels><?xml version="1.0" encoding="UTF-8" standalone="yes"?>
<Relationships xmlns="http://schemas.openxmlformats.org/package/2006/relationships"><Relationship Id="rId8" Type="http://schemas.openxmlformats.org/officeDocument/2006/relationships/image" Target="../media/image167.png"/><Relationship Id="rId13" Type="http://schemas.openxmlformats.org/officeDocument/2006/relationships/image" Target="../media/image172.png"/><Relationship Id="rId3" Type="http://schemas.openxmlformats.org/officeDocument/2006/relationships/image" Target="../media/image164.png"/><Relationship Id="rId7" Type="http://schemas.openxmlformats.org/officeDocument/2006/relationships/image" Target="../media/image166.png"/><Relationship Id="rId12" Type="http://schemas.openxmlformats.org/officeDocument/2006/relationships/image" Target="../media/image17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65.png"/><Relationship Id="rId11" Type="http://schemas.openxmlformats.org/officeDocument/2006/relationships/image" Target="../media/image170.png"/><Relationship Id="rId5" Type="http://schemas.openxmlformats.org/officeDocument/2006/relationships/image" Target="../media/image85.png"/><Relationship Id="rId15" Type="http://schemas.openxmlformats.org/officeDocument/2006/relationships/image" Target="../media/image174.png"/><Relationship Id="rId10" Type="http://schemas.openxmlformats.org/officeDocument/2006/relationships/image" Target="../media/image169.png"/><Relationship Id="rId4" Type="http://schemas.openxmlformats.org/officeDocument/2006/relationships/image" Target="../media/image1.png"/><Relationship Id="rId9" Type="http://schemas.openxmlformats.org/officeDocument/2006/relationships/image" Target="../media/image168.png"/><Relationship Id="rId14" Type="http://schemas.openxmlformats.org/officeDocument/2006/relationships/image" Target="../media/image173.png"/></Relationships>
</file>

<file path=ppt/slides/_rels/slide13.xml.rels><?xml version="1.0" encoding="UTF-8" standalone="yes"?>
<Relationships xmlns="http://schemas.openxmlformats.org/package/2006/relationships"><Relationship Id="rId8" Type="http://schemas.openxmlformats.org/officeDocument/2006/relationships/image" Target="../media/image178.png"/><Relationship Id="rId13" Type="http://schemas.openxmlformats.org/officeDocument/2006/relationships/image" Target="../media/image183.png"/><Relationship Id="rId18" Type="http://schemas.openxmlformats.org/officeDocument/2006/relationships/image" Target="../media/image188.png"/><Relationship Id="rId3" Type="http://schemas.openxmlformats.org/officeDocument/2006/relationships/image" Target="../media/image1.png"/><Relationship Id="rId7" Type="http://schemas.openxmlformats.org/officeDocument/2006/relationships/image" Target="../media/image177.png"/><Relationship Id="rId12" Type="http://schemas.openxmlformats.org/officeDocument/2006/relationships/image" Target="../media/image182.png"/><Relationship Id="rId17" Type="http://schemas.openxmlformats.org/officeDocument/2006/relationships/image" Target="../media/image187.png"/><Relationship Id="rId2" Type="http://schemas.openxmlformats.org/officeDocument/2006/relationships/notesSlide" Target="../notesSlides/notesSlide13.xml"/><Relationship Id="rId16" Type="http://schemas.openxmlformats.org/officeDocument/2006/relationships/image" Target="../media/image186.png"/><Relationship Id="rId1" Type="http://schemas.openxmlformats.org/officeDocument/2006/relationships/slideLayout" Target="../slideLayouts/slideLayout1.xml"/><Relationship Id="rId6" Type="http://schemas.openxmlformats.org/officeDocument/2006/relationships/image" Target="../media/image176.png"/><Relationship Id="rId11" Type="http://schemas.openxmlformats.org/officeDocument/2006/relationships/image" Target="../media/image181.png"/><Relationship Id="rId5" Type="http://schemas.openxmlformats.org/officeDocument/2006/relationships/image" Target="../media/image175.png"/><Relationship Id="rId15" Type="http://schemas.openxmlformats.org/officeDocument/2006/relationships/image" Target="../media/image185.png"/><Relationship Id="rId10" Type="http://schemas.openxmlformats.org/officeDocument/2006/relationships/image" Target="../media/image180.png"/><Relationship Id="rId19" Type="http://schemas.openxmlformats.org/officeDocument/2006/relationships/image" Target="../media/image189.png"/><Relationship Id="rId4" Type="http://schemas.openxmlformats.org/officeDocument/2006/relationships/image" Target="../media/image85.png"/><Relationship Id="rId9" Type="http://schemas.openxmlformats.org/officeDocument/2006/relationships/image" Target="../media/image179.png"/><Relationship Id="rId14" Type="http://schemas.openxmlformats.org/officeDocument/2006/relationships/image" Target="../media/image184.png"/></Relationships>
</file>

<file path=ppt/slides/_rels/slide14.xml.rels><?xml version="1.0" encoding="UTF-8" standalone="yes"?>
<Relationships xmlns="http://schemas.openxmlformats.org/package/2006/relationships"><Relationship Id="rId8" Type="http://schemas.openxmlformats.org/officeDocument/2006/relationships/image" Target="../media/image193.png"/><Relationship Id="rId13" Type="http://schemas.openxmlformats.org/officeDocument/2006/relationships/image" Target="../media/image198.png"/><Relationship Id="rId3" Type="http://schemas.openxmlformats.org/officeDocument/2006/relationships/image" Target="../media/image1.png"/><Relationship Id="rId7" Type="http://schemas.openxmlformats.org/officeDocument/2006/relationships/image" Target="../media/image192.png"/><Relationship Id="rId12" Type="http://schemas.openxmlformats.org/officeDocument/2006/relationships/image" Target="../media/image19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91.png"/><Relationship Id="rId11" Type="http://schemas.openxmlformats.org/officeDocument/2006/relationships/image" Target="../media/image196.png"/><Relationship Id="rId5" Type="http://schemas.openxmlformats.org/officeDocument/2006/relationships/image" Target="../media/image190.png"/><Relationship Id="rId10" Type="http://schemas.openxmlformats.org/officeDocument/2006/relationships/image" Target="../media/image195.png"/><Relationship Id="rId4" Type="http://schemas.openxmlformats.org/officeDocument/2006/relationships/image" Target="../media/image85.png"/><Relationship Id="rId9" Type="http://schemas.openxmlformats.org/officeDocument/2006/relationships/image" Target="../media/image194.png"/><Relationship Id="rId14" Type="http://schemas.openxmlformats.org/officeDocument/2006/relationships/image" Target="../media/image199.png"/></Relationships>
</file>

<file path=ppt/slides/_rels/slide15.xml.rels><?xml version="1.0" encoding="UTF-8" standalone="yes"?>
<Relationships xmlns="http://schemas.openxmlformats.org/package/2006/relationships"><Relationship Id="rId8" Type="http://schemas.openxmlformats.org/officeDocument/2006/relationships/image" Target="../media/image203.png"/><Relationship Id="rId13" Type="http://schemas.openxmlformats.org/officeDocument/2006/relationships/image" Target="../media/image208.png"/><Relationship Id="rId3" Type="http://schemas.openxmlformats.org/officeDocument/2006/relationships/image" Target="../media/image1.png"/><Relationship Id="rId7" Type="http://schemas.openxmlformats.org/officeDocument/2006/relationships/image" Target="../media/image202.png"/><Relationship Id="rId12" Type="http://schemas.openxmlformats.org/officeDocument/2006/relationships/image" Target="../media/image207.png"/><Relationship Id="rId17" Type="http://schemas.openxmlformats.org/officeDocument/2006/relationships/image" Target="../media/image210.png"/><Relationship Id="rId2" Type="http://schemas.openxmlformats.org/officeDocument/2006/relationships/notesSlide" Target="../notesSlides/notesSlide15.xml"/><Relationship Id="rId16"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01.png"/><Relationship Id="rId11" Type="http://schemas.openxmlformats.org/officeDocument/2006/relationships/image" Target="../media/image206.png"/><Relationship Id="rId5" Type="http://schemas.openxmlformats.org/officeDocument/2006/relationships/image" Target="../media/image200.png"/><Relationship Id="rId15" Type="http://schemas.openxmlformats.org/officeDocument/2006/relationships/image" Target="../media/image209.png"/><Relationship Id="rId10" Type="http://schemas.openxmlformats.org/officeDocument/2006/relationships/image" Target="../media/image205.png"/><Relationship Id="rId4" Type="http://schemas.openxmlformats.org/officeDocument/2006/relationships/image" Target="../media/image85.png"/><Relationship Id="rId9" Type="http://schemas.openxmlformats.org/officeDocument/2006/relationships/image" Target="../media/image204.png"/><Relationship Id="rId14" Type="http://schemas.openxmlformats.org/officeDocument/2006/relationships/image" Target="../media/image166.png"/></Relationships>
</file>

<file path=ppt/slides/_rels/slide16.xml.rels><?xml version="1.0" encoding="UTF-8" standalone="yes"?>
<Relationships xmlns="http://schemas.openxmlformats.org/package/2006/relationships"><Relationship Id="rId8" Type="http://schemas.openxmlformats.org/officeDocument/2006/relationships/image" Target="../media/image214.png"/><Relationship Id="rId13" Type="http://schemas.openxmlformats.org/officeDocument/2006/relationships/image" Target="../media/image219.png"/><Relationship Id="rId3" Type="http://schemas.openxmlformats.org/officeDocument/2006/relationships/image" Target="../media/image1.png"/><Relationship Id="rId7" Type="http://schemas.openxmlformats.org/officeDocument/2006/relationships/image" Target="../media/image213.png"/><Relationship Id="rId12" Type="http://schemas.openxmlformats.org/officeDocument/2006/relationships/image" Target="../media/image218.png"/><Relationship Id="rId2" Type="http://schemas.openxmlformats.org/officeDocument/2006/relationships/notesSlide" Target="../notesSlides/notesSlide16.xml"/><Relationship Id="rId16" Type="http://schemas.openxmlformats.org/officeDocument/2006/relationships/image" Target="../media/image222.png"/><Relationship Id="rId1" Type="http://schemas.openxmlformats.org/officeDocument/2006/relationships/slideLayout" Target="../slideLayouts/slideLayout1.xml"/><Relationship Id="rId6" Type="http://schemas.openxmlformats.org/officeDocument/2006/relationships/image" Target="../media/image212.png"/><Relationship Id="rId11" Type="http://schemas.openxmlformats.org/officeDocument/2006/relationships/image" Target="../media/image217.png"/><Relationship Id="rId5" Type="http://schemas.openxmlformats.org/officeDocument/2006/relationships/image" Target="../media/image211.png"/><Relationship Id="rId15" Type="http://schemas.openxmlformats.org/officeDocument/2006/relationships/image" Target="../media/image221.png"/><Relationship Id="rId10" Type="http://schemas.openxmlformats.org/officeDocument/2006/relationships/image" Target="../media/image216.png"/><Relationship Id="rId4" Type="http://schemas.openxmlformats.org/officeDocument/2006/relationships/image" Target="../media/image85.png"/><Relationship Id="rId9" Type="http://schemas.openxmlformats.org/officeDocument/2006/relationships/image" Target="../media/image215.png"/><Relationship Id="rId14" Type="http://schemas.openxmlformats.org/officeDocument/2006/relationships/image" Target="../media/image220.png"/></Relationships>
</file>

<file path=ppt/slides/_rels/slide17.xml.rels><?xml version="1.0" encoding="UTF-8" standalone="yes"?>
<Relationships xmlns="http://schemas.openxmlformats.org/package/2006/relationships"><Relationship Id="rId8" Type="http://schemas.openxmlformats.org/officeDocument/2006/relationships/image" Target="../media/image224.png"/><Relationship Id="rId13" Type="http://schemas.openxmlformats.org/officeDocument/2006/relationships/image" Target="../media/image229.png"/><Relationship Id="rId3" Type="http://schemas.openxmlformats.org/officeDocument/2006/relationships/image" Target="../media/image1.png"/><Relationship Id="rId7" Type="http://schemas.openxmlformats.org/officeDocument/2006/relationships/image" Target="../media/image169.png"/><Relationship Id="rId12" Type="http://schemas.openxmlformats.org/officeDocument/2006/relationships/image" Target="../media/image228.png"/><Relationship Id="rId2" Type="http://schemas.openxmlformats.org/officeDocument/2006/relationships/notesSlide" Target="../notesSlides/notesSlide17.xml"/><Relationship Id="rId16" Type="http://schemas.openxmlformats.org/officeDocument/2006/relationships/image" Target="../media/image232.png"/><Relationship Id="rId1" Type="http://schemas.openxmlformats.org/officeDocument/2006/relationships/slideLayout" Target="../slideLayouts/slideLayout1.xml"/><Relationship Id="rId6" Type="http://schemas.openxmlformats.org/officeDocument/2006/relationships/image" Target="../media/image58.png"/><Relationship Id="rId11" Type="http://schemas.openxmlformats.org/officeDocument/2006/relationships/image" Target="../media/image227.png"/><Relationship Id="rId5" Type="http://schemas.openxmlformats.org/officeDocument/2006/relationships/image" Target="../media/image223.png"/><Relationship Id="rId15" Type="http://schemas.openxmlformats.org/officeDocument/2006/relationships/image" Target="../media/image231.png"/><Relationship Id="rId10" Type="http://schemas.openxmlformats.org/officeDocument/2006/relationships/image" Target="../media/image226.png"/><Relationship Id="rId4" Type="http://schemas.openxmlformats.org/officeDocument/2006/relationships/image" Target="../media/image85.png"/><Relationship Id="rId9" Type="http://schemas.openxmlformats.org/officeDocument/2006/relationships/image" Target="../media/image225.png"/><Relationship Id="rId14" Type="http://schemas.openxmlformats.org/officeDocument/2006/relationships/image" Target="../media/image230.png"/></Relationships>
</file>

<file path=ppt/slides/_rels/slide18.xml.rels><?xml version="1.0" encoding="UTF-8" standalone="yes"?>
<Relationships xmlns="http://schemas.openxmlformats.org/package/2006/relationships"><Relationship Id="rId8" Type="http://schemas.openxmlformats.org/officeDocument/2006/relationships/image" Target="../media/image236.png"/><Relationship Id="rId13" Type="http://schemas.openxmlformats.org/officeDocument/2006/relationships/image" Target="../media/image241.png"/><Relationship Id="rId18" Type="http://schemas.openxmlformats.org/officeDocument/2006/relationships/image" Target="../media/image246.png"/><Relationship Id="rId3" Type="http://schemas.openxmlformats.org/officeDocument/2006/relationships/image" Target="../media/image1.png"/><Relationship Id="rId21" Type="http://schemas.openxmlformats.org/officeDocument/2006/relationships/image" Target="../media/image249.png"/><Relationship Id="rId7" Type="http://schemas.openxmlformats.org/officeDocument/2006/relationships/image" Target="../media/image235.png"/><Relationship Id="rId12" Type="http://schemas.openxmlformats.org/officeDocument/2006/relationships/image" Target="../media/image240.png"/><Relationship Id="rId17" Type="http://schemas.openxmlformats.org/officeDocument/2006/relationships/image" Target="../media/image245.png"/><Relationship Id="rId2" Type="http://schemas.openxmlformats.org/officeDocument/2006/relationships/notesSlide" Target="../notesSlides/notesSlide18.xml"/><Relationship Id="rId16" Type="http://schemas.openxmlformats.org/officeDocument/2006/relationships/image" Target="../media/image244.png"/><Relationship Id="rId20" Type="http://schemas.openxmlformats.org/officeDocument/2006/relationships/image" Target="../media/image248.png"/><Relationship Id="rId1" Type="http://schemas.openxmlformats.org/officeDocument/2006/relationships/slideLayout" Target="../slideLayouts/slideLayout1.xml"/><Relationship Id="rId6" Type="http://schemas.openxmlformats.org/officeDocument/2006/relationships/image" Target="../media/image234.png"/><Relationship Id="rId11" Type="http://schemas.openxmlformats.org/officeDocument/2006/relationships/image" Target="../media/image239.png"/><Relationship Id="rId5" Type="http://schemas.openxmlformats.org/officeDocument/2006/relationships/image" Target="../media/image233.png"/><Relationship Id="rId15" Type="http://schemas.openxmlformats.org/officeDocument/2006/relationships/image" Target="../media/image243.png"/><Relationship Id="rId10" Type="http://schemas.openxmlformats.org/officeDocument/2006/relationships/image" Target="../media/image238.png"/><Relationship Id="rId19" Type="http://schemas.openxmlformats.org/officeDocument/2006/relationships/image" Target="../media/image247.png"/><Relationship Id="rId4" Type="http://schemas.openxmlformats.org/officeDocument/2006/relationships/image" Target="../media/image85.png"/><Relationship Id="rId9" Type="http://schemas.openxmlformats.org/officeDocument/2006/relationships/image" Target="../media/image237.png"/><Relationship Id="rId14" Type="http://schemas.openxmlformats.org/officeDocument/2006/relationships/image" Target="../media/image242.png"/><Relationship Id="rId22" Type="http://schemas.openxmlformats.org/officeDocument/2006/relationships/image" Target="../media/image222.png"/></Relationships>
</file>

<file path=ppt/slides/_rels/slide19.xml.rels><?xml version="1.0" encoding="UTF-8" standalone="yes"?>
<Relationships xmlns="http://schemas.openxmlformats.org/package/2006/relationships"><Relationship Id="rId8" Type="http://schemas.openxmlformats.org/officeDocument/2006/relationships/image" Target="../media/image253.png"/><Relationship Id="rId13" Type="http://schemas.openxmlformats.org/officeDocument/2006/relationships/image" Target="../media/image257.png"/><Relationship Id="rId3" Type="http://schemas.openxmlformats.org/officeDocument/2006/relationships/image" Target="../media/image1.png"/><Relationship Id="rId7" Type="http://schemas.openxmlformats.org/officeDocument/2006/relationships/image" Target="../media/image252.png"/><Relationship Id="rId12" Type="http://schemas.openxmlformats.org/officeDocument/2006/relationships/image" Target="../media/image256.png"/><Relationship Id="rId2" Type="http://schemas.openxmlformats.org/officeDocument/2006/relationships/notesSlide" Target="../notesSlides/notesSlide19.xml"/><Relationship Id="rId16" Type="http://schemas.openxmlformats.org/officeDocument/2006/relationships/image" Target="../media/image83.png"/><Relationship Id="rId1" Type="http://schemas.openxmlformats.org/officeDocument/2006/relationships/slideLayout" Target="../slideLayouts/slideLayout1.xml"/><Relationship Id="rId6" Type="http://schemas.openxmlformats.org/officeDocument/2006/relationships/image" Target="../media/image251.png"/><Relationship Id="rId11" Type="http://schemas.openxmlformats.org/officeDocument/2006/relationships/image" Target="../media/image17.png"/><Relationship Id="rId5" Type="http://schemas.openxmlformats.org/officeDocument/2006/relationships/image" Target="../media/image250.png"/><Relationship Id="rId15" Type="http://schemas.openxmlformats.org/officeDocument/2006/relationships/image" Target="../media/image259.png"/><Relationship Id="rId10" Type="http://schemas.openxmlformats.org/officeDocument/2006/relationships/image" Target="../media/image255.png"/><Relationship Id="rId4" Type="http://schemas.openxmlformats.org/officeDocument/2006/relationships/image" Target="../media/image150.png"/><Relationship Id="rId9" Type="http://schemas.openxmlformats.org/officeDocument/2006/relationships/image" Target="../media/image254.png"/><Relationship Id="rId14" Type="http://schemas.openxmlformats.org/officeDocument/2006/relationships/image" Target="../media/image258.png"/></Relationships>
</file>

<file path=ppt/slides/_rels/slide20.xml.rels><?xml version="1.0" encoding="UTF-8" standalone="yes"?>
<Relationships xmlns="http://schemas.openxmlformats.org/package/2006/relationships"><Relationship Id="rId8" Type="http://schemas.openxmlformats.org/officeDocument/2006/relationships/image" Target="../media/image263.png"/><Relationship Id="rId3" Type="http://schemas.openxmlformats.org/officeDocument/2006/relationships/image" Target="../media/image1.png"/><Relationship Id="rId7" Type="http://schemas.openxmlformats.org/officeDocument/2006/relationships/image" Target="../media/image262.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61.png"/><Relationship Id="rId11" Type="http://schemas.openxmlformats.org/officeDocument/2006/relationships/image" Target="../media/image222.png"/><Relationship Id="rId5" Type="http://schemas.openxmlformats.org/officeDocument/2006/relationships/image" Target="../media/image260.png"/><Relationship Id="rId10" Type="http://schemas.openxmlformats.org/officeDocument/2006/relationships/image" Target="../media/image265.png"/><Relationship Id="rId4" Type="http://schemas.openxmlformats.org/officeDocument/2006/relationships/image" Target="../media/image41.png"/><Relationship Id="rId9" Type="http://schemas.openxmlformats.org/officeDocument/2006/relationships/image" Target="../media/image264.png"/></Relationships>
</file>

<file path=ppt/slides/_rels/slide21.xml.rels><?xml version="1.0" encoding="UTF-8" standalone="yes"?>
<Relationships xmlns="http://schemas.openxmlformats.org/package/2006/relationships"><Relationship Id="rId8" Type="http://schemas.openxmlformats.org/officeDocument/2006/relationships/image" Target="../media/image268.png"/><Relationship Id="rId13" Type="http://schemas.openxmlformats.org/officeDocument/2006/relationships/image" Target="../media/image273.png"/><Relationship Id="rId18" Type="http://schemas.openxmlformats.org/officeDocument/2006/relationships/image" Target="../media/image278.png"/><Relationship Id="rId3" Type="http://schemas.openxmlformats.org/officeDocument/2006/relationships/image" Target="../media/image1.png"/><Relationship Id="rId7" Type="http://schemas.openxmlformats.org/officeDocument/2006/relationships/image" Target="../media/image196.png"/><Relationship Id="rId12" Type="http://schemas.openxmlformats.org/officeDocument/2006/relationships/image" Target="../media/image272.png"/><Relationship Id="rId17" Type="http://schemas.openxmlformats.org/officeDocument/2006/relationships/image" Target="../media/image277.png"/><Relationship Id="rId2" Type="http://schemas.openxmlformats.org/officeDocument/2006/relationships/notesSlide" Target="../notesSlides/notesSlide21.xml"/><Relationship Id="rId16" Type="http://schemas.openxmlformats.org/officeDocument/2006/relationships/image" Target="../media/image276.png"/><Relationship Id="rId1" Type="http://schemas.openxmlformats.org/officeDocument/2006/relationships/slideLayout" Target="../slideLayouts/slideLayout1.xml"/><Relationship Id="rId6" Type="http://schemas.openxmlformats.org/officeDocument/2006/relationships/image" Target="../media/image267.png"/><Relationship Id="rId11" Type="http://schemas.openxmlformats.org/officeDocument/2006/relationships/image" Target="../media/image271.png"/><Relationship Id="rId5" Type="http://schemas.openxmlformats.org/officeDocument/2006/relationships/image" Target="../media/image266.png"/><Relationship Id="rId15" Type="http://schemas.openxmlformats.org/officeDocument/2006/relationships/image" Target="../media/image275.png"/><Relationship Id="rId10" Type="http://schemas.openxmlformats.org/officeDocument/2006/relationships/image" Target="../media/image270.png"/><Relationship Id="rId19" Type="http://schemas.openxmlformats.org/officeDocument/2006/relationships/image" Target="../media/image279.png"/><Relationship Id="rId4" Type="http://schemas.openxmlformats.org/officeDocument/2006/relationships/image" Target="../media/image132.png"/><Relationship Id="rId9" Type="http://schemas.openxmlformats.org/officeDocument/2006/relationships/image" Target="../media/image269.png"/><Relationship Id="rId14" Type="http://schemas.openxmlformats.org/officeDocument/2006/relationships/image" Target="../media/image274.png"/></Relationships>
</file>

<file path=ppt/slides/_rels/slide22.xml.rels><?xml version="1.0" encoding="UTF-8" standalone="yes"?>
<Relationships xmlns="http://schemas.openxmlformats.org/package/2006/relationships"><Relationship Id="rId8" Type="http://schemas.openxmlformats.org/officeDocument/2006/relationships/image" Target="../media/image283.png"/><Relationship Id="rId13" Type="http://schemas.openxmlformats.org/officeDocument/2006/relationships/image" Target="../media/image288.png"/><Relationship Id="rId18" Type="http://schemas.openxmlformats.org/officeDocument/2006/relationships/image" Target="../media/image293.png"/><Relationship Id="rId3" Type="http://schemas.openxmlformats.org/officeDocument/2006/relationships/image" Target="../media/image1.png"/><Relationship Id="rId21" Type="http://schemas.openxmlformats.org/officeDocument/2006/relationships/image" Target="../media/image296.png"/><Relationship Id="rId7" Type="http://schemas.openxmlformats.org/officeDocument/2006/relationships/image" Target="../media/image282.png"/><Relationship Id="rId12" Type="http://schemas.openxmlformats.org/officeDocument/2006/relationships/image" Target="../media/image287.png"/><Relationship Id="rId17" Type="http://schemas.openxmlformats.org/officeDocument/2006/relationships/image" Target="../media/image292.png"/><Relationship Id="rId2" Type="http://schemas.openxmlformats.org/officeDocument/2006/relationships/notesSlide" Target="../notesSlides/notesSlide22.xml"/><Relationship Id="rId16" Type="http://schemas.openxmlformats.org/officeDocument/2006/relationships/image" Target="../media/image291.png"/><Relationship Id="rId20" Type="http://schemas.openxmlformats.org/officeDocument/2006/relationships/image" Target="../media/image295.png"/><Relationship Id="rId1" Type="http://schemas.openxmlformats.org/officeDocument/2006/relationships/slideLayout" Target="../slideLayouts/slideLayout1.xml"/><Relationship Id="rId6" Type="http://schemas.openxmlformats.org/officeDocument/2006/relationships/image" Target="../media/image281.png"/><Relationship Id="rId11" Type="http://schemas.openxmlformats.org/officeDocument/2006/relationships/image" Target="../media/image286.png"/><Relationship Id="rId5" Type="http://schemas.openxmlformats.org/officeDocument/2006/relationships/image" Target="../media/image85.png"/><Relationship Id="rId15" Type="http://schemas.openxmlformats.org/officeDocument/2006/relationships/image" Target="../media/image290.png"/><Relationship Id="rId10" Type="http://schemas.openxmlformats.org/officeDocument/2006/relationships/image" Target="../media/image285.png"/><Relationship Id="rId19" Type="http://schemas.openxmlformats.org/officeDocument/2006/relationships/image" Target="../media/image294.png"/><Relationship Id="rId4" Type="http://schemas.openxmlformats.org/officeDocument/2006/relationships/image" Target="../media/image280.png"/><Relationship Id="rId9" Type="http://schemas.openxmlformats.org/officeDocument/2006/relationships/image" Target="../media/image284.png"/><Relationship Id="rId14" Type="http://schemas.openxmlformats.org/officeDocument/2006/relationships/image" Target="../media/image289.png"/></Relationships>
</file>

<file path=ppt/slides/_rels/slide23.xml.rels><?xml version="1.0" encoding="UTF-8" standalone="yes"?>
<Relationships xmlns="http://schemas.openxmlformats.org/package/2006/relationships"><Relationship Id="rId8" Type="http://schemas.openxmlformats.org/officeDocument/2006/relationships/image" Target="../media/image299.png"/><Relationship Id="rId13" Type="http://schemas.openxmlformats.org/officeDocument/2006/relationships/image" Target="../media/image304.png"/><Relationship Id="rId3" Type="http://schemas.openxmlformats.org/officeDocument/2006/relationships/image" Target="../media/image1.png"/><Relationship Id="rId7" Type="http://schemas.openxmlformats.org/officeDocument/2006/relationships/image" Target="../media/image298.png"/><Relationship Id="rId12" Type="http://schemas.openxmlformats.org/officeDocument/2006/relationships/image" Target="../media/image303.png"/><Relationship Id="rId17" Type="http://schemas.openxmlformats.org/officeDocument/2006/relationships/image" Target="../media/image222.png"/><Relationship Id="rId2" Type="http://schemas.openxmlformats.org/officeDocument/2006/relationships/notesSlide" Target="../notesSlides/notesSlide23.xml"/><Relationship Id="rId16" Type="http://schemas.openxmlformats.org/officeDocument/2006/relationships/image" Target="../media/image307.png"/><Relationship Id="rId1" Type="http://schemas.openxmlformats.org/officeDocument/2006/relationships/slideLayout" Target="../slideLayouts/slideLayout1.xml"/><Relationship Id="rId6" Type="http://schemas.openxmlformats.org/officeDocument/2006/relationships/image" Target="../media/image261.png"/><Relationship Id="rId11" Type="http://schemas.openxmlformats.org/officeDocument/2006/relationships/image" Target="../media/image302.png"/><Relationship Id="rId5" Type="http://schemas.openxmlformats.org/officeDocument/2006/relationships/image" Target="../media/image297.png"/><Relationship Id="rId15" Type="http://schemas.openxmlformats.org/officeDocument/2006/relationships/image" Target="../media/image306.png"/><Relationship Id="rId10" Type="http://schemas.openxmlformats.org/officeDocument/2006/relationships/image" Target="../media/image301.png"/><Relationship Id="rId4" Type="http://schemas.openxmlformats.org/officeDocument/2006/relationships/image" Target="../media/image85.png"/><Relationship Id="rId9" Type="http://schemas.openxmlformats.org/officeDocument/2006/relationships/image" Target="../media/image300.png"/><Relationship Id="rId14" Type="http://schemas.openxmlformats.org/officeDocument/2006/relationships/image" Target="../media/image305.png"/></Relationships>
</file>

<file path=ppt/slides/_rels/slide24.xml.rels><?xml version="1.0" encoding="UTF-8" standalone="yes"?>
<Relationships xmlns="http://schemas.openxmlformats.org/package/2006/relationships"><Relationship Id="rId8" Type="http://schemas.openxmlformats.org/officeDocument/2006/relationships/image" Target="../media/image311.png"/><Relationship Id="rId13" Type="http://schemas.openxmlformats.org/officeDocument/2006/relationships/image" Target="../media/image316.png"/><Relationship Id="rId3" Type="http://schemas.openxmlformats.org/officeDocument/2006/relationships/image" Target="../media/image1.png"/><Relationship Id="rId7" Type="http://schemas.openxmlformats.org/officeDocument/2006/relationships/image" Target="../media/image310.png"/><Relationship Id="rId12" Type="http://schemas.openxmlformats.org/officeDocument/2006/relationships/image" Target="../media/image315.png"/><Relationship Id="rId17" Type="http://schemas.openxmlformats.org/officeDocument/2006/relationships/image" Target="../media/image222.png"/><Relationship Id="rId2" Type="http://schemas.openxmlformats.org/officeDocument/2006/relationships/notesSlide" Target="../notesSlides/notesSlide24.xml"/><Relationship Id="rId16" Type="http://schemas.openxmlformats.org/officeDocument/2006/relationships/image" Target="../media/image319.png"/><Relationship Id="rId1" Type="http://schemas.openxmlformats.org/officeDocument/2006/relationships/slideLayout" Target="../slideLayouts/slideLayout1.xml"/><Relationship Id="rId6" Type="http://schemas.openxmlformats.org/officeDocument/2006/relationships/image" Target="../media/image309.png"/><Relationship Id="rId11" Type="http://schemas.openxmlformats.org/officeDocument/2006/relationships/image" Target="../media/image314.png"/><Relationship Id="rId5" Type="http://schemas.openxmlformats.org/officeDocument/2006/relationships/image" Target="../media/image308.png"/><Relationship Id="rId15" Type="http://schemas.openxmlformats.org/officeDocument/2006/relationships/image" Target="../media/image318.png"/><Relationship Id="rId10" Type="http://schemas.openxmlformats.org/officeDocument/2006/relationships/image" Target="../media/image313.png"/><Relationship Id="rId4" Type="http://schemas.openxmlformats.org/officeDocument/2006/relationships/image" Target="../media/image85.png"/><Relationship Id="rId9" Type="http://schemas.openxmlformats.org/officeDocument/2006/relationships/image" Target="../media/image312.png"/><Relationship Id="rId14" Type="http://schemas.openxmlformats.org/officeDocument/2006/relationships/image" Target="../media/image317.png"/></Relationships>
</file>

<file path=ppt/slides/_rels/slide25.xml.rels><?xml version="1.0" encoding="UTF-8" standalone="yes"?>
<Relationships xmlns="http://schemas.openxmlformats.org/package/2006/relationships"><Relationship Id="rId8" Type="http://schemas.openxmlformats.org/officeDocument/2006/relationships/image" Target="../media/image323.png"/><Relationship Id="rId13" Type="http://schemas.openxmlformats.org/officeDocument/2006/relationships/image" Target="../media/image328.png"/><Relationship Id="rId18" Type="http://schemas.openxmlformats.org/officeDocument/2006/relationships/image" Target="../media/image333.png"/><Relationship Id="rId3" Type="http://schemas.openxmlformats.org/officeDocument/2006/relationships/image" Target="../media/image1.png"/><Relationship Id="rId21" Type="http://schemas.openxmlformats.org/officeDocument/2006/relationships/image" Target="../media/image336.png"/><Relationship Id="rId7" Type="http://schemas.openxmlformats.org/officeDocument/2006/relationships/image" Target="../media/image322.png"/><Relationship Id="rId12" Type="http://schemas.openxmlformats.org/officeDocument/2006/relationships/image" Target="../media/image327.png"/><Relationship Id="rId17" Type="http://schemas.openxmlformats.org/officeDocument/2006/relationships/image" Target="../media/image332.png"/><Relationship Id="rId2" Type="http://schemas.openxmlformats.org/officeDocument/2006/relationships/notesSlide" Target="../notesSlides/notesSlide25.xml"/><Relationship Id="rId16" Type="http://schemas.openxmlformats.org/officeDocument/2006/relationships/image" Target="../media/image331.png"/><Relationship Id="rId20" Type="http://schemas.openxmlformats.org/officeDocument/2006/relationships/image" Target="../media/image335.png"/><Relationship Id="rId1" Type="http://schemas.openxmlformats.org/officeDocument/2006/relationships/slideLayout" Target="../slideLayouts/slideLayout1.xml"/><Relationship Id="rId6" Type="http://schemas.openxmlformats.org/officeDocument/2006/relationships/image" Target="../media/image321.png"/><Relationship Id="rId11" Type="http://schemas.openxmlformats.org/officeDocument/2006/relationships/image" Target="../media/image326.png"/><Relationship Id="rId5" Type="http://schemas.openxmlformats.org/officeDocument/2006/relationships/image" Target="../media/image320.png"/><Relationship Id="rId15" Type="http://schemas.openxmlformats.org/officeDocument/2006/relationships/image" Target="../media/image330.png"/><Relationship Id="rId10" Type="http://schemas.openxmlformats.org/officeDocument/2006/relationships/image" Target="../media/image325.png"/><Relationship Id="rId19" Type="http://schemas.openxmlformats.org/officeDocument/2006/relationships/image" Target="../media/image334.png"/><Relationship Id="rId4" Type="http://schemas.openxmlformats.org/officeDocument/2006/relationships/image" Target="../media/image85.png"/><Relationship Id="rId9" Type="http://schemas.openxmlformats.org/officeDocument/2006/relationships/image" Target="../media/image324.png"/><Relationship Id="rId14" Type="http://schemas.openxmlformats.org/officeDocument/2006/relationships/image" Target="../media/image329.png"/></Relationships>
</file>

<file path=ppt/slides/_rels/slide26.xml.rels><?xml version="1.0" encoding="UTF-8" standalone="yes"?>
<Relationships xmlns="http://schemas.openxmlformats.org/package/2006/relationships"><Relationship Id="rId8" Type="http://schemas.openxmlformats.org/officeDocument/2006/relationships/image" Target="../media/image340.png"/><Relationship Id="rId13" Type="http://schemas.openxmlformats.org/officeDocument/2006/relationships/image" Target="../media/image345.png"/><Relationship Id="rId18" Type="http://schemas.openxmlformats.org/officeDocument/2006/relationships/image" Target="../media/image350.png"/><Relationship Id="rId3" Type="http://schemas.openxmlformats.org/officeDocument/2006/relationships/image" Target="../media/image1.png"/><Relationship Id="rId21" Type="http://schemas.openxmlformats.org/officeDocument/2006/relationships/image" Target="../media/image353.png"/><Relationship Id="rId7" Type="http://schemas.openxmlformats.org/officeDocument/2006/relationships/image" Target="../media/image339.png"/><Relationship Id="rId12" Type="http://schemas.openxmlformats.org/officeDocument/2006/relationships/image" Target="../media/image344.png"/><Relationship Id="rId17" Type="http://schemas.openxmlformats.org/officeDocument/2006/relationships/image" Target="../media/image349.png"/><Relationship Id="rId2" Type="http://schemas.openxmlformats.org/officeDocument/2006/relationships/notesSlide" Target="../notesSlides/notesSlide26.xml"/><Relationship Id="rId16" Type="http://schemas.openxmlformats.org/officeDocument/2006/relationships/image" Target="../media/image348.png"/><Relationship Id="rId20" Type="http://schemas.openxmlformats.org/officeDocument/2006/relationships/image" Target="../media/image352.png"/><Relationship Id="rId1" Type="http://schemas.openxmlformats.org/officeDocument/2006/relationships/slideLayout" Target="../slideLayouts/slideLayout1.xml"/><Relationship Id="rId6" Type="http://schemas.openxmlformats.org/officeDocument/2006/relationships/image" Target="../media/image338.png"/><Relationship Id="rId11" Type="http://schemas.openxmlformats.org/officeDocument/2006/relationships/image" Target="../media/image343.png"/><Relationship Id="rId5" Type="http://schemas.openxmlformats.org/officeDocument/2006/relationships/image" Target="../media/image337.png"/><Relationship Id="rId15" Type="http://schemas.openxmlformats.org/officeDocument/2006/relationships/image" Target="../media/image347.png"/><Relationship Id="rId23" Type="http://schemas.openxmlformats.org/officeDocument/2006/relationships/image" Target="../media/image222.png"/><Relationship Id="rId10" Type="http://schemas.openxmlformats.org/officeDocument/2006/relationships/image" Target="../media/image342.png"/><Relationship Id="rId19" Type="http://schemas.openxmlformats.org/officeDocument/2006/relationships/image" Target="../media/image351.png"/><Relationship Id="rId4" Type="http://schemas.openxmlformats.org/officeDocument/2006/relationships/image" Target="../media/image85.png"/><Relationship Id="rId9" Type="http://schemas.openxmlformats.org/officeDocument/2006/relationships/image" Target="../media/image341.png"/><Relationship Id="rId14" Type="http://schemas.openxmlformats.org/officeDocument/2006/relationships/image" Target="../media/image346.png"/><Relationship Id="rId22" Type="http://schemas.openxmlformats.org/officeDocument/2006/relationships/image" Target="../media/image354.png"/></Relationships>
</file>

<file path=ppt/slides/_rels/slide27.xml.rels><?xml version="1.0" encoding="UTF-8" standalone="yes"?>
<Relationships xmlns="http://schemas.openxmlformats.org/package/2006/relationships"><Relationship Id="rId8" Type="http://schemas.openxmlformats.org/officeDocument/2006/relationships/image" Target="../media/image358.png"/><Relationship Id="rId13" Type="http://schemas.openxmlformats.org/officeDocument/2006/relationships/image" Target="../media/image363.png"/><Relationship Id="rId18" Type="http://schemas.openxmlformats.org/officeDocument/2006/relationships/image" Target="../media/image368.png"/><Relationship Id="rId26" Type="http://schemas.openxmlformats.org/officeDocument/2006/relationships/image" Target="../media/image375.png"/><Relationship Id="rId3" Type="http://schemas.openxmlformats.org/officeDocument/2006/relationships/image" Target="../media/image1.png"/><Relationship Id="rId21" Type="http://schemas.openxmlformats.org/officeDocument/2006/relationships/image" Target="../media/image371.png"/><Relationship Id="rId7" Type="http://schemas.openxmlformats.org/officeDocument/2006/relationships/image" Target="../media/image357.png"/><Relationship Id="rId12" Type="http://schemas.openxmlformats.org/officeDocument/2006/relationships/image" Target="../media/image362.png"/><Relationship Id="rId17" Type="http://schemas.openxmlformats.org/officeDocument/2006/relationships/image" Target="../media/image367.png"/><Relationship Id="rId25" Type="http://schemas.openxmlformats.org/officeDocument/2006/relationships/image" Target="../media/image199.png"/><Relationship Id="rId2" Type="http://schemas.openxmlformats.org/officeDocument/2006/relationships/notesSlide" Target="../notesSlides/notesSlide27.xml"/><Relationship Id="rId16" Type="http://schemas.openxmlformats.org/officeDocument/2006/relationships/image" Target="../media/image366.png"/><Relationship Id="rId20" Type="http://schemas.openxmlformats.org/officeDocument/2006/relationships/image" Target="../media/image370.png"/><Relationship Id="rId1" Type="http://schemas.openxmlformats.org/officeDocument/2006/relationships/slideLayout" Target="../slideLayouts/slideLayout1.xml"/><Relationship Id="rId6" Type="http://schemas.openxmlformats.org/officeDocument/2006/relationships/image" Target="../media/image356.png"/><Relationship Id="rId11" Type="http://schemas.openxmlformats.org/officeDocument/2006/relationships/image" Target="../media/image361.png"/><Relationship Id="rId24" Type="http://schemas.openxmlformats.org/officeDocument/2006/relationships/image" Target="../media/image374.png"/><Relationship Id="rId5" Type="http://schemas.openxmlformats.org/officeDocument/2006/relationships/image" Target="../media/image355.png"/><Relationship Id="rId15" Type="http://schemas.openxmlformats.org/officeDocument/2006/relationships/image" Target="../media/image365.png"/><Relationship Id="rId23" Type="http://schemas.openxmlformats.org/officeDocument/2006/relationships/image" Target="../media/image373.png"/><Relationship Id="rId10" Type="http://schemas.openxmlformats.org/officeDocument/2006/relationships/image" Target="../media/image360.png"/><Relationship Id="rId19" Type="http://schemas.openxmlformats.org/officeDocument/2006/relationships/image" Target="../media/image369.png"/><Relationship Id="rId4" Type="http://schemas.openxmlformats.org/officeDocument/2006/relationships/image" Target="../media/image85.png"/><Relationship Id="rId9" Type="http://schemas.openxmlformats.org/officeDocument/2006/relationships/image" Target="../media/image359.png"/><Relationship Id="rId14" Type="http://schemas.openxmlformats.org/officeDocument/2006/relationships/image" Target="../media/image364.png"/><Relationship Id="rId22" Type="http://schemas.openxmlformats.org/officeDocument/2006/relationships/image" Target="../media/image372.png"/></Relationships>
</file>

<file path=ppt/slides/_rels/slide28.xml.rels><?xml version="1.0" encoding="UTF-8" standalone="yes"?>
<Relationships xmlns="http://schemas.openxmlformats.org/package/2006/relationships"><Relationship Id="rId8" Type="http://schemas.openxmlformats.org/officeDocument/2006/relationships/image" Target="../media/image378.png"/><Relationship Id="rId13" Type="http://schemas.openxmlformats.org/officeDocument/2006/relationships/image" Target="../media/image216.png"/><Relationship Id="rId3" Type="http://schemas.openxmlformats.org/officeDocument/2006/relationships/image" Target="../media/image55.png"/><Relationship Id="rId7" Type="http://schemas.openxmlformats.org/officeDocument/2006/relationships/image" Target="../media/image377.png"/><Relationship Id="rId12" Type="http://schemas.openxmlformats.org/officeDocument/2006/relationships/image" Target="../media/image382.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76.png"/><Relationship Id="rId11" Type="http://schemas.openxmlformats.org/officeDocument/2006/relationships/image" Target="../media/image381.png"/><Relationship Id="rId5" Type="http://schemas.openxmlformats.org/officeDocument/2006/relationships/image" Target="../media/image85.png"/><Relationship Id="rId15" Type="http://schemas.openxmlformats.org/officeDocument/2006/relationships/image" Target="../media/image384.png"/><Relationship Id="rId10" Type="http://schemas.openxmlformats.org/officeDocument/2006/relationships/image" Target="../media/image380.png"/><Relationship Id="rId4" Type="http://schemas.openxmlformats.org/officeDocument/2006/relationships/image" Target="../media/image1.png"/><Relationship Id="rId9" Type="http://schemas.openxmlformats.org/officeDocument/2006/relationships/image" Target="../media/image379.png"/><Relationship Id="rId14" Type="http://schemas.openxmlformats.org/officeDocument/2006/relationships/image" Target="../media/image383.png"/></Relationships>
</file>

<file path=ppt/slides/_rels/slide29.xml.rels><?xml version="1.0" encoding="UTF-8" standalone="yes"?>
<Relationships xmlns="http://schemas.openxmlformats.org/package/2006/relationships"><Relationship Id="rId8" Type="http://schemas.openxmlformats.org/officeDocument/2006/relationships/image" Target="../media/image387.png"/><Relationship Id="rId13" Type="http://schemas.openxmlformats.org/officeDocument/2006/relationships/image" Target="../media/image392.png"/><Relationship Id="rId3" Type="http://schemas.openxmlformats.org/officeDocument/2006/relationships/image" Target="../media/image164.png"/><Relationship Id="rId7" Type="http://schemas.openxmlformats.org/officeDocument/2006/relationships/image" Target="../media/image386.png"/><Relationship Id="rId12" Type="http://schemas.openxmlformats.org/officeDocument/2006/relationships/image" Target="../media/image391.png"/><Relationship Id="rId2" Type="http://schemas.openxmlformats.org/officeDocument/2006/relationships/notesSlide" Target="../notesSlides/notesSlide29.xml"/><Relationship Id="rId16" Type="http://schemas.openxmlformats.org/officeDocument/2006/relationships/image" Target="../media/image395.png"/><Relationship Id="rId1" Type="http://schemas.openxmlformats.org/officeDocument/2006/relationships/slideLayout" Target="../slideLayouts/slideLayout1.xml"/><Relationship Id="rId6" Type="http://schemas.openxmlformats.org/officeDocument/2006/relationships/image" Target="../media/image385.png"/><Relationship Id="rId11" Type="http://schemas.openxmlformats.org/officeDocument/2006/relationships/image" Target="../media/image390.png"/><Relationship Id="rId5" Type="http://schemas.openxmlformats.org/officeDocument/2006/relationships/image" Target="../media/image132.png"/><Relationship Id="rId15" Type="http://schemas.openxmlformats.org/officeDocument/2006/relationships/image" Target="../media/image394.png"/><Relationship Id="rId10" Type="http://schemas.openxmlformats.org/officeDocument/2006/relationships/image" Target="../media/image389.png"/><Relationship Id="rId4" Type="http://schemas.openxmlformats.org/officeDocument/2006/relationships/image" Target="../media/image1.png"/><Relationship Id="rId9" Type="http://schemas.openxmlformats.org/officeDocument/2006/relationships/image" Target="../media/image388.png"/><Relationship Id="rId14" Type="http://schemas.openxmlformats.org/officeDocument/2006/relationships/image" Target="../media/image393.png"/></Relationships>
</file>

<file path=ppt/slides/_rels/slide30.xml.rels><?xml version="1.0" encoding="UTF-8" standalone="yes"?>
<Relationships xmlns="http://schemas.openxmlformats.org/package/2006/relationships"><Relationship Id="rId8" Type="http://schemas.openxmlformats.org/officeDocument/2006/relationships/image" Target="../media/image399.png"/><Relationship Id="rId13" Type="http://schemas.openxmlformats.org/officeDocument/2006/relationships/image" Target="../media/image404.png"/><Relationship Id="rId18" Type="http://schemas.openxmlformats.org/officeDocument/2006/relationships/image" Target="../media/image409.png"/><Relationship Id="rId3" Type="http://schemas.openxmlformats.org/officeDocument/2006/relationships/image" Target="../media/image1.png"/><Relationship Id="rId7" Type="http://schemas.openxmlformats.org/officeDocument/2006/relationships/image" Target="../media/image398.png"/><Relationship Id="rId12" Type="http://schemas.openxmlformats.org/officeDocument/2006/relationships/image" Target="../media/image403.png"/><Relationship Id="rId17" Type="http://schemas.openxmlformats.org/officeDocument/2006/relationships/image" Target="../media/image408.png"/><Relationship Id="rId2" Type="http://schemas.openxmlformats.org/officeDocument/2006/relationships/notesSlide" Target="../notesSlides/notesSlide30.xml"/><Relationship Id="rId16" Type="http://schemas.openxmlformats.org/officeDocument/2006/relationships/image" Target="../media/image407.png"/><Relationship Id="rId20" Type="http://schemas.openxmlformats.org/officeDocument/2006/relationships/image" Target="../media/image411.png"/><Relationship Id="rId1" Type="http://schemas.openxmlformats.org/officeDocument/2006/relationships/slideLayout" Target="../slideLayouts/slideLayout1.xml"/><Relationship Id="rId6" Type="http://schemas.openxmlformats.org/officeDocument/2006/relationships/image" Target="../media/image397.png"/><Relationship Id="rId11" Type="http://schemas.openxmlformats.org/officeDocument/2006/relationships/image" Target="../media/image402.png"/><Relationship Id="rId5" Type="http://schemas.openxmlformats.org/officeDocument/2006/relationships/image" Target="../media/image396.png"/><Relationship Id="rId15" Type="http://schemas.openxmlformats.org/officeDocument/2006/relationships/image" Target="../media/image406.png"/><Relationship Id="rId10" Type="http://schemas.openxmlformats.org/officeDocument/2006/relationships/image" Target="../media/image401.png"/><Relationship Id="rId19" Type="http://schemas.openxmlformats.org/officeDocument/2006/relationships/image" Target="../media/image410.png"/><Relationship Id="rId4" Type="http://schemas.openxmlformats.org/officeDocument/2006/relationships/image" Target="../media/image132.png"/><Relationship Id="rId9" Type="http://schemas.openxmlformats.org/officeDocument/2006/relationships/image" Target="../media/image400.png"/><Relationship Id="rId14" Type="http://schemas.openxmlformats.org/officeDocument/2006/relationships/image" Target="../media/image405.png"/></Relationships>
</file>

<file path=ppt/slides/_rels/slide31.xml.rels><?xml version="1.0" encoding="UTF-8" standalone="yes"?>
<Relationships xmlns="http://schemas.openxmlformats.org/package/2006/relationships"><Relationship Id="rId8" Type="http://schemas.openxmlformats.org/officeDocument/2006/relationships/image" Target="../media/image415.png"/><Relationship Id="rId13" Type="http://schemas.openxmlformats.org/officeDocument/2006/relationships/image" Target="../media/image420.png"/><Relationship Id="rId3" Type="http://schemas.openxmlformats.org/officeDocument/2006/relationships/image" Target="../media/image1.png"/><Relationship Id="rId7" Type="http://schemas.openxmlformats.org/officeDocument/2006/relationships/image" Target="../media/image414.png"/><Relationship Id="rId12" Type="http://schemas.openxmlformats.org/officeDocument/2006/relationships/image" Target="../media/image419.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13.png"/><Relationship Id="rId11" Type="http://schemas.openxmlformats.org/officeDocument/2006/relationships/image" Target="../media/image418.png"/><Relationship Id="rId5" Type="http://schemas.openxmlformats.org/officeDocument/2006/relationships/image" Target="../media/image412.png"/><Relationship Id="rId10" Type="http://schemas.openxmlformats.org/officeDocument/2006/relationships/image" Target="../media/image417.png"/><Relationship Id="rId4" Type="http://schemas.openxmlformats.org/officeDocument/2006/relationships/image" Target="../media/image28.png"/><Relationship Id="rId9" Type="http://schemas.openxmlformats.org/officeDocument/2006/relationships/image" Target="../media/image416.png"/></Relationships>
</file>

<file path=ppt/slides/_rels/slide32.xml.rels><?xml version="1.0" encoding="UTF-8" standalone="yes"?>
<Relationships xmlns="http://schemas.openxmlformats.org/package/2006/relationships"><Relationship Id="rId8" Type="http://schemas.openxmlformats.org/officeDocument/2006/relationships/image" Target="../media/image426.png"/><Relationship Id="rId13" Type="http://schemas.openxmlformats.org/officeDocument/2006/relationships/image" Target="../media/image431.png"/><Relationship Id="rId18" Type="http://schemas.openxmlformats.org/officeDocument/2006/relationships/image" Target="../media/image436.png"/><Relationship Id="rId26" Type="http://schemas.openxmlformats.org/officeDocument/2006/relationships/image" Target="../media/image444.png"/><Relationship Id="rId3" Type="http://schemas.openxmlformats.org/officeDocument/2006/relationships/image" Target="../media/image421.png"/><Relationship Id="rId21" Type="http://schemas.openxmlformats.org/officeDocument/2006/relationships/image" Target="../media/image439.png"/><Relationship Id="rId7" Type="http://schemas.openxmlformats.org/officeDocument/2006/relationships/image" Target="../media/image425.png"/><Relationship Id="rId12" Type="http://schemas.openxmlformats.org/officeDocument/2006/relationships/image" Target="../media/image430.png"/><Relationship Id="rId17" Type="http://schemas.openxmlformats.org/officeDocument/2006/relationships/image" Target="../media/image435.png"/><Relationship Id="rId25" Type="http://schemas.openxmlformats.org/officeDocument/2006/relationships/image" Target="../media/image443.png"/><Relationship Id="rId2" Type="http://schemas.openxmlformats.org/officeDocument/2006/relationships/notesSlide" Target="../notesSlides/notesSlide32.xml"/><Relationship Id="rId16" Type="http://schemas.openxmlformats.org/officeDocument/2006/relationships/image" Target="../media/image434.png"/><Relationship Id="rId20" Type="http://schemas.openxmlformats.org/officeDocument/2006/relationships/image" Target="../media/image438.png"/><Relationship Id="rId29" Type="http://schemas.openxmlformats.org/officeDocument/2006/relationships/image" Target="../media/image447.png"/><Relationship Id="rId1" Type="http://schemas.openxmlformats.org/officeDocument/2006/relationships/slideLayout" Target="../slideLayouts/slideLayout1.xml"/><Relationship Id="rId6" Type="http://schemas.openxmlformats.org/officeDocument/2006/relationships/image" Target="../media/image424.png"/><Relationship Id="rId11" Type="http://schemas.openxmlformats.org/officeDocument/2006/relationships/image" Target="../media/image429.png"/><Relationship Id="rId24" Type="http://schemas.openxmlformats.org/officeDocument/2006/relationships/image" Target="../media/image442.png"/><Relationship Id="rId5" Type="http://schemas.openxmlformats.org/officeDocument/2006/relationships/image" Target="../media/image423.png"/><Relationship Id="rId15" Type="http://schemas.openxmlformats.org/officeDocument/2006/relationships/image" Target="../media/image433.png"/><Relationship Id="rId23" Type="http://schemas.openxmlformats.org/officeDocument/2006/relationships/image" Target="../media/image441.png"/><Relationship Id="rId28" Type="http://schemas.openxmlformats.org/officeDocument/2006/relationships/image" Target="../media/image446.png"/><Relationship Id="rId10" Type="http://schemas.openxmlformats.org/officeDocument/2006/relationships/image" Target="../media/image428.png"/><Relationship Id="rId19" Type="http://schemas.openxmlformats.org/officeDocument/2006/relationships/image" Target="../media/image437.png"/><Relationship Id="rId31" Type="http://schemas.openxmlformats.org/officeDocument/2006/relationships/image" Target="../media/image449.png"/><Relationship Id="rId4" Type="http://schemas.openxmlformats.org/officeDocument/2006/relationships/image" Target="../media/image422.png"/><Relationship Id="rId9" Type="http://schemas.openxmlformats.org/officeDocument/2006/relationships/image" Target="../media/image427.png"/><Relationship Id="rId14" Type="http://schemas.openxmlformats.org/officeDocument/2006/relationships/image" Target="../media/image432.png"/><Relationship Id="rId22" Type="http://schemas.openxmlformats.org/officeDocument/2006/relationships/image" Target="../media/image440.png"/><Relationship Id="rId27" Type="http://schemas.openxmlformats.org/officeDocument/2006/relationships/image" Target="../media/image445.png"/><Relationship Id="rId30" Type="http://schemas.openxmlformats.org/officeDocument/2006/relationships/image" Target="../media/image448.png"/></Relationships>
</file>

<file path=ppt/slides/_rels/slide33.xml.rels><?xml version="1.0" encoding="UTF-8" standalone="yes"?>
<Relationships xmlns="http://schemas.openxmlformats.org/package/2006/relationships"><Relationship Id="rId8" Type="http://schemas.openxmlformats.org/officeDocument/2006/relationships/image" Target="../media/image453.png"/><Relationship Id="rId13" Type="http://schemas.openxmlformats.org/officeDocument/2006/relationships/image" Target="../media/image458.png"/><Relationship Id="rId18" Type="http://schemas.openxmlformats.org/officeDocument/2006/relationships/image" Target="../media/image463.png"/><Relationship Id="rId3" Type="http://schemas.openxmlformats.org/officeDocument/2006/relationships/image" Target="../media/image1.png"/><Relationship Id="rId21" Type="http://schemas.openxmlformats.org/officeDocument/2006/relationships/image" Target="../media/image466.png"/><Relationship Id="rId7" Type="http://schemas.openxmlformats.org/officeDocument/2006/relationships/image" Target="../media/image452.png"/><Relationship Id="rId12" Type="http://schemas.openxmlformats.org/officeDocument/2006/relationships/image" Target="../media/image457.png"/><Relationship Id="rId17" Type="http://schemas.openxmlformats.org/officeDocument/2006/relationships/image" Target="../media/image462.png"/><Relationship Id="rId2" Type="http://schemas.openxmlformats.org/officeDocument/2006/relationships/notesSlide" Target="../notesSlides/notesSlide33.xml"/><Relationship Id="rId16" Type="http://schemas.openxmlformats.org/officeDocument/2006/relationships/image" Target="../media/image461.png"/><Relationship Id="rId20" Type="http://schemas.openxmlformats.org/officeDocument/2006/relationships/image" Target="../media/image465.png"/><Relationship Id="rId1" Type="http://schemas.openxmlformats.org/officeDocument/2006/relationships/slideLayout" Target="../slideLayouts/slideLayout1.xml"/><Relationship Id="rId6" Type="http://schemas.openxmlformats.org/officeDocument/2006/relationships/image" Target="../media/image451.png"/><Relationship Id="rId11" Type="http://schemas.openxmlformats.org/officeDocument/2006/relationships/image" Target="../media/image456.png"/><Relationship Id="rId5" Type="http://schemas.openxmlformats.org/officeDocument/2006/relationships/image" Target="../media/image450.png"/><Relationship Id="rId15" Type="http://schemas.openxmlformats.org/officeDocument/2006/relationships/image" Target="../media/image460.png"/><Relationship Id="rId10" Type="http://schemas.openxmlformats.org/officeDocument/2006/relationships/image" Target="../media/image455.png"/><Relationship Id="rId19" Type="http://schemas.openxmlformats.org/officeDocument/2006/relationships/image" Target="../media/image464.png"/><Relationship Id="rId4" Type="http://schemas.openxmlformats.org/officeDocument/2006/relationships/image" Target="../media/image85.png"/><Relationship Id="rId9" Type="http://schemas.openxmlformats.org/officeDocument/2006/relationships/image" Target="../media/image454.png"/><Relationship Id="rId14" Type="http://schemas.openxmlformats.org/officeDocument/2006/relationships/image" Target="../media/image459.png"/><Relationship Id="rId22" Type="http://schemas.openxmlformats.org/officeDocument/2006/relationships/image" Target="../media/image296.png"/></Relationships>
</file>

<file path=ppt/slides/_rels/slide34.xml.rels><?xml version="1.0" encoding="UTF-8" standalone="yes"?>
<Relationships xmlns="http://schemas.openxmlformats.org/package/2006/relationships"><Relationship Id="rId8" Type="http://schemas.openxmlformats.org/officeDocument/2006/relationships/image" Target="../media/image470.png"/><Relationship Id="rId13" Type="http://schemas.openxmlformats.org/officeDocument/2006/relationships/image" Target="../media/image475.png"/><Relationship Id="rId3" Type="http://schemas.openxmlformats.org/officeDocument/2006/relationships/image" Target="../media/image1.png"/><Relationship Id="rId7" Type="http://schemas.openxmlformats.org/officeDocument/2006/relationships/image" Target="../media/image469.png"/><Relationship Id="rId12" Type="http://schemas.openxmlformats.org/officeDocument/2006/relationships/image" Target="../media/image474.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468.png"/><Relationship Id="rId11" Type="http://schemas.openxmlformats.org/officeDocument/2006/relationships/image" Target="../media/image473.png"/><Relationship Id="rId5" Type="http://schemas.openxmlformats.org/officeDocument/2006/relationships/image" Target="../media/image467.png"/><Relationship Id="rId10" Type="http://schemas.openxmlformats.org/officeDocument/2006/relationships/image" Target="../media/image472.png"/><Relationship Id="rId4" Type="http://schemas.openxmlformats.org/officeDocument/2006/relationships/image" Target="../media/image28.png"/><Relationship Id="rId9" Type="http://schemas.openxmlformats.org/officeDocument/2006/relationships/image" Target="../media/image471.png"/></Relationships>
</file>

<file path=ppt/slides/slide1.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SK-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img-2" descr="preencoded.png"/>
          <p:cNvPicPr>
            <a:picLocks noChangeAspect="1"/>
          </p:cNvPicPr>
          <p:nvPr/>
        </p:nvPicPr>
        <p:blipFill>
          <a:blip r:embed="rId4"/>
          <a:stretch>
            <a:fillRect/>
          </a:stretch>
        </p:blipFill>
        <p:spPr>
          <a:xfrm>
            <a:off x="571500" y="381000"/>
            <a:ext cx="3495675" cy="485775"/>
          </a:xfrm>
          <a:prstGeom prst="rect">
            <a:avLst/>
          </a:prstGeom>
        </p:spPr>
      </p:pic>
      <p:pic>
        <p:nvPicPr>
          <p:cNvPr id="4" name="SK-2-img-3" descr="preencoded.png"/>
          <p:cNvPicPr>
            <a:picLocks noChangeAspect="1"/>
          </p:cNvPicPr>
          <p:nvPr/>
        </p:nvPicPr>
        <p:blipFill>
          <a:blip r:embed="rId5"/>
          <a:stretch>
            <a:fillRect/>
          </a:stretch>
        </p:blipFill>
        <p:spPr>
          <a:xfrm>
            <a:off x="571500" y="1653629"/>
            <a:ext cx="11049000" cy="2626816"/>
          </a:xfrm>
          <a:prstGeom prst="rect">
            <a:avLst/>
          </a:prstGeom>
        </p:spPr>
      </p:pic>
      <p:pic>
        <p:nvPicPr>
          <p:cNvPr id="5" name="SK-2-img-4" descr="preencoded.png"/>
          <p:cNvPicPr>
            <a:picLocks noChangeAspect="1"/>
          </p:cNvPicPr>
          <p:nvPr/>
        </p:nvPicPr>
        <p:blipFill>
          <a:blip r:embed="rId6"/>
          <a:stretch>
            <a:fillRect/>
          </a:stretch>
        </p:blipFill>
        <p:spPr>
          <a:xfrm>
            <a:off x="571500" y="4686300"/>
            <a:ext cx="11049000" cy="1162050"/>
          </a:xfrm>
          <a:prstGeom prst="rect">
            <a:avLst/>
          </a:prstGeom>
        </p:spPr>
      </p:pic>
      <p:pic>
        <p:nvPicPr>
          <p:cNvPr id="6" name="SK-2-img-5" descr="preencoded.png"/>
          <p:cNvPicPr>
            <a:picLocks noChangeAspect="1"/>
          </p:cNvPicPr>
          <p:nvPr/>
        </p:nvPicPr>
        <p:blipFill>
          <a:blip r:embed="rId7"/>
          <a:stretch>
            <a:fillRect/>
          </a:stretch>
        </p:blipFill>
        <p:spPr>
          <a:xfrm>
            <a:off x="809625" y="5101828"/>
            <a:ext cx="160437" cy="128290"/>
          </a:xfrm>
          <a:prstGeom prst="rect">
            <a:avLst/>
          </a:prstGeom>
        </p:spPr>
      </p:pic>
      <p:pic>
        <p:nvPicPr>
          <p:cNvPr id="7" name="SK-2-img-6" descr="preencoded.png"/>
          <p:cNvPicPr>
            <a:picLocks noChangeAspect="1"/>
          </p:cNvPicPr>
          <p:nvPr/>
        </p:nvPicPr>
        <p:blipFill>
          <a:blip r:embed="rId8"/>
          <a:stretch>
            <a:fillRect/>
          </a:stretch>
        </p:blipFill>
        <p:spPr>
          <a:xfrm>
            <a:off x="571500" y="6134100"/>
            <a:ext cx="11049000" cy="342900"/>
          </a:xfrm>
          <a:prstGeom prst="rect">
            <a:avLst/>
          </a:prstGeom>
        </p:spPr>
      </p:pic>
      <p:sp>
        <p:nvSpPr>
          <p:cNvPr id="8" name="SK-2-text-7"/>
          <p:cNvSpPr/>
          <p:nvPr/>
        </p:nvSpPr>
        <p:spPr>
          <a:xfrm>
            <a:off x="800100" y="381000"/>
            <a:ext cx="4649612" cy="485775"/>
          </a:xfrm>
          <a:prstGeom prst="rect">
            <a:avLst/>
          </a:prstGeom>
          <a:noFill/>
          <a:ln/>
        </p:spPr>
        <p:txBody>
          <a:bodyPr vert="horz" wrap="square" lIns="0" tIns="0" rIns="0" bIns="0" rtlCol="0" anchor="ctr"/>
          <a:lstStyle/>
          <a:p>
            <a:pPr marL="0" indent="0">
              <a:lnSpc>
                <a:spcPts val="2025"/>
              </a:lnSpc>
              <a:buNone/>
            </a:pPr>
            <a:r>
              <a:rPr lang="en-US" sz="1350" b="1" kern="0" spc="60" dirty="0">
                <a:solidFill>
                  <a:srgbClr val="FFFFFF"/>
                </a:solidFill>
              </a:rPr>
              <a:t>BRADFORD VTS TEACHING DECK</a:t>
            </a:r>
            <a:endParaRPr lang="en-US" sz="1350" dirty="0"/>
          </a:p>
        </p:txBody>
      </p:sp>
      <p:sp>
        <p:nvSpPr>
          <p:cNvPr id="9" name="SK-2-text-8"/>
          <p:cNvSpPr/>
          <p:nvPr/>
        </p:nvSpPr>
        <p:spPr>
          <a:xfrm>
            <a:off x="857250" y="1653629"/>
            <a:ext cx="10763250" cy="1340941"/>
          </a:xfrm>
          <a:prstGeom prst="rect">
            <a:avLst/>
          </a:prstGeom>
          <a:noFill/>
          <a:ln/>
        </p:spPr>
        <p:txBody>
          <a:bodyPr vert="horz" wrap="square" lIns="0" tIns="0" rIns="0" bIns="0" rtlCol="0" anchor="ctr"/>
          <a:lstStyle/>
          <a:p>
            <a:pPr marL="0" indent="0">
              <a:lnSpc>
                <a:spcPts val="5280"/>
              </a:lnSpc>
              <a:buNone/>
            </a:pPr>
            <a:r>
              <a:rPr lang="en-US" sz="4800" b="1" dirty="0">
                <a:solidFill>
                  <a:srgbClr val="212121"/>
                </a:solidFill>
              </a:rPr>
              <a:t>PROTEINURIA &amp;</a:t>
            </a:r>
            <a:endParaRPr lang="en-US" sz="4800" dirty="0"/>
          </a:p>
          <a:p>
            <a:pPr marL="0" indent="0">
              <a:lnSpc>
                <a:spcPts val="5280"/>
              </a:lnSpc>
              <a:buNone/>
            </a:pPr>
            <a:r>
              <a:rPr lang="en-US" sz="4800" b="1" dirty="0">
                <a:solidFill>
                  <a:srgbClr val="212121"/>
                </a:solidFill>
              </a:rPr>
              <a:t>HAEMATURIA:</a:t>
            </a:r>
            <a:endParaRPr lang="en-US" sz="4800" dirty="0"/>
          </a:p>
        </p:txBody>
      </p:sp>
      <p:sp>
        <p:nvSpPr>
          <p:cNvPr id="10" name="SK-2-text-9"/>
          <p:cNvSpPr/>
          <p:nvPr/>
        </p:nvSpPr>
        <p:spPr>
          <a:xfrm>
            <a:off x="857250" y="3185071"/>
            <a:ext cx="11334750" cy="342900"/>
          </a:xfrm>
          <a:prstGeom prst="rect">
            <a:avLst/>
          </a:prstGeom>
          <a:noFill/>
          <a:ln/>
        </p:spPr>
        <p:txBody>
          <a:bodyPr vert="horz" wrap="square" lIns="0" tIns="0" rIns="0" bIns="0" rtlCol="0" anchor="ctr"/>
          <a:lstStyle/>
          <a:p>
            <a:pPr marL="0" indent="0">
              <a:lnSpc>
                <a:spcPts val="2700"/>
              </a:lnSpc>
              <a:buNone/>
            </a:pPr>
            <a:r>
              <a:rPr lang="en-US" sz="1800" dirty="0">
                <a:solidFill>
                  <a:srgbClr val="E0651F"/>
                </a:solidFill>
              </a:rPr>
              <a:t>A Primary Care Guide • Clinical Guidance Update 2026</a:t>
            </a:r>
            <a:endParaRPr lang="en-US" sz="1800" dirty="0"/>
          </a:p>
        </p:txBody>
      </p:sp>
      <p:sp>
        <p:nvSpPr>
          <p:cNvPr id="11" name="SK-2-text-10"/>
          <p:cNvSpPr/>
          <p:nvPr/>
        </p:nvSpPr>
        <p:spPr>
          <a:xfrm>
            <a:off x="857250" y="3623221"/>
            <a:ext cx="10763250" cy="285750"/>
          </a:xfrm>
          <a:prstGeom prst="rect">
            <a:avLst/>
          </a:prstGeom>
          <a:noFill/>
          <a:ln/>
        </p:spPr>
        <p:txBody>
          <a:bodyPr vert="horz" wrap="square" lIns="0" tIns="0" rIns="0" bIns="0" rtlCol="0" anchor="ctr"/>
          <a:lstStyle/>
          <a:p>
            <a:pPr marL="0" indent="0">
              <a:lnSpc>
                <a:spcPts val="2250"/>
              </a:lnSpc>
              <a:buNone/>
            </a:pPr>
            <a:r>
              <a:rPr lang="en-US" sz="1500" dirty="0">
                <a:solidFill>
                  <a:srgbClr val="616161"/>
                </a:solidFill>
              </a:rPr>
              <a:t>www.bradfordvts.co.uk</a:t>
            </a:r>
            <a:endParaRPr lang="en-US" sz="1500" dirty="0"/>
          </a:p>
        </p:txBody>
      </p:sp>
      <p:sp>
        <p:nvSpPr>
          <p:cNvPr id="12" name="SK-2-text-11"/>
          <p:cNvSpPr/>
          <p:nvPr/>
        </p:nvSpPr>
        <p:spPr>
          <a:xfrm>
            <a:off x="857250" y="4051846"/>
            <a:ext cx="11334750" cy="228600"/>
          </a:xfrm>
          <a:prstGeom prst="rect">
            <a:avLst/>
          </a:prstGeom>
          <a:noFill/>
          <a:ln/>
        </p:spPr>
        <p:txBody>
          <a:bodyPr vert="horz" wrap="square" lIns="0" tIns="0" rIns="0" bIns="0" rtlCol="0" anchor="ctr"/>
          <a:lstStyle/>
          <a:p>
            <a:pPr marL="0" indent="0">
              <a:lnSpc>
                <a:spcPts val="1800"/>
              </a:lnSpc>
              <a:buNone/>
            </a:pPr>
            <a:r>
              <a:rPr lang="en-US" sz="1200" dirty="0">
                <a:solidFill>
                  <a:srgbClr val="757575"/>
                </a:solidFill>
              </a:rPr>
              <a:t>Created May 2026, updated to current NICE NG203 2025 / NG12 2026 standards</a:t>
            </a:r>
            <a:endParaRPr lang="en-US" sz="1200" dirty="0"/>
          </a:p>
        </p:txBody>
      </p:sp>
      <p:sp>
        <p:nvSpPr>
          <p:cNvPr id="13" name="SK-2-text-12"/>
          <p:cNvSpPr/>
          <p:nvPr/>
        </p:nvSpPr>
        <p:spPr>
          <a:xfrm>
            <a:off x="1160562" y="4924425"/>
            <a:ext cx="10221813" cy="6858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Disclaimer:</a:t>
            </a:r>
            <a:r>
              <a:rPr lang="en-US" sz="1200" dirty="0">
                <a:solidFill>
                  <a:srgbClr val="424242"/>
                </a:solidFill>
              </a:rPr>
              <a:t> Always double check this advice and drug doses with the latest NICE/BNF guidance. This document is for educational purposes only and is intended for GP trainees within the Bradford VTS program. Clinical pathways and thresholds reflect the most recent standards as of May 2026.</a:t>
            </a:r>
            <a:endParaRPr lang="en-US" sz="1200" dirty="0"/>
          </a:p>
        </p:txBody>
      </p:sp>
      <p:sp>
        <p:nvSpPr>
          <p:cNvPr id="14" name="SK-2-text-13"/>
          <p:cNvSpPr/>
          <p:nvPr/>
        </p:nvSpPr>
        <p:spPr>
          <a:xfrm>
            <a:off x="571500" y="6276975"/>
            <a:ext cx="3360420" cy="200025"/>
          </a:xfrm>
          <a:prstGeom prst="rect">
            <a:avLst/>
          </a:prstGeom>
          <a:noFill/>
          <a:ln/>
        </p:spPr>
        <p:txBody>
          <a:bodyPr vert="horz" wrap="square" lIns="0" tIns="0" rIns="0" bIns="0" rtlCol="0" anchor="ctr"/>
          <a:lstStyle/>
          <a:p>
            <a:pPr marL="0" indent="0">
              <a:lnSpc>
                <a:spcPts val="1575"/>
              </a:lnSpc>
              <a:buNone/>
            </a:pPr>
            <a:r>
              <a:rPr lang="en-US" sz="1050" dirty="0">
                <a:solidFill>
                  <a:srgbClr val="9E9E9E"/>
                </a:solidFill>
              </a:rPr>
              <a:t>www.bradfordvts.co.uk</a:t>
            </a:r>
            <a:endParaRPr lang="en-US" sz="1050" dirty="0"/>
          </a:p>
        </p:txBody>
      </p:sp>
      <p:sp>
        <p:nvSpPr>
          <p:cNvPr id="15" name="SK-2-text-14"/>
          <p:cNvSpPr/>
          <p:nvPr/>
        </p:nvSpPr>
        <p:spPr>
          <a:xfrm>
            <a:off x="8196262" y="6276975"/>
            <a:ext cx="3995738" cy="200025"/>
          </a:xfrm>
          <a:prstGeom prst="rect">
            <a:avLst/>
          </a:prstGeom>
          <a:noFill/>
          <a:ln/>
        </p:spPr>
        <p:txBody>
          <a:bodyPr vert="horz" wrap="square" lIns="0" tIns="0" rIns="0" bIns="0" rtlCol="0" anchor="ctr"/>
          <a:lstStyle/>
          <a:p>
            <a:pPr marL="0" indent="0">
              <a:lnSpc>
                <a:spcPts val="1575"/>
              </a:lnSpc>
              <a:buNone/>
            </a:pPr>
            <a:r>
              <a:rPr lang="en-US" sz="1050" kern="0" spc="30" dirty="0">
                <a:solidFill>
                  <a:srgbClr val="9E9E9E"/>
                </a:solidFill>
              </a:rPr>
              <a:t>PRIMARY CARE CLINICAL GUIDANCE • MAY 2026</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img-3" descr="preencoded.png"/>
          <p:cNvPicPr>
            <a:picLocks noChangeAspect="1"/>
          </p:cNvPicPr>
          <p:nvPr/>
        </p:nvPicPr>
        <p:blipFill>
          <a:blip r:embed="rId4"/>
          <a:stretch>
            <a:fillRect/>
          </a:stretch>
        </p:blipFill>
        <p:spPr>
          <a:xfrm>
            <a:off x="571500" y="304800"/>
            <a:ext cx="11049000" cy="781050"/>
          </a:xfrm>
          <a:prstGeom prst="rect">
            <a:avLst/>
          </a:prstGeom>
        </p:spPr>
      </p:pic>
      <p:pic>
        <p:nvPicPr>
          <p:cNvPr id="5" name="SK-3-img-4" descr="preencoded.png"/>
          <p:cNvPicPr>
            <a:picLocks noChangeAspect="1"/>
          </p:cNvPicPr>
          <p:nvPr/>
        </p:nvPicPr>
        <p:blipFill>
          <a:blip r:embed="rId5"/>
          <a:stretch>
            <a:fillRect/>
          </a:stretch>
        </p:blipFill>
        <p:spPr>
          <a:xfrm>
            <a:off x="571500" y="1379488"/>
            <a:ext cx="3555950" cy="1169491"/>
          </a:xfrm>
          <a:prstGeom prst="rect">
            <a:avLst/>
          </a:prstGeom>
        </p:spPr>
      </p:pic>
      <p:pic>
        <p:nvPicPr>
          <p:cNvPr id="6" name="SK-3-img-5" descr="preencoded.png"/>
          <p:cNvPicPr>
            <a:picLocks noChangeAspect="1"/>
          </p:cNvPicPr>
          <p:nvPr/>
        </p:nvPicPr>
        <p:blipFill>
          <a:blip r:embed="rId6"/>
          <a:stretch>
            <a:fillRect/>
          </a:stretch>
        </p:blipFill>
        <p:spPr>
          <a:xfrm>
            <a:off x="762000" y="1595289"/>
            <a:ext cx="285750" cy="228600"/>
          </a:xfrm>
          <a:prstGeom prst="rect">
            <a:avLst/>
          </a:prstGeom>
        </p:spPr>
      </p:pic>
      <p:pic>
        <p:nvPicPr>
          <p:cNvPr id="7" name="SK-3-img-6" descr="preencoded.png"/>
          <p:cNvPicPr>
            <a:picLocks noChangeAspect="1"/>
          </p:cNvPicPr>
          <p:nvPr/>
        </p:nvPicPr>
        <p:blipFill>
          <a:blip r:embed="rId7"/>
          <a:stretch>
            <a:fillRect/>
          </a:stretch>
        </p:blipFill>
        <p:spPr>
          <a:xfrm>
            <a:off x="4317950" y="1379488"/>
            <a:ext cx="3555950" cy="1169491"/>
          </a:xfrm>
          <a:prstGeom prst="rect">
            <a:avLst/>
          </a:prstGeom>
        </p:spPr>
      </p:pic>
      <p:pic>
        <p:nvPicPr>
          <p:cNvPr id="8" name="SK-3-img-7" descr="preencoded.png"/>
          <p:cNvPicPr>
            <a:picLocks noChangeAspect="1"/>
          </p:cNvPicPr>
          <p:nvPr/>
        </p:nvPicPr>
        <p:blipFill>
          <a:blip r:embed="rId8"/>
          <a:stretch>
            <a:fillRect/>
          </a:stretch>
        </p:blipFill>
        <p:spPr>
          <a:xfrm>
            <a:off x="4508450" y="1595289"/>
            <a:ext cx="285750" cy="228600"/>
          </a:xfrm>
          <a:prstGeom prst="rect">
            <a:avLst/>
          </a:prstGeom>
        </p:spPr>
      </p:pic>
      <p:pic>
        <p:nvPicPr>
          <p:cNvPr id="9" name="SK-3-img-8" descr="preencoded.png"/>
          <p:cNvPicPr>
            <a:picLocks noChangeAspect="1"/>
          </p:cNvPicPr>
          <p:nvPr/>
        </p:nvPicPr>
        <p:blipFill>
          <a:blip r:embed="rId9"/>
          <a:stretch>
            <a:fillRect/>
          </a:stretch>
        </p:blipFill>
        <p:spPr>
          <a:xfrm>
            <a:off x="8064401" y="1379488"/>
            <a:ext cx="3556099" cy="1169491"/>
          </a:xfrm>
          <a:prstGeom prst="rect">
            <a:avLst/>
          </a:prstGeom>
        </p:spPr>
      </p:pic>
      <p:pic>
        <p:nvPicPr>
          <p:cNvPr id="10" name="SK-3-img-9" descr="preencoded.png"/>
          <p:cNvPicPr>
            <a:picLocks noChangeAspect="1"/>
          </p:cNvPicPr>
          <p:nvPr/>
        </p:nvPicPr>
        <p:blipFill>
          <a:blip r:embed="rId10"/>
          <a:stretch>
            <a:fillRect/>
          </a:stretch>
        </p:blipFill>
        <p:spPr>
          <a:xfrm>
            <a:off x="8254901" y="1595289"/>
            <a:ext cx="285750" cy="228600"/>
          </a:xfrm>
          <a:prstGeom prst="rect">
            <a:avLst/>
          </a:prstGeom>
        </p:spPr>
      </p:pic>
      <p:pic>
        <p:nvPicPr>
          <p:cNvPr id="11" name="SK-3-img-10" descr="preencoded.png"/>
          <p:cNvPicPr>
            <a:picLocks noChangeAspect="1"/>
          </p:cNvPicPr>
          <p:nvPr/>
        </p:nvPicPr>
        <p:blipFill>
          <a:blip r:embed="rId11"/>
          <a:stretch>
            <a:fillRect/>
          </a:stretch>
        </p:blipFill>
        <p:spPr>
          <a:xfrm>
            <a:off x="571500" y="2701379"/>
            <a:ext cx="3555950" cy="1169491"/>
          </a:xfrm>
          <a:prstGeom prst="rect">
            <a:avLst/>
          </a:prstGeom>
        </p:spPr>
      </p:pic>
      <p:pic>
        <p:nvPicPr>
          <p:cNvPr id="12" name="SK-3-img-11" descr="preencoded.png"/>
          <p:cNvPicPr>
            <a:picLocks noChangeAspect="1"/>
          </p:cNvPicPr>
          <p:nvPr/>
        </p:nvPicPr>
        <p:blipFill>
          <a:blip r:embed="rId12"/>
          <a:stretch>
            <a:fillRect/>
          </a:stretch>
        </p:blipFill>
        <p:spPr>
          <a:xfrm>
            <a:off x="762000" y="2917180"/>
            <a:ext cx="285750" cy="228600"/>
          </a:xfrm>
          <a:prstGeom prst="rect">
            <a:avLst/>
          </a:prstGeom>
        </p:spPr>
      </p:pic>
      <p:pic>
        <p:nvPicPr>
          <p:cNvPr id="13" name="SK-3-img-12" descr="preencoded.png"/>
          <p:cNvPicPr>
            <a:picLocks noChangeAspect="1"/>
          </p:cNvPicPr>
          <p:nvPr/>
        </p:nvPicPr>
        <p:blipFill>
          <a:blip r:embed="rId13"/>
          <a:stretch>
            <a:fillRect/>
          </a:stretch>
        </p:blipFill>
        <p:spPr>
          <a:xfrm>
            <a:off x="4317950" y="2701379"/>
            <a:ext cx="3555950" cy="1169491"/>
          </a:xfrm>
          <a:prstGeom prst="rect">
            <a:avLst/>
          </a:prstGeom>
        </p:spPr>
      </p:pic>
      <p:pic>
        <p:nvPicPr>
          <p:cNvPr id="14" name="SK-3-img-13" descr="preencoded.png"/>
          <p:cNvPicPr>
            <a:picLocks noChangeAspect="1"/>
          </p:cNvPicPr>
          <p:nvPr/>
        </p:nvPicPr>
        <p:blipFill>
          <a:blip r:embed="rId14"/>
          <a:stretch>
            <a:fillRect/>
          </a:stretch>
        </p:blipFill>
        <p:spPr>
          <a:xfrm>
            <a:off x="4508450" y="2917180"/>
            <a:ext cx="285750" cy="228600"/>
          </a:xfrm>
          <a:prstGeom prst="rect">
            <a:avLst/>
          </a:prstGeom>
        </p:spPr>
      </p:pic>
      <p:pic>
        <p:nvPicPr>
          <p:cNvPr id="15" name="SK-3-img-14" descr="preencoded.png"/>
          <p:cNvPicPr>
            <a:picLocks noChangeAspect="1"/>
          </p:cNvPicPr>
          <p:nvPr/>
        </p:nvPicPr>
        <p:blipFill>
          <a:blip r:embed="rId15"/>
          <a:stretch>
            <a:fillRect/>
          </a:stretch>
        </p:blipFill>
        <p:spPr>
          <a:xfrm>
            <a:off x="8064401" y="2701379"/>
            <a:ext cx="3556099" cy="1169491"/>
          </a:xfrm>
          <a:prstGeom prst="rect">
            <a:avLst/>
          </a:prstGeom>
        </p:spPr>
      </p:pic>
      <p:pic>
        <p:nvPicPr>
          <p:cNvPr id="16" name="SK-3-img-15" descr="preencoded.png"/>
          <p:cNvPicPr>
            <a:picLocks noChangeAspect="1"/>
          </p:cNvPicPr>
          <p:nvPr/>
        </p:nvPicPr>
        <p:blipFill>
          <a:blip r:embed="rId16"/>
          <a:stretch>
            <a:fillRect/>
          </a:stretch>
        </p:blipFill>
        <p:spPr>
          <a:xfrm>
            <a:off x="8254901" y="2917180"/>
            <a:ext cx="285750" cy="228600"/>
          </a:xfrm>
          <a:prstGeom prst="rect">
            <a:avLst/>
          </a:prstGeom>
        </p:spPr>
      </p:pic>
      <p:pic>
        <p:nvPicPr>
          <p:cNvPr id="17" name="SK-3-img-16" descr="preencoded.png"/>
          <p:cNvPicPr>
            <a:picLocks noChangeAspect="1"/>
          </p:cNvPicPr>
          <p:nvPr/>
        </p:nvPicPr>
        <p:blipFill>
          <a:blip r:embed="rId17"/>
          <a:stretch>
            <a:fillRect/>
          </a:stretch>
        </p:blipFill>
        <p:spPr>
          <a:xfrm>
            <a:off x="571500" y="4023271"/>
            <a:ext cx="3555950" cy="1169491"/>
          </a:xfrm>
          <a:prstGeom prst="rect">
            <a:avLst/>
          </a:prstGeom>
        </p:spPr>
      </p:pic>
      <p:pic>
        <p:nvPicPr>
          <p:cNvPr id="18" name="SK-3-img-17" descr="preencoded.png"/>
          <p:cNvPicPr>
            <a:picLocks noChangeAspect="1"/>
          </p:cNvPicPr>
          <p:nvPr/>
        </p:nvPicPr>
        <p:blipFill>
          <a:blip r:embed="rId18"/>
          <a:stretch>
            <a:fillRect/>
          </a:stretch>
        </p:blipFill>
        <p:spPr>
          <a:xfrm>
            <a:off x="762000" y="4239071"/>
            <a:ext cx="285750" cy="228600"/>
          </a:xfrm>
          <a:prstGeom prst="rect">
            <a:avLst/>
          </a:prstGeom>
        </p:spPr>
      </p:pic>
      <p:pic>
        <p:nvPicPr>
          <p:cNvPr id="19" name="SK-3-img-18" descr="preencoded.png"/>
          <p:cNvPicPr>
            <a:picLocks noChangeAspect="1"/>
          </p:cNvPicPr>
          <p:nvPr/>
        </p:nvPicPr>
        <p:blipFill>
          <a:blip r:embed="rId19"/>
          <a:stretch>
            <a:fillRect/>
          </a:stretch>
        </p:blipFill>
        <p:spPr>
          <a:xfrm>
            <a:off x="4317950" y="4023271"/>
            <a:ext cx="3555950" cy="1169491"/>
          </a:xfrm>
          <a:prstGeom prst="rect">
            <a:avLst/>
          </a:prstGeom>
        </p:spPr>
      </p:pic>
      <p:pic>
        <p:nvPicPr>
          <p:cNvPr id="20" name="SK-3-img-19" descr="preencoded.png"/>
          <p:cNvPicPr>
            <a:picLocks noChangeAspect="1"/>
          </p:cNvPicPr>
          <p:nvPr/>
        </p:nvPicPr>
        <p:blipFill>
          <a:blip r:embed="rId20"/>
          <a:stretch>
            <a:fillRect/>
          </a:stretch>
        </p:blipFill>
        <p:spPr>
          <a:xfrm>
            <a:off x="4508450" y="4239071"/>
            <a:ext cx="285750" cy="228600"/>
          </a:xfrm>
          <a:prstGeom prst="rect">
            <a:avLst/>
          </a:prstGeom>
        </p:spPr>
      </p:pic>
      <p:pic>
        <p:nvPicPr>
          <p:cNvPr id="21" name="SK-3-img-20" descr="preencoded.png"/>
          <p:cNvPicPr>
            <a:picLocks noChangeAspect="1"/>
          </p:cNvPicPr>
          <p:nvPr/>
        </p:nvPicPr>
        <p:blipFill>
          <a:blip r:embed="rId21"/>
          <a:stretch>
            <a:fillRect/>
          </a:stretch>
        </p:blipFill>
        <p:spPr>
          <a:xfrm>
            <a:off x="8064401" y="4023271"/>
            <a:ext cx="3556099" cy="1169491"/>
          </a:xfrm>
          <a:prstGeom prst="rect">
            <a:avLst/>
          </a:prstGeom>
        </p:spPr>
      </p:pic>
      <p:pic>
        <p:nvPicPr>
          <p:cNvPr id="22" name="SK-3-img-21" descr="preencoded.png"/>
          <p:cNvPicPr>
            <a:picLocks noChangeAspect="1"/>
          </p:cNvPicPr>
          <p:nvPr/>
        </p:nvPicPr>
        <p:blipFill>
          <a:blip r:embed="rId22"/>
          <a:stretch>
            <a:fillRect/>
          </a:stretch>
        </p:blipFill>
        <p:spPr>
          <a:xfrm>
            <a:off x="8254901" y="4239071"/>
            <a:ext cx="285750" cy="228600"/>
          </a:xfrm>
          <a:prstGeom prst="rect">
            <a:avLst/>
          </a:prstGeom>
        </p:spPr>
      </p:pic>
      <p:pic>
        <p:nvPicPr>
          <p:cNvPr id="23" name="SK-3-img-22" descr="preencoded.png"/>
          <p:cNvPicPr>
            <a:picLocks noChangeAspect="1"/>
          </p:cNvPicPr>
          <p:nvPr/>
        </p:nvPicPr>
        <p:blipFill>
          <a:blip r:embed="rId23"/>
          <a:stretch>
            <a:fillRect/>
          </a:stretch>
        </p:blipFill>
        <p:spPr>
          <a:xfrm>
            <a:off x="571500" y="5486400"/>
            <a:ext cx="11049000" cy="762000"/>
          </a:xfrm>
          <a:prstGeom prst="rect">
            <a:avLst/>
          </a:prstGeom>
        </p:spPr>
      </p:pic>
      <p:pic>
        <p:nvPicPr>
          <p:cNvPr id="24" name="SK-3-img-23" descr="preencoded.png"/>
          <p:cNvPicPr>
            <a:picLocks noChangeAspect="1"/>
          </p:cNvPicPr>
          <p:nvPr/>
        </p:nvPicPr>
        <p:blipFill>
          <a:blip r:embed="rId24"/>
          <a:stretch>
            <a:fillRect/>
          </a:stretch>
        </p:blipFill>
        <p:spPr>
          <a:xfrm>
            <a:off x="571500" y="6324600"/>
            <a:ext cx="11049000" cy="381000"/>
          </a:xfrm>
          <a:prstGeom prst="rect">
            <a:avLst/>
          </a:prstGeom>
        </p:spPr>
      </p:pic>
      <p:sp>
        <p:nvSpPr>
          <p:cNvPr id="25" name="SK-3-text-24"/>
          <p:cNvSpPr/>
          <p:nvPr/>
        </p:nvSpPr>
        <p:spPr>
          <a:xfrm>
            <a:off x="762000" y="381000"/>
            <a:ext cx="10858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LEARNING OUTCOMES</a:t>
            </a:r>
            <a:endParaRPr lang="en-US" sz="2100" dirty="0"/>
          </a:p>
        </p:txBody>
      </p:sp>
      <p:sp>
        <p:nvSpPr>
          <p:cNvPr id="26" name="SK-3-text-25"/>
          <p:cNvSpPr/>
          <p:nvPr/>
        </p:nvSpPr>
        <p:spPr>
          <a:xfrm>
            <a:off x="762000" y="809625"/>
            <a:ext cx="10858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7" name="SK-3-text-26"/>
          <p:cNvSpPr/>
          <p:nvPr/>
        </p:nvSpPr>
        <p:spPr>
          <a:xfrm>
            <a:off x="1158925" y="1693813"/>
            <a:ext cx="342900" cy="104775"/>
          </a:xfrm>
          <a:prstGeom prst="rect">
            <a:avLst/>
          </a:prstGeom>
          <a:noFill/>
          <a:ln/>
        </p:spPr>
        <p:txBody>
          <a:bodyPr vert="horz" wrap="square" lIns="0" tIns="0" rIns="0" bIns="0" rtlCol="0" anchor="ctr"/>
          <a:lstStyle/>
          <a:p>
            <a:pPr marL="0" indent="0">
              <a:lnSpc>
                <a:spcPts val="1125"/>
              </a:lnSpc>
              <a:buNone/>
            </a:pPr>
            <a:r>
              <a:rPr lang="en-US" sz="750" b="1" dirty="0">
                <a:solidFill>
                  <a:srgbClr val="6A1B9A"/>
                </a:solidFill>
              </a:rPr>
              <a:t>AKT</a:t>
            </a:r>
            <a:endParaRPr lang="en-US" sz="750" dirty="0"/>
          </a:p>
        </p:txBody>
      </p:sp>
      <p:sp>
        <p:nvSpPr>
          <p:cNvPr id="28" name="SK-3-text-27"/>
          <p:cNvSpPr/>
          <p:nvPr/>
        </p:nvSpPr>
        <p:spPr>
          <a:xfrm>
            <a:off x="762000" y="1970038"/>
            <a:ext cx="3174950" cy="426541"/>
          </a:xfrm>
          <a:prstGeom prst="rect">
            <a:avLst/>
          </a:prstGeom>
          <a:noFill/>
          <a:ln/>
        </p:spPr>
        <p:txBody>
          <a:bodyPr vert="horz" wrap="square" lIns="0" tIns="0" rIns="0" bIns="0" rtlCol="0" anchor="ctr"/>
          <a:lstStyle/>
          <a:p>
            <a:pPr marL="0" indent="0">
              <a:lnSpc>
                <a:spcPts val="1680"/>
              </a:lnSpc>
              <a:buNone/>
            </a:pPr>
            <a:r>
              <a:rPr lang="en-US" sz="1200" dirty="0">
                <a:solidFill>
                  <a:srgbClr val="424242"/>
                </a:solidFill>
              </a:rPr>
              <a:t>Explain how to interpret urine dipstick findings for blood and protein correctly.</a:t>
            </a:r>
            <a:endParaRPr lang="en-US" sz="1200" dirty="0"/>
          </a:p>
        </p:txBody>
      </p:sp>
      <p:sp>
        <p:nvSpPr>
          <p:cNvPr id="29" name="SK-3-text-28"/>
          <p:cNvSpPr/>
          <p:nvPr/>
        </p:nvSpPr>
        <p:spPr>
          <a:xfrm>
            <a:off x="4905375" y="1693813"/>
            <a:ext cx="342900" cy="104775"/>
          </a:xfrm>
          <a:prstGeom prst="rect">
            <a:avLst/>
          </a:prstGeom>
          <a:noFill/>
          <a:ln/>
        </p:spPr>
        <p:txBody>
          <a:bodyPr vert="horz" wrap="square" lIns="0" tIns="0" rIns="0" bIns="0" rtlCol="0" anchor="ctr"/>
          <a:lstStyle/>
          <a:p>
            <a:pPr marL="0" indent="0">
              <a:lnSpc>
                <a:spcPts val="1125"/>
              </a:lnSpc>
              <a:buNone/>
            </a:pPr>
            <a:r>
              <a:rPr lang="en-US" sz="750" b="1" dirty="0">
                <a:solidFill>
                  <a:srgbClr val="6A1B9A"/>
                </a:solidFill>
              </a:rPr>
              <a:t>AKT</a:t>
            </a:r>
            <a:endParaRPr lang="en-US" sz="750" dirty="0"/>
          </a:p>
        </p:txBody>
      </p:sp>
      <p:sp>
        <p:nvSpPr>
          <p:cNvPr id="30" name="SK-3-text-29"/>
          <p:cNvSpPr/>
          <p:nvPr/>
        </p:nvSpPr>
        <p:spPr>
          <a:xfrm>
            <a:off x="4508450" y="1970038"/>
            <a:ext cx="3174950" cy="426541"/>
          </a:xfrm>
          <a:prstGeom prst="rect">
            <a:avLst/>
          </a:prstGeom>
          <a:noFill/>
          <a:ln/>
        </p:spPr>
        <p:txBody>
          <a:bodyPr vert="horz" wrap="square" lIns="0" tIns="0" rIns="0" bIns="0" rtlCol="0" anchor="ctr"/>
          <a:lstStyle/>
          <a:p>
            <a:pPr marL="0" indent="0">
              <a:lnSpc>
                <a:spcPts val="1680"/>
              </a:lnSpc>
              <a:buNone/>
            </a:pPr>
            <a:r>
              <a:rPr lang="en-US" sz="1200" dirty="0">
                <a:solidFill>
                  <a:srgbClr val="424242"/>
                </a:solidFill>
              </a:rPr>
              <a:t>Know when to send ACR or PCR and why early morning samples are preferred.</a:t>
            </a:r>
            <a:endParaRPr lang="en-US" sz="1200" dirty="0"/>
          </a:p>
        </p:txBody>
      </p:sp>
      <p:sp>
        <p:nvSpPr>
          <p:cNvPr id="31" name="SK-3-text-30"/>
          <p:cNvSpPr/>
          <p:nvPr/>
        </p:nvSpPr>
        <p:spPr>
          <a:xfrm>
            <a:off x="8651825" y="1693813"/>
            <a:ext cx="342900" cy="104775"/>
          </a:xfrm>
          <a:prstGeom prst="rect">
            <a:avLst/>
          </a:prstGeom>
          <a:noFill/>
          <a:ln/>
        </p:spPr>
        <p:txBody>
          <a:bodyPr vert="horz" wrap="square" lIns="0" tIns="0" rIns="0" bIns="0" rtlCol="0" anchor="ctr"/>
          <a:lstStyle/>
          <a:p>
            <a:pPr marL="0" indent="0">
              <a:lnSpc>
                <a:spcPts val="1125"/>
              </a:lnSpc>
              <a:buNone/>
            </a:pPr>
            <a:r>
              <a:rPr lang="en-US" sz="750" b="1" dirty="0">
                <a:solidFill>
                  <a:srgbClr val="6A1B9A"/>
                </a:solidFill>
              </a:rPr>
              <a:t>AKT</a:t>
            </a:r>
            <a:endParaRPr lang="en-US" sz="750" dirty="0"/>
          </a:p>
        </p:txBody>
      </p:sp>
      <p:sp>
        <p:nvSpPr>
          <p:cNvPr id="32" name="SK-3-text-31"/>
          <p:cNvSpPr/>
          <p:nvPr/>
        </p:nvSpPr>
        <p:spPr>
          <a:xfrm>
            <a:off x="8254901" y="1970038"/>
            <a:ext cx="3175099" cy="426541"/>
          </a:xfrm>
          <a:prstGeom prst="rect">
            <a:avLst/>
          </a:prstGeom>
          <a:noFill/>
          <a:ln/>
        </p:spPr>
        <p:txBody>
          <a:bodyPr vert="horz" wrap="square" lIns="0" tIns="0" rIns="0" bIns="0" rtlCol="0" anchor="ctr"/>
          <a:lstStyle/>
          <a:p>
            <a:pPr marL="0" indent="0">
              <a:lnSpc>
                <a:spcPts val="1680"/>
              </a:lnSpc>
              <a:buNone/>
            </a:pPr>
            <a:r>
              <a:rPr lang="en-US" sz="1200" dirty="0">
                <a:solidFill>
                  <a:srgbClr val="424242"/>
                </a:solidFill>
              </a:rPr>
              <a:t>Understand NICE NG203 albuminuria thresholds and CKD G plus A staging.</a:t>
            </a:r>
            <a:endParaRPr lang="en-US" sz="1200" dirty="0"/>
          </a:p>
        </p:txBody>
      </p:sp>
      <p:sp>
        <p:nvSpPr>
          <p:cNvPr id="33" name="SK-3-text-32"/>
          <p:cNvSpPr/>
          <p:nvPr/>
        </p:nvSpPr>
        <p:spPr>
          <a:xfrm>
            <a:off x="1158925" y="3015704"/>
            <a:ext cx="914400" cy="104775"/>
          </a:xfrm>
          <a:prstGeom prst="rect">
            <a:avLst/>
          </a:prstGeom>
          <a:noFill/>
          <a:ln/>
        </p:spPr>
        <p:txBody>
          <a:bodyPr vert="horz" wrap="square" lIns="0" tIns="0" rIns="0" bIns="0" rtlCol="0" anchor="ctr"/>
          <a:lstStyle/>
          <a:p>
            <a:pPr marL="0" indent="0">
              <a:lnSpc>
                <a:spcPts val="1125"/>
              </a:lnSpc>
              <a:buNone/>
            </a:pPr>
            <a:r>
              <a:rPr lang="en-US" sz="750" b="1" dirty="0">
                <a:solidFill>
                  <a:srgbClr val="D32F2F"/>
                </a:solidFill>
              </a:rPr>
              <a:t>RED FLAG</a:t>
            </a:r>
            <a:endParaRPr lang="en-US" sz="750" dirty="0"/>
          </a:p>
        </p:txBody>
      </p:sp>
      <p:sp>
        <p:nvSpPr>
          <p:cNvPr id="34" name="SK-3-text-33"/>
          <p:cNvSpPr/>
          <p:nvPr/>
        </p:nvSpPr>
        <p:spPr>
          <a:xfrm>
            <a:off x="762000" y="3291929"/>
            <a:ext cx="3174950" cy="426541"/>
          </a:xfrm>
          <a:prstGeom prst="rect">
            <a:avLst/>
          </a:prstGeom>
          <a:noFill/>
          <a:ln/>
        </p:spPr>
        <p:txBody>
          <a:bodyPr vert="horz" wrap="square" lIns="0" tIns="0" rIns="0" bIns="0" rtlCol="0" anchor="ctr"/>
          <a:lstStyle/>
          <a:p>
            <a:pPr marL="0" indent="0">
              <a:lnSpc>
                <a:spcPts val="1680"/>
              </a:lnSpc>
              <a:buNone/>
            </a:pPr>
            <a:r>
              <a:rPr lang="en-US" sz="1200" dirty="0">
                <a:solidFill>
                  <a:srgbClr val="424242"/>
                </a:solidFill>
              </a:rPr>
              <a:t>Identify specific nephrology referral criteria based on the latest NICE standards.</a:t>
            </a:r>
            <a:endParaRPr lang="en-US" sz="1200" dirty="0"/>
          </a:p>
        </p:txBody>
      </p:sp>
      <p:sp>
        <p:nvSpPr>
          <p:cNvPr id="35" name="SK-3-text-34"/>
          <p:cNvSpPr/>
          <p:nvPr/>
        </p:nvSpPr>
        <p:spPr>
          <a:xfrm>
            <a:off x="4905375" y="3015704"/>
            <a:ext cx="914400" cy="104775"/>
          </a:xfrm>
          <a:prstGeom prst="rect">
            <a:avLst/>
          </a:prstGeom>
          <a:noFill/>
          <a:ln/>
        </p:spPr>
        <p:txBody>
          <a:bodyPr vert="horz" wrap="square" lIns="0" tIns="0" rIns="0" bIns="0" rtlCol="0" anchor="ctr"/>
          <a:lstStyle/>
          <a:p>
            <a:pPr marL="0" indent="0">
              <a:lnSpc>
                <a:spcPts val="1125"/>
              </a:lnSpc>
              <a:buNone/>
            </a:pPr>
            <a:r>
              <a:rPr lang="en-US" sz="750" b="1" dirty="0">
                <a:solidFill>
                  <a:srgbClr val="D32F2F"/>
                </a:solidFill>
              </a:rPr>
              <a:t>RED FLAG</a:t>
            </a:r>
            <a:endParaRPr lang="en-US" sz="750" dirty="0"/>
          </a:p>
        </p:txBody>
      </p:sp>
      <p:sp>
        <p:nvSpPr>
          <p:cNvPr id="36" name="SK-3-text-35"/>
          <p:cNvSpPr/>
          <p:nvPr/>
        </p:nvSpPr>
        <p:spPr>
          <a:xfrm>
            <a:off x="4508450" y="3291929"/>
            <a:ext cx="3174950" cy="426541"/>
          </a:xfrm>
          <a:prstGeom prst="rect">
            <a:avLst/>
          </a:prstGeom>
          <a:noFill/>
          <a:ln/>
        </p:spPr>
        <p:txBody>
          <a:bodyPr vert="horz" wrap="square" lIns="0" tIns="0" rIns="0" bIns="0" rtlCol="0" anchor="ctr"/>
          <a:lstStyle/>
          <a:p>
            <a:pPr marL="0" indent="0">
              <a:lnSpc>
                <a:spcPts val="1680"/>
              </a:lnSpc>
              <a:buNone/>
            </a:pPr>
            <a:r>
              <a:rPr lang="en-US" sz="1200" dirty="0">
                <a:solidFill>
                  <a:srgbClr val="424242"/>
                </a:solidFill>
              </a:rPr>
              <a:t>Apply NICE NG12 haematuria referral thresholds for suspected cancer pathways.</a:t>
            </a:r>
            <a:endParaRPr lang="en-US" sz="1200" dirty="0"/>
          </a:p>
        </p:txBody>
      </p:sp>
      <p:sp>
        <p:nvSpPr>
          <p:cNvPr id="37" name="SK-3-text-36"/>
          <p:cNvSpPr/>
          <p:nvPr/>
        </p:nvSpPr>
        <p:spPr>
          <a:xfrm>
            <a:off x="8651825" y="3015704"/>
            <a:ext cx="342900" cy="104775"/>
          </a:xfrm>
          <a:prstGeom prst="rect">
            <a:avLst/>
          </a:prstGeom>
          <a:noFill/>
          <a:ln/>
        </p:spPr>
        <p:txBody>
          <a:bodyPr vert="horz" wrap="square" lIns="0" tIns="0" rIns="0" bIns="0" rtlCol="0" anchor="ctr"/>
          <a:lstStyle/>
          <a:p>
            <a:pPr marL="0" indent="0">
              <a:lnSpc>
                <a:spcPts val="1125"/>
              </a:lnSpc>
              <a:buNone/>
            </a:pPr>
            <a:r>
              <a:rPr lang="en-US" sz="750" b="1" dirty="0">
                <a:solidFill>
                  <a:srgbClr val="6A1B9A"/>
                </a:solidFill>
              </a:rPr>
              <a:t>AKT</a:t>
            </a:r>
            <a:endParaRPr lang="en-US" sz="750" dirty="0"/>
          </a:p>
        </p:txBody>
      </p:sp>
      <p:sp>
        <p:nvSpPr>
          <p:cNvPr id="38" name="SK-3-text-37"/>
          <p:cNvSpPr/>
          <p:nvPr/>
        </p:nvSpPr>
        <p:spPr>
          <a:xfrm>
            <a:off x="8254901" y="3291929"/>
            <a:ext cx="3175099" cy="426541"/>
          </a:xfrm>
          <a:prstGeom prst="rect">
            <a:avLst/>
          </a:prstGeom>
          <a:noFill/>
          <a:ln/>
        </p:spPr>
        <p:txBody>
          <a:bodyPr vert="horz" wrap="square" lIns="0" tIns="0" rIns="0" bIns="0" rtlCol="0" anchor="ctr"/>
          <a:lstStyle/>
          <a:p>
            <a:pPr marL="0" indent="0">
              <a:lnSpc>
                <a:spcPts val="1680"/>
              </a:lnSpc>
              <a:buNone/>
            </a:pPr>
            <a:r>
              <a:rPr lang="en-US" sz="1200" dirty="0">
                <a:solidFill>
                  <a:srgbClr val="424242"/>
                </a:solidFill>
              </a:rPr>
              <a:t>Distinguish between visible and non-visible haematuria and their diagnostic yield.</a:t>
            </a:r>
            <a:endParaRPr lang="en-US" sz="1200" dirty="0"/>
          </a:p>
        </p:txBody>
      </p:sp>
      <p:sp>
        <p:nvSpPr>
          <p:cNvPr id="39" name="SK-3-text-38"/>
          <p:cNvSpPr/>
          <p:nvPr/>
        </p:nvSpPr>
        <p:spPr>
          <a:xfrm>
            <a:off x="762000" y="4613821"/>
            <a:ext cx="3174950" cy="426541"/>
          </a:xfrm>
          <a:prstGeom prst="rect">
            <a:avLst/>
          </a:prstGeom>
          <a:noFill/>
          <a:ln/>
        </p:spPr>
        <p:txBody>
          <a:bodyPr vert="horz" wrap="square" lIns="0" tIns="0" rIns="0" bIns="0" rtlCol="0" anchor="ctr"/>
          <a:lstStyle/>
          <a:p>
            <a:pPr marL="0" indent="0">
              <a:lnSpc>
                <a:spcPts val="1680"/>
              </a:lnSpc>
              <a:buNone/>
            </a:pPr>
            <a:r>
              <a:rPr lang="en-US" sz="1200" dirty="0">
                <a:solidFill>
                  <a:srgbClr val="424242"/>
                </a:solidFill>
              </a:rPr>
              <a:t>Manage haematuria with UTI correctly and know when to re-test after treatment.</a:t>
            </a:r>
            <a:endParaRPr lang="en-US" sz="1200" dirty="0"/>
          </a:p>
        </p:txBody>
      </p:sp>
      <p:sp>
        <p:nvSpPr>
          <p:cNvPr id="40" name="SK-3-text-39"/>
          <p:cNvSpPr/>
          <p:nvPr/>
        </p:nvSpPr>
        <p:spPr>
          <a:xfrm>
            <a:off x="4508450" y="4613821"/>
            <a:ext cx="3174950" cy="426541"/>
          </a:xfrm>
          <a:prstGeom prst="rect">
            <a:avLst/>
          </a:prstGeom>
          <a:noFill/>
          <a:ln/>
        </p:spPr>
        <p:txBody>
          <a:bodyPr vert="horz" wrap="square" lIns="0" tIns="0" rIns="0" bIns="0" rtlCol="0" anchor="ctr"/>
          <a:lstStyle/>
          <a:p>
            <a:pPr marL="0" indent="0">
              <a:lnSpc>
                <a:spcPts val="1680"/>
              </a:lnSpc>
              <a:buNone/>
            </a:pPr>
            <a:r>
              <a:rPr lang="en-US" sz="1200" dirty="0">
                <a:solidFill>
                  <a:srgbClr val="424242"/>
                </a:solidFill>
              </a:rPr>
              <a:t>Recognise red flags, exam traps, and common clinical pitfalls in renal assessment.</a:t>
            </a:r>
            <a:endParaRPr lang="en-US" sz="1200" dirty="0"/>
          </a:p>
        </p:txBody>
      </p:sp>
      <p:sp>
        <p:nvSpPr>
          <p:cNvPr id="41" name="SK-3-text-40"/>
          <p:cNvSpPr/>
          <p:nvPr/>
        </p:nvSpPr>
        <p:spPr>
          <a:xfrm>
            <a:off x="8651825" y="4337596"/>
            <a:ext cx="342900" cy="104775"/>
          </a:xfrm>
          <a:prstGeom prst="rect">
            <a:avLst/>
          </a:prstGeom>
          <a:noFill/>
          <a:ln/>
        </p:spPr>
        <p:txBody>
          <a:bodyPr vert="horz" wrap="square" lIns="0" tIns="0" rIns="0" bIns="0" rtlCol="0" anchor="ctr"/>
          <a:lstStyle/>
          <a:p>
            <a:pPr marL="0" indent="0">
              <a:lnSpc>
                <a:spcPts val="1125"/>
              </a:lnSpc>
              <a:buNone/>
            </a:pPr>
            <a:r>
              <a:rPr lang="en-US" sz="750" b="1" dirty="0">
                <a:solidFill>
                  <a:srgbClr val="008080"/>
                </a:solidFill>
              </a:rPr>
              <a:t>SCA</a:t>
            </a:r>
            <a:endParaRPr lang="en-US" sz="750" dirty="0"/>
          </a:p>
        </p:txBody>
      </p:sp>
      <p:sp>
        <p:nvSpPr>
          <p:cNvPr id="42" name="SK-3-text-41"/>
          <p:cNvSpPr/>
          <p:nvPr/>
        </p:nvSpPr>
        <p:spPr>
          <a:xfrm>
            <a:off x="8254901" y="4613821"/>
            <a:ext cx="3175099" cy="426541"/>
          </a:xfrm>
          <a:prstGeom prst="rect">
            <a:avLst/>
          </a:prstGeom>
          <a:noFill/>
          <a:ln/>
        </p:spPr>
        <p:txBody>
          <a:bodyPr vert="horz" wrap="square" lIns="0" tIns="0" rIns="0" bIns="0" rtlCol="0" anchor="ctr"/>
          <a:lstStyle/>
          <a:p>
            <a:pPr marL="0" indent="0">
              <a:lnSpc>
                <a:spcPts val="1680"/>
              </a:lnSpc>
              <a:buNone/>
            </a:pPr>
            <a:r>
              <a:rPr lang="en-US" sz="1200" dirty="0">
                <a:solidFill>
                  <a:srgbClr val="424242"/>
                </a:solidFill>
              </a:rPr>
              <a:t>Communicate findings clearly and sensitively to patients regarding next steps.</a:t>
            </a:r>
            <a:endParaRPr lang="en-US" sz="1200" dirty="0"/>
          </a:p>
        </p:txBody>
      </p:sp>
      <p:sp>
        <p:nvSpPr>
          <p:cNvPr id="43" name="SK-3-text-42"/>
          <p:cNvSpPr/>
          <p:nvPr/>
        </p:nvSpPr>
        <p:spPr>
          <a:xfrm>
            <a:off x="762000" y="5581650"/>
            <a:ext cx="10668000" cy="171450"/>
          </a:xfrm>
          <a:prstGeom prst="rect">
            <a:avLst/>
          </a:prstGeom>
          <a:noFill/>
          <a:ln/>
        </p:spPr>
        <p:txBody>
          <a:bodyPr vert="horz" wrap="square" lIns="0" tIns="0" rIns="0" bIns="0" rtlCol="0" anchor="ctr"/>
          <a:lstStyle/>
          <a:p>
            <a:pPr marL="0" indent="0">
              <a:lnSpc>
                <a:spcPts val="1350"/>
              </a:lnSpc>
              <a:buNone/>
            </a:pPr>
            <a:r>
              <a:rPr lang="en-US" sz="900" b="1" dirty="0">
                <a:solidFill>
                  <a:srgbClr val="455A64"/>
                </a:solidFill>
              </a:rPr>
              <a:t>SPEAKER NOTES</a:t>
            </a:r>
            <a:endParaRPr lang="en-US" sz="900" dirty="0"/>
          </a:p>
        </p:txBody>
      </p:sp>
      <p:sp>
        <p:nvSpPr>
          <p:cNvPr id="44" name="SK-3-text-43"/>
          <p:cNvSpPr/>
          <p:nvPr/>
        </p:nvSpPr>
        <p:spPr>
          <a:xfrm>
            <a:off x="762000" y="5781675"/>
            <a:ext cx="10668000" cy="371475"/>
          </a:xfrm>
          <a:prstGeom prst="rect">
            <a:avLst/>
          </a:prstGeom>
          <a:noFill/>
          <a:ln/>
        </p:spPr>
        <p:txBody>
          <a:bodyPr vert="horz" wrap="square" lIns="0" tIns="0" rIns="0" bIns="0" rtlCol="0" anchor="ctr"/>
          <a:lstStyle/>
          <a:p>
            <a:pPr marL="0" indent="0">
              <a:lnSpc>
                <a:spcPts val="1463"/>
              </a:lnSpc>
              <a:buNone/>
            </a:pPr>
            <a:r>
              <a:rPr lang="en-US" sz="975" dirty="0">
                <a:solidFill>
                  <a:srgbClr val="546E7A"/>
                </a:solidFill>
              </a:rPr>
              <a:t>Welcome to the session. These outcomes are aligned with the latest NICE NG203 (2025) and NG12 (2026) guidelines. Pay close attention to the purple (AKT) and teal (SCA) badges—these indicate high-yield topics for your exams. We will move from basic screening to complex referral logic.</a:t>
            </a:r>
            <a:endParaRPr lang="en-US" sz="975" dirty="0"/>
          </a:p>
        </p:txBody>
      </p:sp>
      <p:sp>
        <p:nvSpPr>
          <p:cNvPr id="45" name="SK-3-text-44"/>
          <p:cNvSpPr/>
          <p:nvPr/>
        </p:nvSpPr>
        <p:spPr>
          <a:xfrm>
            <a:off x="571500" y="6429375"/>
            <a:ext cx="2880360" cy="171450"/>
          </a:xfrm>
          <a:prstGeom prst="rect">
            <a:avLst/>
          </a:prstGeom>
          <a:noFill/>
          <a:ln/>
        </p:spPr>
        <p:txBody>
          <a:bodyPr vert="horz" wrap="square" lIns="0" tIns="0" rIns="0" bIns="0" rtlCol="0" anchor="ctr"/>
          <a:lstStyle/>
          <a:p>
            <a:pPr marL="0" indent="0">
              <a:lnSpc>
                <a:spcPts val="1350"/>
              </a:lnSpc>
              <a:buNone/>
            </a:pPr>
            <a:r>
              <a:rPr lang="en-US" sz="900" dirty="0">
                <a:solidFill>
                  <a:srgbClr val="9E9E9E"/>
                </a:solidFill>
              </a:rPr>
              <a:t>www.bradfordvts.co.uk</a:t>
            </a:r>
            <a:endParaRPr lang="en-US" sz="900" dirty="0"/>
          </a:p>
        </p:txBody>
      </p:sp>
      <p:sp>
        <p:nvSpPr>
          <p:cNvPr id="46" name="SK-3-text-45"/>
          <p:cNvSpPr/>
          <p:nvPr/>
        </p:nvSpPr>
        <p:spPr>
          <a:xfrm>
            <a:off x="10985004" y="6429375"/>
            <a:ext cx="1206996" cy="171450"/>
          </a:xfrm>
          <a:prstGeom prst="rect">
            <a:avLst/>
          </a:prstGeom>
          <a:noFill/>
          <a:ln/>
        </p:spPr>
        <p:txBody>
          <a:bodyPr vert="horz" wrap="square" lIns="0" tIns="0" rIns="0" bIns="0" rtlCol="0" anchor="ctr"/>
          <a:lstStyle/>
          <a:p>
            <a:pPr marL="0" indent="0">
              <a:lnSpc>
                <a:spcPts val="1350"/>
              </a:lnSpc>
              <a:buNone/>
            </a:pPr>
            <a:r>
              <a:rPr lang="en-US" sz="900" dirty="0">
                <a:solidFill>
                  <a:srgbClr val="9E9E9E"/>
                </a:solidFill>
              </a:rPr>
              <a:t>Slide 3 of 35</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4-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4-img-3" descr="preencoded.png"/>
          <p:cNvPicPr>
            <a:picLocks noChangeAspect="1"/>
          </p:cNvPicPr>
          <p:nvPr/>
        </p:nvPicPr>
        <p:blipFill>
          <a:blip r:embed="rId4"/>
          <a:stretch>
            <a:fillRect/>
          </a:stretch>
        </p:blipFill>
        <p:spPr>
          <a:xfrm>
            <a:off x="571500" y="381000"/>
            <a:ext cx="11049000" cy="828675"/>
          </a:xfrm>
          <a:prstGeom prst="rect">
            <a:avLst/>
          </a:prstGeom>
        </p:spPr>
      </p:pic>
      <p:pic>
        <p:nvPicPr>
          <p:cNvPr id="5" name="SK-4-img-4" descr="preencoded.png"/>
          <p:cNvPicPr>
            <a:picLocks noChangeAspect="1"/>
          </p:cNvPicPr>
          <p:nvPr/>
        </p:nvPicPr>
        <p:blipFill>
          <a:blip r:embed="rId5"/>
          <a:stretch>
            <a:fillRect/>
          </a:stretch>
        </p:blipFill>
        <p:spPr>
          <a:xfrm>
            <a:off x="571500" y="1400175"/>
            <a:ext cx="5405438" cy="1295400"/>
          </a:xfrm>
          <a:prstGeom prst="rect">
            <a:avLst/>
          </a:prstGeom>
        </p:spPr>
      </p:pic>
      <p:pic>
        <p:nvPicPr>
          <p:cNvPr id="6" name="SK-4-img-5" descr="preencoded.png"/>
          <p:cNvPicPr>
            <a:picLocks noChangeAspect="1"/>
          </p:cNvPicPr>
          <p:nvPr/>
        </p:nvPicPr>
        <p:blipFill>
          <a:blip r:embed="rId6"/>
          <a:stretch>
            <a:fillRect/>
          </a:stretch>
        </p:blipFill>
        <p:spPr>
          <a:xfrm>
            <a:off x="809625" y="1638300"/>
            <a:ext cx="571500" cy="571500"/>
          </a:xfrm>
          <a:prstGeom prst="rect">
            <a:avLst/>
          </a:prstGeom>
        </p:spPr>
      </p:pic>
      <p:pic>
        <p:nvPicPr>
          <p:cNvPr id="7" name="SK-4-img-6" descr="preencoded.png"/>
          <p:cNvPicPr>
            <a:picLocks noChangeAspect="1"/>
          </p:cNvPicPr>
          <p:nvPr/>
        </p:nvPicPr>
        <p:blipFill>
          <a:blip r:embed="rId7"/>
          <a:stretch>
            <a:fillRect/>
          </a:stretch>
        </p:blipFill>
        <p:spPr>
          <a:xfrm>
            <a:off x="1000125" y="1847850"/>
            <a:ext cx="190500" cy="152400"/>
          </a:xfrm>
          <a:prstGeom prst="rect">
            <a:avLst/>
          </a:prstGeom>
        </p:spPr>
      </p:pic>
      <p:pic>
        <p:nvPicPr>
          <p:cNvPr id="8" name="SK-4-img-7" descr="preencoded.png"/>
          <p:cNvPicPr>
            <a:picLocks noChangeAspect="1"/>
          </p:cNvPicPr>
          <p:nvPr/>
        </p:nvPicPr>
        <p:blipFill>
          <a:blip r:embed="rId8"/>
          <a:stretch>
            <a:fillRect/>
          </a:stretch>
        </p:blipFill>
        <p:spPr>
          <a:xfrm>
            <a:off x="6215063" y="1400175"/>
            <a:ext cx="5405438" cy="1295400"/>
          </a:xfrm>
          <a:prstGeom prst="rect">
            <a:avLst/>
          </a:prstGeom>
        </p:spPr>
      </p:pic>
      <p:pic>
        <p:nvPicPr>
          <p:cNvPr id="9" name="SK-4-img-8" descr="preencoded.png"/>
          <p:cNvPicPr>
            <a:picLocks noChangeAspect="1"/>
          </p:cNvPicPr>
          <p:nvPr/>
        </p:nvPicPr>
        <p:blipFill>
          <a:blip r:embed="rId9"/>
          <a:stretch>
            <a:fillRect/>
          </a:stretch>
        </p:blipFill>
        <p:spPr>
          <a:xfrm>
            <a:off x="6453188" y="1638300"/>
            <a:ext cx="571500" cy="571500"/>
          </a:xfrm>
          <a:prstGeom prst="rect">
            <a:avLst/>
          </a:prstGeom>
        </p:spPr>
      </p:pic>
      <p:pic>
        <p:nvPicPr>
          <p:cNvPr id="10" name="SK-4-img-9" descr="preencoded.png"/>
          <p:cNvPicPr>
            <a:picLocks noChangeAspect="1"/>
          </p:cNvPicPr>
          <p:nvPr/>
        </p:nvPicPr>
        <p:blipFill>
          <a:blip r:embed="rId10"/>
          <a:stretch>
            <a:fillRect/>
          </a:stretch>
        </p:blipFill>
        <p:spPr>
          <a:xfrm>
            <a:off x="6643688" y="1847850"/>
            <a:ext cx="190500" cy="152400"/>
          </a:xfrm>
          <a:prstGeom prst="rect">
            <a:avLst/>
          </a:prstGeom>
        </p:spPr>
      </p:pic>
      <p:pic>
        <p:nvPicPr>
          <p:cNvPr id="11" name="SK-4-img-10" descr="preencoded.png"/>
          <p:cNvPicPr>
            <a:picLocks noChangeAspect="1"/>
          </p:cNvPicPr>
          <p:nvPr/>
        </p:nvPicPr>
        <p:blipFill>
          <a:blip r:embed="rId5"/>
          <a:stretch>
            <a:fillRect/>
          </a:stretch>
        </p:blipFill>
        <p:spPr>
          <a:xfrm>
            <a:off x="571500" y="2933700"/>
            <a:ext cx="5405438" cy="1295400"/>
          </a:xfrm>
          <a:prstGeom prst="rect">
            <a:avLst/>
          </a:prstGeom>
        </p:spPr>
      </p:pic>
      <p:pic>
        <p:nvPicPr>
          <p:cNvPr id="12" name="SK-4-img-11" descr="preencoded.png"/>
          <p:cNvPicPr>
            <a:picLocks noChangeAspect="1"/>
          </p:cNvPicPr>
          <p:nvPr/>
        </p:nvPicPr>
        <p:blipFill>
          <a:blip r:embed="rId11"/>
          <a:stretch>
            <a:fillRect/>
          </a:stretch>
        </p:blipFill>
        <p:spPr>
          <a:xfrm>
            <a:off x="809625" y="3171825"/>
            <a:ext cx="571500" cy="571500"/>
          </a:xfrm>
          <a:prstGeom prst="rect">
            <a:avLst/>
          </a:prstGeom>
        </p:spPr>
      </p:pic>
      <p:pic>
        <p:nvPicPr>
          <p:cNvPr id="13" name="SK-4-img-12" descr="preencoded.png"/>
          <p:cNvPicPr>
            <a:picLocks noChangeAspect="1"/>
          </p:cNvPicPr>
          <p:nvPr/>
        </p:nvPicPr>
        <p:blipFill>
          <a:blip r:embed="rId12"/>
          <a:stretch>
            <a:fillRect/>
          </a:stretch>
        </p:blipFill>
        <p:spPr>
          <a:xfrm>
            <a:off x="1000125" y="3381375"/>
            <a:ext cx="190500" cy="152400"/>
          </a:xfrm>
          <a:prstGeom prst="rect">
            <a:avLst/>
          </a:prstGeom>
        </p:spPr>
      </p:pic>
      <p:pic>
        <p:nvPicPr>
          <p:cNvPr id="14" name="SK-4-img-13" descr="preencoded.png"/>
          <p:cNvPicPr>
            <a:picLocks noChangeAspect="1"/>
          </p:cNvPicPr>
          <p:nvPr/>
        </p:nvPicPr>
        <p:blipFill>
          <a:blip r:embed="rId8"/>
          <a:stretch>
            <a:fillRect/>
          </a:stretch>
        </p:blipFill>
        <p:spPr>
          <a:xfrm>
            <a:off x="6215063" y="2933700"/>
            <a:ext cx="5405438" cy="1295400"/>
          </a:xfrm>
          <a:prstGeom prst="rect">
            <a:avLst/>
          </a:prstGeom>
        </p:spPr>
      </p:pic>
      <p:pic>
        <p:nvPicPr>
          <p:cNvPr id="15" name="SK-4-img-14" descr="preencoded.png"/>
          <p:cNvPicPr>
            <a:picLocks noChangeAspect="1"/>
          </p:cNvPicPr>
          <p:nvPr/>
        </p:nvPicPr>
        <p:blipFill>
          <a:blip r:embed="rId13"/>
          <a:stretch>
            <a:fillRect/>
          </a:stretch>
        </p:blipFill>
        <p:spPr>
          <a:xfrm>
            <a:off x="6453188" y="3171825"/>
            <a:ext cx="571500" cy="571500"/>
          </a:xfrm>
          <a:prstGeom prst="rect">
            <a:avLst/>
          </a:prstGeom>
        </p:spPr>
      </p:pic>
      <p:pic>
        <p:nvPicPr>
          <p:cNvPr id="16" name="SK-4-img-15" descr="preencoded.png"/>
          <p:cNvPicPr>
            <a:picLocks noChangeAspect="1"/>
          </p:cNvPicPr>
          <p:nvPr/>
        </p:nvPicPr>
        <p:blipFill>
          <a:blip r:embed="rId14"/>
          <a:stretch>
            <a:fillRect/>
          </a:stretch>
        </p:blipFill>
        <p:spPr>
          <a:xfrm>
            <a:off x="6643688" y="3381375"/>
            <a:ext cx="190500" cy="152400"/>
          </a:xfrm>
          <a:prstGeom prst="rect">
            <a:avLst/>
          </a:prstGeom>
        </p:spPr>
      </p:pic>
      <p:pic>
        <p:nvPicPr>
          <p:cNvPr id="17" name="SK-4-img-16" descr="preencoded.png"/>
          <p:cNvPicPr>
            <a:picLocks noChangeAspect="1"/>
          </p:cNvPicPr>
          <p:nvPr/>
        </p:nvPicPr>
        <p:blipFill>
          <a:blip r:embed="rId15"/>
          <a:stretch>
            <a:fillRect/>
          </a:stretch>
        </p:blipFill>
        <p:spPr>
          <a:xfrm>
            <a:off x="571500" y="4514850"/>
            <a:ext cx="11049000" cy="638175"/>
          </a:xfrm>
          <a:prstGeom prst="rect">
            <a:avLst/>
          </a:prstGeom>
        </p:spPr>
      </p:pic>
      <p:pic>
        <p:nvPicPr>
          <p:cNvPr id="18" name="SK-4-img-17" descr="preencoded.png"/>
          <p:cNvPicPr>
            <a:picLocks noChangeAspect="1"/>
          </p:cNvPicPr>
          <p:nvPr/>
        </p:nvPicPr>
        <p:blipFill>
          <a:blip r:embed="rId16"/>
          <a:stretch>
            <a:fillRect/>
          </a:stretch>
        </p:blipFill>
        <p:spPr>
          <a:xfrm>
            <a:off x="762000" y="4757738"/>
            <a:ext cx="190500" cy="152400"/>
          </a:xfrm>
          <a:prstGeom prst="rect">
            <a:avLst/>
          </a:prstGeom>
        </p:spPr>
      </p:pic>
      <p:sp>
        <p:nvSpPr>
          <p:cNvPr id="19" name="SK-4-text-18"/>
          <p:cNvSpPr/>
          <p:nvPr/>
        </p:nvSpPr>
        <p:spPr>
          <a:xfrm>
            <a:off x="762000" y="476250"/>
            <a:ext cx="10858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WHY TEST URINE?</a:t>
            </a:r>
            <a:endParaRPr lang="en-US" sz="2100" dirty="0"/>
          </a:p>
        </p:txBody>
      </p:sp>
      <p:sp>
        <p:nvSpPr>
          <p:cNvPr id="20" name="SK-4-text-19"/>
          <p:cNvSpPr/>
          <p:nvPr/>
        </p:nvSpPr>
        <p:spPr>
          <a:xfrm>
            <a:off x="762000" y="914400"/>
            <a:ext cx="10858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1" name="SK-4-text-20"/>
          <p:cNvSpPr/>
          <p:nvPr/>
        </p:nvSpPr>
        <p:spPr>
          <a:xfrm>
            <a:off x="1571625" y="1638300"/>
            <a:ext cx="5943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Detection of Renal Disease</a:t>
            </a:r>
            <a:endParaRPr lang="en-US" sz="1500" dirty="0"/>
          </a:p>
        </p:txBody>
      </p:sp>
      <p:sp>
        <p:nvSpPr>
          <p:cNvPr id="22" name="SK-4-text-21"/>
          <p:cNvSpPr/>
          <p:nvPr/>
        </p:nvSpPr>
        <p:spPr>
          <a:xfrm>
            <a:off x="1571625" y="2000250"/>
            <a:ext cx="4167188" cy="457200"/>
          </a:xfrm>
          <a:prstGeom prst="rect">
            <a:avLst/>
          </a:prstGeom>
          <a:noFill/>
          <a:ln/>
        </p:spPr>
        <p:txBody>
          <a:bodyPr vert="horz" wrap="square" lIns="0" tIns="0" rIns="0" bIns="0" rtlCol="0" anchor="ctr"/>
          <a:lstStyle/>
          <a:p>
            <a:pPr marL="0" indent="0">
              <a:lnSpc>
                <a:spcPts val="1800"/>
              </a:lnSpc>
              <a:buNone/>
            </a:pPr>
            <a:r>
              <a:rPr lang="en-US" sz="1200" dirty="0">
                <a:solidFill>
                  <a:srgbClr val="424242"/>
                </a:solidFill>
              </a:rPr>
              <a:t>Primary diagnostic gateway for identifying Chronic Kidney Disease (CKD) and specific glomerular pathologies.</a:t>
            </a:r>
            <a:endParaRPr lang="en-US" sz="1200" dirty="0"/>
          </a:p>
        </p:txBody>
      </p:sp>
      <p:sp>
        <p:nvSpPr>
          <p:cNvPr id="23" name="SK-4-text-22"/>
          <p:cNvSpPr/>
          <p:nvPr/>
        </p:nvSpPr>
        <p:spPr>
          <a:xfrm>
            <a:off x="7215188" y="1638300"/>
            <a:ext cx="4976813"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Cardiovascular Risk Marker</a:t>
            </a:r>
            <a:endParaRPr lang="en-US" sz="1500" dirty="0"/>
          </a:p>
        </p:txBody>
      </p:sp>
      <p:sp>
        <p:nvSpPr>
          <p:cNvPr id="24" name="SK-4-text-23"/>
          <p:cNvSpPr/>
          <p:nvPr/>
        </p:nvSpPr>
        <p:spPr>
          <a:xfrm>
            <a:off x="7215188" y="2000250"/>
            <a:ext cx="4167188" cy="457200"/>
          </a:xfrm>
          <a:prstGeom prst="rect">
            <a:avLst/>
          </a:prstGeom>
          <a:noFill/>
          <a:ln/>
        </p:spPr>
        <p:txBody>
          <a:bodyPr vert="horz" wrap="square" lIns="0" tIns="0" rIns="0" bIns="0" rtlCol="0" anchor="ctr"/>
          <a:lstStyle/>
          <a:p>
            <a:pPr marL="0" indent="0">
              <a:lnSpc>
                <a:spcPts val="1800"/>
              </a:lnSpc>
              <a:buNone/>
            </a:pPr>
            <a:r>
              <a:rPr lang="en-US" sz="1200" dirty="0">
                <a:solidFill>
                  <a:srgbClr val="424242"/>
                </a:solidFill>
              </a:rPr>
              <a:t>Albuminuria (measured via ACR) acts as a critical marker for systemic vascular health and future CV events.</a:t>
            </a:r>
            <a:endParaRPr lang="en-US" sz="1200" dirty="0"/>
          </a:p>
        </p:txBody>
      </p:sp>
      <p:sp>
        <p:nvSpPr>
          <p:cNvPr id="25" name="SK-4-text-24"/>
          <p:cNvSpPr/>
          <p:nvPr/>
        </p:nvSpPr>
        <p:spPr>
          <a:xfrm>
            <a:off x="1571625" y="3171825"/>
            <a:ext cx="5257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Diabetes-Related Damage</a:t>
            </a:r>
            <a:endParaRPr lang="en-US" sz="1500" dirty="0"/>
          </a:p>
        </p:txBody>
      </p:sp>
      <p:sp>
        <p:nvSpPr>
          <p:cNvPr id="26" name="SK-4-text-25"/>
          <p:cNvSpPr/>
          <p:nvPr/>
        </p:nvSpPr>
        <p:spPr>
          <a:xfrm>
            <a:off x="1571625" y="3533775"/>
            <a:ext cx="4167188" cy="457200"/>
          </a:xfrm>
          <a:prstGeom prst="rect">
            <a:avLst/>
          </a:prstGeom>
          <a:noFill/>
          <a:ln/>
        </p:spPr>
        <p:txBody>
          <a:bodyPr vert="horz" wrap="square" lIns="0" tIns="0" rIns="0" bIns="0" rtlCol="0" anchor="ctr"/>
          <a:lstStyle/>
          <a:p>
            <a:pPr marL="0" indent="0">
              <a:lnSpc>
                <a:spcPts val="1800"/>
              </a:lnSpc>
              <a:buNone/>
            </a:pPr>
            <a:r>
              <a:rPr lang="en-US" sz="1200" dirty="0">
                <a:solidFill>
                  <a:srgbClr val="424242"/>
                </a:solidFill>
              </a:rPr>
              <a:t>Enables early identification and monitoring of diabetic nephropathy as part of annual review cycles.</a:t>
            </a:r>
            <a:endParaRPr lang="en-US" sz="1200" dirty="0"/>
          </a:p>
        </p:txBody>
      </p:sp>
      <p:sp>
        <p:nvSpPr>
          <p:cNvPr id="27" name="SK-4-text-26"/>
          <p:cNvSpPr/>
          <p:nvPr/>
        </p:nvSpPr>
        <p:spPr>
          <a:xfrm>
            <a:off x="7215188" y="3171825"/>
            <a:ext cx="4572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Malignancy Screening</a:t>
            </a:r>
            <a:endParaRPr lang="en-US" sz="1500" dirty="0"/>
          </a:p>
        </p:txBody>
      </p:sp>
      <p:sp>
        <p:nvSpPr>
          <p:cNvPr id="28" name="SK-4-text-27"/>
          <p:cNvSpPr/>
          <p:nvPr/>
        </p:nvSpPr>
        <p:spPr>
          <a:xfrm>
            <a:off x="7215188" y="3533775"/>
            <a:ext cx="4167188" cy="457200"/>
          </a:xfrm>
          <a:prstGeom prst="rect">
            <a:avLst/>
          </a:prstGeom>
          <a:noFill/>
          <a:ln/>
        </p:spPr>
        <p:txBody>
          <a:bodyPr vert="horz" wrap="square" lIns="0" tIns="0" rIns="0" bIns="0" rtlCol="0" anchor="ctr"/>
          <a:lstStyle/>
          <a:p>
            <a:pPr marL="0" indent="0">
              <a:lnSpc>
                <a:spcPts val="1800"/>
              </a:lnSpc>
              <a:buNone/>
            </a:pPr>
            <a:r>
              <a:rPr lang="en-US" sz="1200" dirty="0">
                <a:solidFill>
                  <a:srgbClr val="424242"/>
                </a:solidFill>
              </a:rPr>
              <a:t>Investigation of visible or non-visible haematuria is essential for identifying urinary tract cancers (NG12).</a:t>
            </a:r>
            <a:endParaRPr lang="en-US" sz="1200" dirty="0"/>
          </a:p>
        </p:txBody>
      </p:sp>
      <p:sp>
        <p:nvSpPr>
          <p:cNvPr id="29" name="SK-4-text-28"/>
          <p:cNvSpPr/>
          <p:nvPr/>
        </p:nvSpPr>
        <p:spPr>
          <a:xfrm>
            <a:off x="1095375" y="4705350"/>
            <a:ext cx="110966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E7D32"/>
                </a:solidFill>
              </a:rPr>
              <a:t>Urine testing is a simple, non-invasive, and high-yield diagnostic tool in primary care.</a:t>
            </a:r>
            <a:endParaRPr lang="en-US" sz="1350" dirty="0"/>
          </a:p>
        </p:txBody>
      </p:sp>
      <p:sp>
        <p:nvSpPr>
          <p:cNvPr id="30" name="SK-4-text-29"/>
          <p:cNvSpPr/>
          <p:nvPr/>
        </p:nvSpPr>
        <p:spPr>
          <a:xfrm>
            <a:off x="5421064" y="6496050"/>
            <a:ext cx="2880360" cy="171450"/>
          </a:xfrm>
          <a:prstGeom prst="rect">
            <a:avLst/>
          </a:prstGeom>
          <a:noFill/>
          <a:ln/>
        </p:spPr>
        <p:txBody>
          <a:bodyPr vert="horz" wrap="square" lIns="0" tIns="0" rIns="0" bIns="0" rtlCol="0" anchor="ctr"/>
          <a:lstStyle/>
          <a:p>
            <a:pPr marL="0" indent="0">
              <a:lnSpc>
                <a:spcPts val="1350"/>
              </a:lnSpc>
              <a:buNone/>
            </a:pPr>
            <a:r>
              <a:rPr lang="en-US" sz="900" kern="0" spc="60" dirty="0">
                <a:solidFill>
                  <a:srgbClr val="9E9E9E"/>
                </a:solidFill>
              </a:rPr>
              <a:t>www.bradfordvts.co.uk</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5-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5-img-3" descr="preencoded.png"/>
          <p:cNvPicPr>
            <a:picLocks noChangeAspect="1"/>
          </p:cNvPicPr>
          <p:nvPr/>
        </p:nvPicPr>
        <p:blipFill>
          <a:blip r:embed="rId4"/>
          <a:stretch>
            <a:fillRect/>
          </a:stretch>
        </p:blipFill>
        <p:spPr>
          <a:xfrm>
            <a:off x="571500" y="381000"/>
            <a:ext cx="11049000" cy="914400"/>
          </a:xfrm>
          <a:prstGeom prst="rect">
            <a:avLst/>
          </a:prstGeom>
        </p:spPr>
      </p:pic>
      <p:pic>
        <p:nvPicPr>
          <p:cNvPr id="5" name="SK-5-img-4" descr="preencoded.png"/>
          <p:cNvPicPr>
            <a:picLocks noChangeAspect="1"/>
          </p:cNvPicPr>
          <p:nvPr/>
        </p:nvPicPr>
        <p:blipFill>
          <a:blip r:embed="rId5"/>
          <a:stretch>
            <a:fillRect/>
          </a:stretch>
        </p:blipFill>
        <p:spPr>
          <a:xfrm>
            <a:off x="571500" y="1804988"/>
            <a:ext cx="3555950" cy="3228975"/>
          </a:xfrm>
          <a:prstGeom prst="rect">
            <a:avLst/>
          </a:prstGeom>
        </p:spPr>
      </p:pic>
      <p:pic>
        <p:nvPicPr>
          <p:cNvPr id="6" name="SK-5-img-5" descr="preencoded.png"/>
          <p:cNvPicPr>
            <a:picLocks noChangeAspect="1"/>
          </p:cNvPicPr>
          <p:nvPr/>
        </p:nvPicPr>
        <p:blipFill>
          <a:blip r:embed="rId6"/>
          <a:stretch>
            <a:fillRect/>
          </a:stretch>
        </p:blipFill>
        <p:spPr>
          <a:xfrm>
            <a:off x="809625" y="2043113"/>
            <a:ext cx="476250" cy="476250"/>
          </a:xfrm>
          <a:prstGeom prst="rect">
            <a:avLst/>
          </a:prstGeom>
        </p:spPr>
      </p:pic>
      <p:pic>
        <p:nvPicPr>
          <p:cNvPr id="7" name="SK-5-img-6" descr="preencoded.png"/>
          <p:cNvPicPr>
            <a:picLocks noChangeAspect="1"/>
          </p:cNvPicPr>
          <p:nvPr/>
        </p:nvPicPr>
        <p:blipFill>
          <a:blip r:embed="rId7"/>
          <a:stretch>
            <a:fillRect/>
          </a:stretch>
        </p:blipFill>
        <p:spPr>
          <a:xfrm>
            <a:off x="916781" y="2174528"/>
            <a:ext cx="261937" cy="213420"/>
          </a:xfrm>
          <a:prstGeom prst="rect">
            <a:avLst/>
          </a:prstGeom>
        </p:spPr>
      </p:pic>
      <p:pic>
        <p:nvPicPr>
          <p:cNvPr id="8" name="SK-5-img-7" descr="preencoded.png"/>
          <p:cNvPicPr>
            <a:picLocks noChangeAspect="1"/>
          </p:cNvPicPr>
          <p:nvPr/>
        </p:nvPicPr>
        <p:blipFill>
          <a:blip r:embed="rId8"/>
          <a:stretch>
            <a:fillRect/>
          </a:stretch>
        </p:blipFill>
        <p:spPr>
          <a:xfrm>
            <a:off x="4317950" y="1804988"/>
            <a:ext cx="3555950" cy="3228975"/>
          </a:xfrm>
          <a:prstGeom prst="rect">
            <a:avLst/>
          </a:prstGeom>
        </p:spPr>
      </p:pic>
      <p:pic>
        <p:nvPicPr>
          <p:cNvPr id="9" name="SK-5-img-8" descr="preencoded.png"/>
          <p:cNvPicPr>
            <a:picLocks noChangeAspect="1"/>
          </p:cNvPicPr>
          <p:nvPr/>
        </p:nvPicPr>
        <p:blipFill>
          <a:blip r:embed="rId9"/>
          <a:stretch>
            <a:fillRect/>
          </a:stretch>
        </p:blipFill>
        <p:spPr>
          <a:xfrm>
            <a:off x="4556075" y="2043113"/>
            <a:ext cx="3079700" cy="247650"/>
          </a:xfrm>
          <a:prstGeom prst="rect">
            <a:avLst/>
          </a:prstGeom>
        </p:spPr>
      </p:pic>
      <p:pic>
        <p:nvPicPr>
          <p:cNvPr id="10" name="SK-5-img-9" descr="preencoded.png"/>
          <p:cNvPicPr>
            <a:picLocks noChangeAspect="1"/>
          </p:cNvPicPr>
          <p:nvPr/>
        </p:nvPicPr>
        <p:blipFill>
          <a:blip r:embed="rId10"/>
          <a:stretch>
            <a:fillRect/>
          </a:stretch>
        </p:blipFill>
        <p:spPr>
          <a:xfrm>
            <a:off x="4556075" y="2386013"/>
            <a:ext cx="476250" cy="476250"/>
          </a:xfrm>
          <a:prstGeom prst="rect">
            <a:avLst/>
          </a:prstGeom>
        </p:spPr>
      </p:pic>
      <p:pic>
        <p:nvPicPr>
          <p:cNvPr id="11" name="SK-5-img-10" descr="preencoded.png"/>
          <p:cNvPicPr>
            <a:picLocks noChangeAspect="1"/>
          </p:cNvPicPr>
          <p:nvPr/>
        </p:nvPicPr>
        <p:blipFill>
          <a:blip r:embed="rId11"/>
          <a:stretch>
            <a:fillRect/>
          </a:stretch>
        </p:blipFill>
        <p:spPr>
          <a:xfrm>
            <a:off x="4663232" y="2517428"/>
            <a:ext cx="261937" cy="213420"/>
          </a:xfrm>
          <a:prstGeom prst="rect">
            <a:avLst/>
          </a:prstGeom>
        </p:spPr>
      </p:pic>
      <p:pic>
        <p:nvPicPr>
          <p:cNvPr id="12" name="SK-5-img-11" descr="preencoded.png"/>
          <p:cNvPicPr>
            <a:picLocks noChangeAspect="1"/>
          </p:cNvPicPr>
          <p:nvPr/>
        </p:nvPicPr>
        <p:blipFill>
          <a:blip r:embed="rId12"/>
          <a:stretch>
            <a:fillRect/>
          </a:stretch>
        </p:blipFill>
        <p:spPr>
          <a:xfrm>
            <a:off x="8064401" y="1804988"/>
            <a:ext cx="3555950" cy="3228975"/>
          </a:xfrm>
          <a:prstGeom prst="rect">
            <a:avLst/>
          </a:prstGeom>
        </p:spPr>
      </p:pic>
      <p:pic>
        <p:nvPicPr>
          <p:cNvPr id="13" name="SK-5-img-12" descr="preencoded.png"/>
          <p:cNvPicPr>
            <a:picLocks noChangeAspect="1"/>
          </p:cNvPicPr>
          <p:nvPr/>
        </p:nvPicPr>
        <p:blipFill>
          <a:blip r:embed="rId13"/>
          <a:stretch>
            <a:fillRect/>
          </a:stretch>
        </p:blipFill>
        <p:spPr>
          <a:xfrm>
            <a:off x="8302526" y="2043113"/>
            <a:ext cx="476250" cy="476250"/>
          </a:xfrm>
          <a:prstGeom prst="rect">
            <a:avLst/>
          </a:prstGeom>
        </p:spPr>
      </p:pic>
      <p:pic>
        <p:nvPicPr>
          <p:cNvPr id="14" name="SK-5-img-13" descr="preencoded.png"/>
          <p:cNvPicPr>
            <a:picLocks noChangeAspect="1"/>
          </p:cNvPicPr>
          <p:nvPr/>
        </p:nvPicPr>
        <p:blipFill>
          <a:blip r:embed="rId14"/>
          <a:stretch>
            <a:fillRect/>
          </a:stretch>
        </p:blipFill>
        <p:spPr>
          <a:xfrm>
            <a:off x="8409682" y="2174528"/>
            <a:ext cx="261937" cy="213420"/>
          </a:xfrm>
          <a:prstGeom prst="rect">
            <a:avLst/>
          </a:prstGeom>
        </p:spPr>
      </p:pic>
      <p:pic>
        <p:nvPicPr>
          <p:cNvPr id="15" name="SK-5-img-14" descr="preencoded.png"/>
          <p:cNvPicPr>
            <a:picLocks noChangeAspect="1"/>
          </p:cNvPicPr>
          <p:nvPr/>
        </p:nvPicPr>
        <p:blipFill>
          <a:blip r:embed="rId15"/>
          <a:stretch>
            <a:fillRect/>
          </a:stretch>
        </p:blipFill>
        <p:spPr>
          <a:xfrm>
            <a:off x="571500" y="5319713"/>
            <a:ext cx="11049000" cy="742950"/>
          </a:xfrm>
          <a:prstGeom prst="rect">
            <a:avLst/>
          </a:prstGeom>
        </p:spPr>
      </p:pic>
      <p:pic>
        <p:nvPicPr>
          <p:cNvPr id="16" name="SK-5-img-15" descr="preencoded.png"/>
          <p:cNvPicPr>
            <a:picLocks noChangeAspect="1"/>
          </p:cNvPicPr>
          <p:nvPr/>
        </p:nvPicPr>
        <p:blipFill>
          <a:blip r:embed="rId16"/>
          <a:stretch>
            <a:fillRect/>
          </a:stretch>
        </p:blipFill>
        <p:spPr>
          <a:xfrm>
            <a:off x="809625" y="5548313"/>
            <a:ext cx="285750" cy="285750"/>
          </a:xfrm>
          <a:prstGeom prst="rect">
            <a:avLst/>
          </a:prstGeom>
        </p:spPr>
      </p:pic>
      <p:pic>
        <p:nvPicPr>
          <p:cNvPr id="17" name="SK-5-img-16" descr="preencoded.png"/>
          <p:cNvPicPr>
            <a:picLocks noChangeAspect="1"/>
          </p:cNvPicPr>
          <p:nvPr/>
        </p:nvPicPr>
        <p:blipFill>
          <a:blip r:embed="rId17"/>
          <a:stretch>
            <a:fillRect/>
          </a:stretch>
        </p:blipFill>
        <p:spPr>
          <a:xfrm>
            <a:off x="0" y="6381750"/>
            <a:ext cx="12192000" cy="476250"/>
          </a:xfrm>
          <a:prstGeom prst="rect">
            <a:avLst/>
          </a:prstGeom>
        </p:spPr>
      </p:pic>
      <p:sp>
        <p:nvSpPr>
          <p:cNvPr id="18" name="SK-5-text-17"/>
          <p:cNvSpPr/>
          <p:nvPr/>
        </p:nvSpPr>
        <p:spPr>
          <a:xfrm>
            <a:off x="762000" y="476250"/>
            <a:ext cx="10858500" cy="457200"/>
          </a:xfrm>
          <a:prstGeom prst="rect">
            <a:avLst/>
          </a:prstGeom>
          <a:noFill/>
          <a:ln/>
        </p:spPr>
        <p:txBody>
          <a:bodyPr vert="horz" wrap="square" lIns="0" tIns="0" rIns="0" bIns="0" rtlCol="0" anchor="ctr"/>
          <a:lstStyle/>
          <a:p>
            <a:pPr marL="0" indent="0">
              <a:lnSpc>
                <a:spcPts val="3600"/>
              </a:lnSpc>
              <a:buNone/>
            </a:pPr>
            <a:r>
              <a:rPr lang="en-US" sz="2400" b="1" kern="0" spc="30" dirty="0">
                <a:solidFill>
                  <a:srgbClr val="212121"/>
                </a:solidFill>
              </a:rPr>
              <a:t>URINE TESTING METHODS</a:t>
            </a:r>
            <a:endParaRPr lang="en-US" sz="2400" dirty="0"/>
          </a:p>
        </p:txBody>
      </p:sp>
      <p:sp>
        <p:nvSpPr>
          <p:cNvPr id="19" name="SK-5-text-18"/>
          <p:cNvSpPr/>
          <p:nvPr/>
        </p:nvSpPr>
        <p:spPr>
          <a:xfrm>
            <a:off x="762000" y="971550"/>
            <a:ext cx="11399520" cy="228600"/>
          </a:xfrm>
          <a:prstGeom prst="rect">
            <a:avLst/>
          </a:prstGeom>
          <a:noFill/>
          <a:ln/>
        </p:spPr>
        <p:txBody>
          <a:bodyPr vert="horz" wrap="square" lIns="0" tIns="0" rIns="0" bIns="0" rtlCol="0" anchor="ctr"/>
          <a:lstStyle/>
          <a:p>
            <a:pPr marL="0" indent="0">
              <a:lnSpc>
                <a:spcPts val="1800"/>
              </a:lnSpc>
              <a:buNone/>
            </a:pPr>
            <a:r>
              <a:rPr lang="en-US" sz="1200" dirty="0">
                <a:solidFill>
                  <a:srgbClr val="E0651F"/>
                </a:solidFill>
              </a:rPr>
              <a:t>Primary Care Clinical Guidance • NICE 2024-2026 Standards</a:t>
            </a:r>
            <a:endParaRPr lang="en-US" sz="1200" dirty="0"/>
          </a:p>
        </p:txBody>
      </p:sp>
      <p:sp>
        <p:nvSpPr>
          <p:cNvPr id="20" name="SK-5-text-19"/>
          <p:cNvSpPr/>
          <p:nvPr/>
        </p:nvSpPr>
        <p:spPr>
          <a:xfrm>
            <a:off x="1428750" y="2138363"/>
            <a:ext cx="3200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Urine Dipstick</a:t>
            </a:r>
            <a:endParaRPr lang="en-US" sz="1500" dirty="0"/>
          </a:p>
        </p:txBody>
      </p:sp>
      <p:sp>
        <p:nvSpPr>
          <p:cNvPr id="21" name="SK-5-text-20"/>
          <p:cNvSpPr/>
          <p:nvPr/>
        </p:nvSpPr>
        <p:spPr>
          <a:xfrm>
            <a:off x="1000125" y="2709863"/>
            <a:ext cx="723801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424242"/>
                </a:solidFill>
              </a:rPr>
              <a:t>Initial </a:t>
            </a:r>
            <a:r>
              <a:rPr lang="en-US" sz="1125" b="1" dirty="0">
                <a:solidFill>
                  <a:srgbClr val="424242"/>
                </a:solidFill>
              </a:rPr>
              <a:t>screening tool</a:t>
            </a:r>
            <a:r>
              <a:rPr lang="en-US" sz="1125" dirty="0">
                <a:solidFill>
                  <a:srgbClr val="424242"/>
                </a:solidFill>
              </a:rPr>
              <a:t> for blood and protein.</a:t>
            </a:r>
            <a:endParaRPr lang="en-US" sz="1125" dirty="0"/>
          </a:p>
        </p:txBody>
      </p:sp>
      <p:sp>
        <p:nvSpPr>
          <p:cNvPr id="22" name="SK-5-text-21"/>
          <p:cNvSpPr/>
          <p:nvPr/>
        </p:nvSpPr>
        <p:spPr>
          <a:xfrm>
            <a:off x="1000125" y="3038475"/>
            <a:ext cx="5254259"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424242"/>
                </a:solidFill>
              </a:rPr>
              <a:t>Semi-quantitative (trace to 4+).</a:t>
            </a:r>
            <a:endParaRPr lang="en-US" sz="1125" dirty="0"/>
          </a:p>
        </p:txBody>
      </p:sp>
      <p:sp>
        <p:nvSpPr>
          <p:cNvPr id="23" name="SK-5-text-22"/>
          <p:cNvSpPr/>
          <p:nvPr/>
        </p:nvSpPr>
        <p:spPr>
          <a:xfrm>
            <a:off x="1000125" y="3367088"/>
            <a:ext cx="2889200" cy="428625"/>
          </a:xfrm>
          <a:prstGeom prst="rect">
            <a:avLst/>
          </a:prstGeom>
          <a:noFill/>
          <a:ln/>
        </p:spPr>
        <p:txBody>
          <a:bodyPr vert="horz" wrap="square" lIns="0" tIns="0" rIns="0" bIns="0" rtlCol="0" anchor="ctr"/>
          <a:lstStyle/>
          <a:p>
            <a:pPr marL="0" indent="0" algn="l">
              <a:lnSpc>
                <a:spcPts val="1688"/>
              </a:lnSpc>
              <a:buNone/>
            </a:pPr>
            <a:r>
              <a:rPr lang="en-US" sz="1125" dirty="0">
                <a:solidFill>
                  <a:srgbClr val="424242"/>
                </a:solidFill>
              </a:rPr>
              <a:t>Gateway test: 1+ or more protein requires quantification.</a:t>
            </a:r>
            <a:endParaRPr lang="en-US" sz="1125" dirty="0"/>
          </a:p>
        </p:txBody>
      </p:sp>
      <p:sp>
        <p:nvSpPr>
          <p:cNvPr id="24" name="SK-5-text-23"/>
          <p:cNvSpPr/>
          <p:nvPr/>
        </p:nvSpPr>
        <p:spPr>
          <a:xfrm>
            <a:off x="4670375" y="2043113"/>
            <a:ext cx="2851100" cy="2476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rPr>
              <a:t>GOLD STANDARD</a:t>
            </a:r>
            <a:endParaRPr lang="en-US" sz="900" dirty="0"/>
          </a:p>
        </p:txBody>
      </p:sp>
      <p:sp>
        <p:nvSpPr>
          <p:cNvPr id="25" name="SK-5-text-24"/>
          <p:cNvSpPr/>
          <p:nvPr/>
        </p:nvSpPr>
        <p:spPr>
          <a:xfrm>
            <a:off x="5175200" y="2481263"/>
            <a:ext cx="2057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Urine ACR</a:t>
            </a:r>
            <a:endParaRPr lang="en-US" sz="1500" dirty="0"/>
          </a:p>
        </p:txBody>
      </p:sp>
      <p:sp>
        <p:nvSpPr>
          <p:cNvPr id="26" name="SK-5-text-25"/>
          <p:cNvSpPr/>
          <p:nvPr/>
        </p:nvSpPr>
        <p:spPr>
          <a:xfrm>
            <a:off x="4746575" y="3052763"/>
            <a:ext cx="4021117" cy="214313"/>
          </a:xfrm>
          <a:prstGeom prst="rect">
            <a:avLst/>
          </a:prstGeom>
          <a:noFill/>
          <a:ln/>
        </p:spPr>
        <p:txBody>
          <a:bodyPr vert="horz" wrap="square" lIns="0" tIns="0" rIns="0" bIns="0" rtlCol="0" anchor="ctr"/>
          <a:lstStyle/>
          <a:p>
            <a:pPr marL="0" indent="0" algn="l">
              <a:lnSpc>
                <a:spcPts val="1688"/>
              </a:lnSpc>
              <a:buNone/>
            </a:pPr>
            <a:r>
              <a:rPr lang="en-US" sz="1125" b="1" dirty="0">
                <a:solidFill>
                  <a:srgbClr val="424242"/>
                </a:solidFill>
              </a:rPr>
              <a:t>Albumin:Creatinine Ratio</a:t>
            </a:r>
            <a:r>
              <a:rPr lang="en-US" sz="1125" dirty="0">
                <a:solidFill>
                  <a:srgbClr val="424242"/>
                </a:solidFill>
              </a:rPr>
              <a:t>.</a:t>
            </a:r>
            <a:endParaRPr lang="en-US" sz="1125" dirty="0"/>
          </a:p>
        </p:txBody>
      </p:sp>
      <p:sp>
        <p:nvSpPr>
          <p:cNvPr id="27" name="SK-5-text-26"/>
          <p:cNvSpPr/>
          <p:nvPr/>
        </p:nvSpPr>
        <p:spPr>
          <a:xfrm>
            <a:off x="4746575" y="3381375"/>
            <a:ext cx="2889200" cy="428625"/>
          </a:xfrm>
          <a:prstGeom prst="rect">
            <a:avLst/>
          </a:prstGeom>
          <a:noFill/>
          <a:ln/>
        </p:spPr>
        <p:txBody>
          <a:bodyPr vert="horz" wrap="square" lIns="0" tIns="0" rIns="0" bIns="0" rtlCol="0" anchor="ctr"/>
          <a:lstStyle/>
          <a:p>
            <a:pPr marL="0" indent="0" algn="l">
              <a:lnSpc>
                <a:spcPts val="1688"/>
              </a:lnSpc>
              <a:buNone/>
            </a:pPr>
            <a:r>
              <a:rPr lang="en-US" sz="1125" b="1" dirty="0">
                <a:solidFill>
                  <a:srgbClr val="424242"/>
                </a:solidFill>
              </a:rPr>
              <a:t>Preferred method</a:t>
            </a:r>
            <a:r>
              <a:rPr lang="en-US" sz="1125" dirty="0">
                <a:solidFill>
                  <a:srgbClr val="424242"/>
                </a:solidFill>
              </a:rPr>
              <a:t> for NICE NG203 proteinuria assessment.</a:t>
            </a:r>
            <a:endParaRPr lang="en-US" sz="1125" dirty="0"/>
          </a:p>
        </p:txBody>
      </p:sp>
      <p:sp>
        <p:nvSpPr>
          <p:cNvPr id="28" name="SK-5-text-27"/>
          <p:cNvSpPr/>
          <p:nvPr/>
        </p:nvSpPr>
        <p:spPr>
          <a:xfrm>
            <a:off x="4746575" y="3924300"/>
            <a:ext cx="6916321"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424242"/>
                </a:solidFill>
              </a:rPr>
              <a:t>High sensitivity for low-level albuminuria.</a:t>
            </a:r>
            <a:endParaRPr lang="en-US" sz="1125" dirty="0"/>
          </a:p>
        </p:txBody>
      </p:sp>
      <p:sp>
        <p:nvSpPr>
          <p:cNvPr id="29" name="SK-5-text-28"/>
          <p:cNvSpPr/>
          <p:nvPr/>
        </p:nvSpPr>
        <p:spPr>
          <a:xfrm>
            <a:off x="4746575" y="4252913"/>
            <a:ext cx="2889200" cy="428625"/>
          </a:xfrm>
          <a:prstGeom prst="rect">
            <a:avLst/>
          </a:prstGeom>
          <a:noFill/>
          <a:ln/>
        </p:spPr>
        <p:txBody>
          <a:bodyPr vert="horz" wrap="square" lIns="0" tIns="0" rIns="0" bIns="0" rtlCol="0" anchor="ctr"/>
          <a:lstStyle/>
          <a:p>
            <a:pPr marL="0" indent="0" algn="l">
              <a:lnSpc>
                <a:spcPts val="1688"/>
              </a:lnSpc>
              <a:buNone/>
            </a:pPr>
            <a:r>
              <a:rPr lang="en-US" sz="1125" b="1" dirty="0">
                <a:solidFill>
                  <a:srgbClr val="424242"/>
                </a:solidFill>
              </a:rPr>
              <a:t>Early morning sample</a:t>
            </a:r>
            <a:r>
              <a:rPr lang="en-US" sz="1125" dirty="0">
                <a:solidFill>
                  <a:srgbClr val="424242"/>
                </a:solidFill>
              </a:rPr>
              <a:t> is essential for accuracy.</a:t>
            </a:r>
            <a:endParaRPr lang="en-US" sz="1125" dirty="0"/>
          </a:p>
        </p:txBody>
      </p:sp>
      <p:sp>
        <p:nvSpPr>
          <p:cNvPr id="30" name="SK-5-text-29"/>
          <p:cNvSpPr/>
          <p:nvPr/>
        </p:nvSpPr>
        <p:spPr>
          <a:xfrm>
            <a:off x="8921651" y="2138363"/>
            <a:ext cx="2057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Urine PCR</a:t>
            </a:r>
            <a:endParaRPr lang="en-US" sz="1500" dirty="0"/>
          </a:p>
        </p:txBody>
      </p:sp>
      <p:sp>
        <p:nvSpPr>
          <p:cNvPr id="31" name="SK-5-text-30"/>
          <p:cNvSpPr/>
          <p:nvPr/>
        </p:nvSpPr>
        <p:spPr>
          <a:xfrm>
            <a:off x="8493026" y="2709863"/>
            <a:ext cx="3698974" cy="214313"/>
          </a:xfrm>
          <a:prstGeom prst="rect">
            <a:avLst/>
          </a:prstGeom>
          <a:noFill/>
          <a:ln/>
        </p:spPr>
        <p:txBody>
          <a:bodyPr vert="horz" wrap="square" lIns="0" tIns="0" rIns="0" bIns="0" rtlCol="0" anchor="ctr"/>
          <a:lstStyle/>
          <a:p>
            <a:pPr marL="0" indent="0" algn="l">
              <a:lnSpc>
                <a:spcPts val="1688"/>
              </a:lnSpc>
              <a:buNone/>
            </a:pPr>
            <a:r>
              <a:rPr lang="en-US" sz="1125" b="1" dirty="0">
                <a:solidFill>
                  <a:srgbClr val="424242"/>
                </a:solidFill>
              </a:rPr>
              <a:t>Protein:Creatinine Ratio</a:t>
            </a:r>
            <a:r>
              <a:rPr lang="en-US" sz="1125" dirty="0">
                <a:solidFill>
                  <a:srgbClr val="424242"/>
                </a:solidFill>
              </a:rPr>
              <a:t>.</a:t>
            </a:r>
            <a:endParaRPr lang="en-US" sz="1125" dirty="0"/>
          </a:p>
        </p:txBody>
      </p:sp>
      <p:sp>
        <p:nvSpPr>
          <p:cNvPr id="32" name="SK-5-text-31"/>
          <p:cNvSpPr/>
          <p:nvPr/>
        </p:nvSpPr>
        <p:spPr>
          <a:xfrm>
            <a:off x="8493026" y="3038475"/>
            <a:ext cx="2889200" cy="428625"/>
          </a:xfrm>
          <a:prstGeom prst="rect">
            <a:avLst/>
          </a:prstGeom>
          <a:noFill/>
          <a:ln/>
        </p:spPr>
        <p:txBody>
          <a:bodyPr vert="horz" wrap="square" lIns="0" tIns="0" rIns="0" bIns="0" rtlCol="0" anchor="ctr"/>
          <a:lstStyle/>
          <a:p>
            <a:pPr marL="0" indent="0" algn="l">
              <a:lnSpc>
                <a:spcPts val="1688"/>
              </a:lnSpc>
              <a:buNone/>
            </a:pPr>
            <a:r>
              <a:rPr lang="en-US" sz="1125" dirty="0">
                <a:solidFill>
                  <a:srgbClr val="424242"/>
                </a:solidFill>
              </a:rPr>
              <a:t>Acceptable alternative in some specialist contexts.</a:t>
            </a:r>
            <a:endParaRPr lang="en-US" sz="1125" dirty="0"/>
          </a:p>
        </p:txBody>
      </p:sp>
      <p:sp>
        <p:nvSpPr>
          <p:cNvPr id="33" name="SK-5-text-32"/>
          <p:cNvSpPr/>
          <p:nvPr/>
        </p:nvSpPr>
        <p:spPr>
          <a:xfrm>
            <a:off x="8493026" y="3581400"/>
            <a:ext cx="2889200" cy="428625"/>
          </a:xfrm>
          <a:prstGeom prst="rect">
            <a:avLst/>
          </a:prstGeom>
          <a:noFill/>
          <a:ln/>
        </p:spPr>
        <p:txBody>
          <a:bodyPr vert="horz" wrap="square" lIns="0" tIns="0" rIns="0" bIns="0" rtlCol="0" anchor="ctr"/>
          <a:lstStyle/>
          <a:p>
            <a:pPr marL="0" indent="0" algn="l">
              <a:lnSpc>
                <a:spcPts val="1688"/>
              </a:lnSpc>
              <a:buNone/>
            </a:pPr>
            <a:r>
              <a:rPr lang="en-US" sz="1125" dirty="0">
                <a:solidFill>
                  <a:srgbClr val="424242"/>
                </a:solidFill>
              </a:rPr>
              <a:t>Measures total protein (including non-albumin).</a:t>
            </a:r>
            <a:endParaRPr lang="en-US" sz="1125" dirty="0"/>
          </a:p>
        </p:txBody>
      </p:sp>
      <p:sp>
        <p:nvSpPr>
          <p:cNvPr id="34" name="SK-5-text-33"/>
          <p:cNvSpPr/>
          <p:nvPr/>
        </p:nvSpPr>
        <p:spPr>
          <a:xfrm>
            <a:off x="8493026" y="4124325"/>
            <a:ext cx="2889200" cy="428625"/>
          </a:xfrm>
          <a:prstGeom prst="rect">
            <a:avLst/>
          </a:prstGeom>
          <a:noFill/>
          <a:ln/>
        </p:spPr>
        <p:txBody>
          <a:bodyPr vert="horz" wrap="square" lIns="0" tIns="0" rIns="0" bIns="0" rtlCol="0" anchor="ctr"/>
          <a:lstStyle/>
          <a:p>
            <a:pPr marL="0" indent="0" algn="l">
              <a:lnSpc>
                <a:spcPts val="1688"/>
              </a:lnSpc>
              <a:buNone/>
            </a:pPr>
            <a:r>
              <a:rPr lang="en-US" sz="1125" dirty="0">
                <a:solidFill>
                  <a:srgbClr val="424242"/>
                </a:solidFill>
              </a:rPr>
              <a:t>Less sensitive than ACR for early CKD screening.</a:t>
            </a:r>
            <a:endParaRPr lang="en-US" sz="1125" dirty="0"/>
          </a:p>
        </p:txBody>
      </p:sp>
      <p:sp>
        <p:nvSpPr>
          <p:cNvPr id="35" name="SK-5-text-34"/>
          <p:cNvSpPr/>
          <p:nvPr/>
        </p:nvSpPr>
        <p:spPr>
          <a:xfrm>
            <a:off x="1285875" y="5462588"/>
            <a:ext cx="1009650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5D4037"/>
                </a:solidFill>
              </a:rPr>
              <a:t>24-Hour Urine Collection:</a:t>
            </a:r>
            <a:r>
              <a:rPr lang="en-US" sz="1200" dirty="0">
                <a:solidFill>
                  <a:srgbClr val="5D4037"/>
                </a:solidFill>
              </a:rPr>
              <a:t> No longer recommended for routine primary care assessment. It is cumbersome for patients and prone to collection errors. Spot ACR/PCR ratios have replaced this for CKD staging.</a:t>
            </a:r>
            <a:endParaRPr lang="en-US" sz="1200" dirty="0"/>
          </a:p>
        </p:txBody>
      </p:sp>
      <p:sp>
        <p:nvSpPr>
          <p:cNvPr id="36" name="SK-5-text-35"/>
          <p:cNvSpPr/>
          <p:nvPr/>
        </p:nvSpPr>
        <p:spPr>
          <a:xfrm>
            <a:off x="10269438" y="6519863"/>
            <a:ext cx="1922562"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9E9E9E"/>
                </a:solidFill>
              </a:rPr>
              <a:t>www.bradfordvts.co.uk</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6-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6-img-3" descr="preencoded.png"/>
          <p:cNvPicPr>
            <a:picLocks noChangeAspect="1"/>
          </p:cNvPicPr>
          <p:nvPr/>
        </p:nvPicPr>
        <p:blipFill>
          <a:blip r:embed="rId5"/>
          <a:stretch>
            <a:fillRect/>
          </a:stretch>
        </p:blipFill>
        <p:spPr>
          <a:xfrm>
            <a:off x="571500" y="381000"/>
            <a:ext cx="11049000" cy="923925"/>
          </a:xfrm>
          <a:prstGeom prst="rect">
            <a:avLst/>
          </a:prstGeom>
        </p:spPr>
      </p:pic>
      <p:pic>
        <p:nvPicPr>
          <p:cNvPr id="5" name="SK-6-img-4" descr="preencoded.png"/>
          <p:cNvPicPr>
            <a:picLocks noChangeAspect="1"/>
          </p:cNvPicPr>
          <p:nvPr/>
        </p:nvPicPr>
        <p:blipFill>
          <a:blip r:embed="rId6"/>
          <a:stretch>
            <a:fillRect/>
          </a:stretch>
        </p:blipFill>
        <p:spPr>
          <a:xfrm>
            <a:off x="571500" y="1985963"/>
            <a:ext cx="5381625" cy="3905250"/>
          </a:xfrm>
          <a:prstGeom prst="rect">
            <a:avLst/>
          </a:prstGeom>
        </p:spPr>
      </p:pic>
      <p:pic>
        <p:nvPicPr>
          <p:cNvPr id="6" name="SK-6-img-5" descr="preencoded.png"/>
          <p:cNvPicPr>
            <a:picLocks noChangeAspect="1"/>
          </p:cNvPicPr>
          <p:nvPr/>
        </p:nvPicPr>
        <p:blipFill>
          <a:blip r:embed="rId7"/>
          <a:stretch>
            <a:fillRect/>
          </a:stretch>
        </p:blipFill>
        <p:spPr>
          <a:xfrm>
            <a:off x="762000" y="2190750"/>
            <a:ext cx="285750" cy="228600"/>
          </a:xfrm>
          <a:prstGeom prst="rect">
            <a:avLst/>
          </a:prstGeom>
        </p:spPr>
      </p:pic>
      <p:pic>
        <p:nvPicPr>
          <p:cNvPr id="7" name="SK-6-img-6" descr="preencoded.png"/>
          <p:cNvPicPr>
            <a:picLocks noChangeAspect="1"/>
          </p:cNvPicPr>
          <p:nvPr/>
        </p:nvPicPr>
        <p:blipFill>
          <a:blip r:embed="rId8"/>
          <a:stretch>
            <a:fillRect/>
          </a:stretch>
        </p:blipFill>
        <p:spPr>
          <a:xfrm>
            <a:off x="762000" y="3119438"/>
            <a:ext cx="5000625" cy="495300"/>
          </a:xfrm>
          <a:prstGeom prst="rect">
            <a:avLst/>
          </a:prstGeom>
        </p:spPr>
      </p:pic>
      <p:pic>
        <p:nvPicPr>
          <p:cNvPr id="8" name="SK-6-img-7" descr="preencoded.png"/>
          <p:cNvPicPr>
            <a:picLocks noChangeAspect="1"/>
          </p:cNvPicPr>
          <p:nvPr/>
        </p:nvPicPr>
        <p:blipFill>
          <a:blip r:embed="rId9"/>
          <a:stretch>
            <a:fillRect/>
          </a:stretch>
        </p:blipFill>
        <p:spPr>
          <a:xfrm>
            <a:off x="762000" y="3614738"/>
            <a:ext cx="5000625" cy="495300"/>
          </a:xfrm>
          <a:prstGeom prst="rect">
            <a:avLst/>
          </a:prstGeom>
        </p:spPr>
      </p:pic>
      <p:pic>
        <p:nvPicPr>
          <p:cNvPr id="9" name="SK-6-img-8" descr="preencoded.png"/>
          <p:cNvPicPr>
            <a:picLocks noChangeAspect="1"/>
          </p:cNvPicPr>
          <p:nvPr/>
        </p:nvPicPr>
        <p:blipFill>
          <a:blip r:embed="rId10"/>
          <a:stretch>
            <a:fillRect/>
          </a:stretch>
        </p:blipFill>
        <p:spPr>
          <a:xfrm>
            <a:off x="762000" y="4110038"/>
            <a:ext cx="5000625" cy="495300"/>
          </a:xfrm>
          <a:prstGeom prst="rect">
            <a:avLst/>
          </a:prstGeom>
        </p:spPr>
      </p:pic>
      <p:pic>
        <p:nvPicPr>
          <p:cNvPr id="10" name="SK-6-img-9" descr="preencoded.png"/>
          <p:cNvPicPr>
            <a:picLocks noChangeAspect="1"/>
          </p:cNvPicPr>
          <p:nvPr/>
        </p:nvPicPr>
        <p:blipFill>
          <a:blip r:embed="rId11"/>
          <a:stretch>
            <a:fillRect/>
          </a:stretch>
        </p:blipFill>
        <p:spPr>
          <a:xfrm>
            <a:off x="762000" y="4605338"/>
            <a:ext cx="5000625" cy="495300"/>
          </a:xfrm>
          <a:prstGeom prst="rect">
            <a:avLst/>
          </a:prstGeom>
        </p:spPr>
      </p:pic>
      <p:pic>
        <p:nvPicPr>
          <p:cNvPr id="11" name="SK-6-img-10" descr="preencoded.png"/>
          <p:cNvPicPr>
            <a:picLocks noChangeAspect="1"/>
          </p:cNvPicPr>
          <p:nvPr/>
        </p:nvPicPr>
        <p:blipFill>
          <a:blip r:embed="rId12"/>
          <a:stretch>
            <a:fillRect/>
          </a:stretch>
        </p:blipFill>
        <p:spPr>
          <a:xfrm>
            <a:off x="762000" y="5243513"/>
            <a:ext cx="5000625" cy="457200"/>
          </a:xfrm>
          <a:prstGeom prst="rect">
            <a:avLst/>
          </a:prstGeom>
        </p:spPr>
      </p:pic>
      <p:pic>
        <p:nvPicPr>
          <p:cNvPr id="12" name="SK-6-img-11" descr="preencoded.png"/>
          <p:cNvPicPr>
            <a:picLocks noChangeAspect="1"/>
          </p:cNvPicPr>
          <p:nvPr/>
        </p:nvPicPr>
        <p:blipFill>
          <a:blip r:embed="rId13"/>
          <a:stretch>
            <a:fillRect/>
          </a:stretch>
        </p:blipFill>
        <p:spPr>
          <a:xfrm>
            <a:off x="1577578" y="5393680"/>
            <a:ext cx="190500" cy="152400"/>
          </a:xfrm>
          <a:prstGeom prst="rect">
            <a:avLst/>
          </a:prstGeom>
        </p:spPr>
      </p:pic>
      <p:pic>
        <p:nvPicPr>
          <p:cNvPr id="13" name="SK-6-img-12" descr="preencoded.png"/>
          <p:cNvPicPr>
            <a:picLocks noChangeAspect="1"/>
          </p:cNvPicPr>
          <p:nvPr/>
        </p:nvPicPr>
        <p:blipFill>
          <a:blip r:embed="rId14"/>
          <a:stretch>
            <a:fillRect/>
          </a:stretch>
        </p:blipFill>
        <p:spPr>
          <a:xfrm>
            <a:off x="6238875" y="1500188"/>
            <a:ext cx="5381625" cy="1743075"/>
          </a:xfrm>
          <a:prstGeom prst="rect">
            <a:avLst/>
          </a:prstGeom>
        </p:spPr>
      </p:pic>
      <p:pic>
        <p:nvPicPr>
          <p:cNvPr id="14" name="SK-6-img-13" descr="preencoded.png"/>
          <p:cNvPicPr>
            <a:picLocks noChangeAspect="1"/>
          </p:cNvPicPr>
          <p:nvPr/>
        </p:nvPicPr>
        <p:blipFill>
          <a:blip r:embed="rId15"/>
          <a:stretch>
            <a:fillRect/>
          </a:stretch>
        </p:blipFill>
        <p:spPr>
          <a:xfrm>
            <a:off x="6410325" y="1693515"/>
            <a:ext cx="261937" cy="213420"/>
          </a:xfrm>
          <a:prstGeom prst="rect">
            <a:avLst/>
          </a:prstGeom>
        </p:spPr>
      </p:pic>
      <p:pic>
        <p:nvPicPr>
          <p:cNvPr id="15" name="SK-6-img-14" descr="preencoded.png"/>
          <p:cNvPicPr>
            <a:picLocks noChangeAspect="1"/>
          </p:cNvPicPr>
          <p:nvPr/>
        </p:nvPicPr>
        <p:blipFill>
          <a:blip r:embed="rId16"/>
          <a:stretch>
            <a:fillRect/>
          </a:stretch>
        </p:blipFill>
        <p:spPr>
          <a:xfrm>
            <a:off x="6410325" y="2109788"/>
            <a:ext cx="71438" cy="61168"/>
          </a:xfrm>
          <a:prstGeom prst="rect">
            <a:avLst/>
          </a:prstGeom>
        </p:spPr>
      </p:pic>
      <p:pic>
        <p:nvPicPr>
          <p:cNvPr id="16" name="SK-6-img-15" descr="preencoded.png"/>
          <p:cNvPicPr>
            <a:picLocks noChangeAspect="1"/>
          </p:cNvPicPr>
          <p:nvPr/>
        </p:nvPicPr>
        <p:blipFill>
          <a:blip r:embed="rId17"/>
          <a:stretch>
            <a:fillRect/>
          </a:stretch>
        </p:blipFill>
        <p:spPr>
          <a:xfrm>
            <a:off x="6410325" y="2386013"/>
            <a:ext cx="71438" cy="61168"/>
          </a:xfrm>
          <a:prstGeom prst="rect">
            <a:avLst/>
          </a:prstGeom>
        </p:spPr>
      </p:pic>
      <p:pic>
        <p:nvPicPr>
          <p:cNvPr id="17" name="SK-6-img-16" descr="preencoded.png"/>
          <p:cNvPicPr>
            <a:picLocks noChangeAspect="1"/>
          </p:cNvPicPr>
          <p:nvPr/>
        </p:nvPicPr>
        <p:blipFill>
          <a:blip r:embed="rId16"/>
          <a:stretch>
            <a:fillRect/>
          </a:stretch>
        </p:blipFill>
        <p:spPr>
          <a:xfrm>
            <a:off x="6410325" y="2862263"/>
            <a:ext cx="71438" cy="61168"/>
          </a:xfrm>
          <a:prstGeom prst="rect">
            <a:avLst/>
          </a:prstGeom>
        </p:spPr>
      </p:pic>
      <p:pic>
        <p:nvPicPr>
          <p:cNvPr id="18" name="SK-6-img-17" descr="preencoded.png"/>
          <p:cNvPicPr>
            <a:picLocks noChangeAspect="1"/>
          </p:cNvPicPr>
          <p:nvPr/>
        </p:nvPicPr>
        <p:blipFill>
          <a:blip r:embed="rId18"/>
          <a:stretch>
            <a:fillRect/>
          </a:stretch>
        </p:blipFill>
        <p:spPr>
          <a:xfrm>
            <a:off x="6238875" y="3433763"/>
            <a:ext cx="5381625" cy="1304925"/>
          </a:xfrm>
          <a:prstGeom prst="rect">
            <a:avLst/>
          </a:prstGeom>
        </p:spPr>
      </p:pic>
      <p:pic>
        <p:nvPicPr>
          <p:cNvPr id="19" name="SK-6-img-18" descr="preencoded.png"/>
          <p:cNvPicPr>
            <a:picLocks noChangeAspect="1"/>
          </p:cNvPicPr>
          <p:nvPr/>
        </p:nvPicPr>
        <p:blipFill>
          <a:blip r:embed="rId19"/>
          <a:stretch>
            <a:fillRect/>
          </a:stretch>
        </p:blipFill>
        <p:spPr>
          <a:xfrm>
            <a:off x="6429375" y="3646140"/>
            <a:ext cx="261937" cy="213420"/>
          </a:xfrm>
          <a:prstGeom prst="rect">
            <a:avLst/>
          </a:prstGeom>
        </p:spPr>
      </p:pic>
      <p:pic>
        <p:nvPicPr>
          <p:cNvPr id="20" name="SK-6-img-19" descr="preencoded.png"/>
          <p:cNvPicPr>
            <a:picLocks noChangeAspect="1"/>
          </p:cNvPicPr>
          <p:nvPr/>
        </p:nvPicPr>
        <p:blipFill>
          <a:blip r:embed="rId20"/>
          <a:stretch>
            <a:fillRect/>
          </a:stretch>
        </p:blipFill>
        <p:spPr>
          <a:xfrm>
            <a:off x="6429375" y="4062412"/>
            <a:ext cx="71438" cy="61168"/>
          </a:xfrm>
          <a:prstGeom prst="rect">
            <a:avLst/>
          </a:prstGeom>
        </p:spPr>
      </p:pic>
      <p:pic>
        <p:nvPicPr>
          <p:cNvPr id="21" name="SK-6-img-20" descr="preencoded.png"/>
          <p:cNvPicPr>
            <a:picLocks noChangeAspect="1"/>
          </p:cNvPicPr>
          <p:nvPr/>
        </p:nvPicPr>
        <p:blipFill>
          <a:blip r:embed="rId20"/>
          <a:stretch>
            <a:fillRect/>
          </a:stretch>
        </p:blipFill>
        <p:spPr>
          <a:xfrm>
            <a:off x="6429375" y="4338638"/>
            <a:ext cx="71438" cy="61168"/>
          </a:xfrm>
          <a:prstGeom prst="rect">
            <a:avLst/>
          </a:prstGeom>
        </p:spPr>
      </p:pic>
      <p:pic>
        <p:nvPicPr>
          <p:cNvPr id="22" name="SK-6-img-21" descr="preencoded.png"/>
          <p:cNvPicPr>
            <a:picLocks noChangeAspect="1"/>
          </p:cNvPicPr>
          <p:nvPr/>
        </p:nvPicPr>
        <p:blipFill>
          <a:blip r:embed="rId21"/>
          <a:stretch>
            <a:fillRect/>
          </a:stretch>
        </p:blipFill>
        <p:spPr>
          <a:xfrm>
            <a:off x="6238875" y="5119688"/>
            <a:ext cx="5381625" cy="1257300"/>
          </a:xfrm>
          <a:prstGeom prst="rect">
            <a:avLst/>
          </a:prstGeom>
        </p:spPr>
      </p:pic>
      <p:pic>
        <p:nvPicPr>
          <p:cNvPr id="23" name="SK-6-img-22" descr="preencoded.png"/>
          <p:cNvPicPr>
            <a:picLocks noChangeAspect="1"/>
          </p:cNvPicPr>
          <p:nvPr/>
        </p:nvPicPr>
        <p:blipFill>
          <a:blip r:embed="rId22"/>
          <a:stretch>
            <a:fillRect/>
          </a:stretch>
        </p:blipFill>
        <p:spPr>
          <a:xfrm>
            <a:off x="6381750" y="5284440"/>
            <a:ext cx="261937" cy="213420"/>
          </a:xfrm>
          <a:prstGeom prst="rect">
            <a:avLst/>
          </a:prstGeom>
        </p:spPr>
      </p:pic>
      <p:pic>
        <p:nvPicPr>
          <p:cNvPr id="24" name="SK-6-img-23" descr="preencoded.png"/>
          <p:cNvPicPr>
            <a:picLocks noChangeAspect="1"/>
          </p:cNvPicPr>
          <p:nvPr/>
        </p:nvPicPr>
        <p:blipFill>
          <a:blip r:embed="rId23"/>
          <a:stretch>
            <a:fillRect/>
          </a:stretch>
        </p:blipFill>
        <p:spPr>
          <a:xfrm>
            <a:off x="0" y="6381750"/>
            <a:ext cx="12192000" cy="476250"/>
          </a:xfrm>
          <a:prstGeom prst="rect">
            <a:avLst/>
          </a:prstGeom>
        </p:spPr>
      </p:pic>
      <p:sp>
        <p:nvSpPr>
          <p:cNvPr id="25" name="SK-6-text-24"/>
          <p:cNvSpPr/>
          <p:nvPr/>
        </p:nvSpPr>
        <p:spPr>
          <a:xfrm>
            <a:off x="809625" y="476250"/>
            <a:ext cx="10810875" cy="457200"/>
          </a:xfrm>
          <a:prstGeom prst="rect">
            <a:avLst/>
          </a:prstGeom>
          <a:noFill/>
          <a:ln/>
        </p:spPr>
        <p:txBody>
          <a:bodyPr vert="horz" wrap="square" lIns="0" tIns="0" rIns="0" bIns="0" rtlCol="0" anchor="ctr"/>
          <a:lstStyle/>
          <a:p>
            <a:pPr marL="0" indent="0">
              <a:lnSpc>
                <a:spcPts val="3600"/>
              </a:lnSpc>
              <a:buNone/>
            </a:pPr>
            <a:r>
              <a:rPr lang="en-US" sz="2400" b="1" kern="0" spc="60" dirty="0">
                <a:solidFill>
                  <a:srgbClr val="212121"/>
                </a:solidFill>
              </a:rPr>
              <a:t>DIPSTICK INTERPRETATION</a:t>
            </a:r>
            <a:endParaRPr lang="en-US" sz="2400" dirty="0"/>
          </a:p>
        </p:txBody>
      </p:sp>
      <p:sp>
        <p:nvSpPr>
          <p:cNvPr id="26" name="SK-6-text-25"/>
          <p:cNvSpPr/>
          <p:nvPr/>
        </p:nvSpPr>
        <p:spPr>
          <a:xfrm>
            <a:off x="809625" y="981075"/>
            <a:ext cx="11382375" cy="228600"/>
          </a:xfrm>
          <a:prstGeom prst="rect">
            <a:avLst/>
          </a:prstGeom>
          <a:noFill/>
          <a:ln/>
        </p:spPr>
        <p:txBody>
          <a:bodyPr vert="horz" wrap="square" lIns="0" tIns="0" rIns="0" bIns="0" rtlCol="0" anchor="ctr"/>
          <a:lstStyle/>
          <a:p>
            <a:pPr marL="0" indent="0">
              <a:lnSpc>
                <a:spcPts val="1800"/>
              </a:lnSpc>
              <a:buNone/>
            </a:pPr>
            <a:r>
              <a:rPr lang="en-US" sz="1200" dirty="0">
                <a:solidFill>
                  <a:srgbClr val="E0651F"/>
                </a:solidFill>
              </a:rPr>
              <a:t>Primary Care Clinical Guidance • NICE 2024-2026 Standards</a:t>
            </a:r>
            <a:endParaRPr lang="en-US" sz="1200" dirty="0"/>
          </a:p>
        </p:txBody>
      </p:sp>
      <p:sp>
        <p:nvSpPr>
          <p:cNvPr id="27" name="SK-6-text-26"/>
          <p:cNvSpPr/>
          <p:nvPr/>
        </p:nvSpPr>
        <p:spPr>
          <a:xfrm>
            <a:off x="1162050" y="2176463"/>
            <a:ext cx="47320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Screening vs. Diagnosis</a:t>
            </a:r>
            <a:endParaRPr lang="en-US" sz="1350" dirty="0"/>
          </a:p>
        </p:txBody>
      </p:sp>
      <p:sp>
        <p:nvSpPr>
          <p:cNvPr id="28" name="SK-6-text-27"/>
          <p:cNvSpPr/>
          <p:nvPr/>
        </p:nvSpPr>
        <p:spPr>
          <a:xfrm>
            <a:off x="762000" y="2547938"/>
            <a:ext cx="5000625" cy="428625"/>
          </a:xfrm>
          <a:prstGeom prst="rect">
            <a:avLst/>
          </a:prstGeom>
          <a:noFill/>
          <a:ln/>
        </p:spPr>
        <p:txBody>
          <a:bodyPr vert="horz" wrap="square" lIns="0" tIns="0" rIns="0" bIns="0" rtlCol="0" anchor="ctr"/>
          <a:lstStyle/>
          <a:p>
            <a:pPr marL="0" indent="0">
              <a:lnSpc>
                <a:spcPts val="1688"/>
              </a:lnSpc>
              <a:buNone/>
            </a:pPr>
            <a:r>
              <a:rPr lang="en-US" sz="1125" dirty="0">
                <a:solidFill>
                  <a:srgbClr val="212121"/>
                </a:solidFill>
              </a:rPr>
              <a:t>Dipstick testing is a </a:t>
            </a:r>
            <a:r>
              <a:rPr lang="en-US" sz="1125" b="1" dirty="0">
                <a:solidFill>
                  <a:srgbClr val="212121"/>
                </a:solidFill>
              </a:rPr>
              <a:t>gateway screening tool</a:t>
            </a:r>
            <a:r>
              <a:rPr lang="en-US" sz="1125" dirty="0">
                <a:solidFill>
                  <a:srgbClr val="212121"/>
                </a:solidFill>
              </a:rPr>
              <a:t>, not a definitive diagnosis. It provides a semi-quantitative estimate of concentration.</a:t>
            </a:r>
            <a:endParaRPr lang="en-US" sz="1125" dirty="0"/>
          </a:p>
        </p:txBody>
      </p:sp>
      <p:sp>
        <p:nvSpPr>
          <p:cNvPr id="29" name="SK-6-textBg-28"/>
          <p:cNvSpPr/>
          <p:nvPr/>
        </p:nvSpPr>
        <p:spPr>
          <a:xfrm>
            <a:off x="857250" y="3214688"/>
            <a:ext cx="588764" cy="304800"/>
          </a:xfrm>
          <a:prstGeom prst="roundRect">
            <a:avLst>
              <a:gd name="adj" fmla="val 12500"/>
            </a:avLst>
          </a:prstGeom>
          <a:solidFill>
            <a:srgbClr val="E8F5E9"/>
          </a:solidFill>
          <a:ln w="12700">
            <a:solidFill>
              <a:srgbClr val="333333">
                <a:alpha val="0"/>
              </a:srgbClr>
            </a:solidFill>
            <a:prstDash val="solid"/>
          </a:ln>
        </p:spPr>
        <p:txBody>
          <a:bodyPr/>
          <a:lstStyle/>
          <a:p>
            <a:endParaRPr lang="en-GB"/>
          </a:p>
        </p:txBody>
      </p:sp>
      <p:sp>
        <p:nvSpPr>
          <p:cNvPr id="30" name="SK-6-text-29"/>
          <p:cNvSpPr/>
          <p:nvPr/>
        </p:nvSpPr>
        <p:spPr>
          <a:xfrm>
            <a:off x="857250" y="3214688"/>
            <a:ext cx="588764" cy="304800"/>
          </a:xfrm>
          <a:prstGeom prst="rect">
            <a:avLst/>
          </a:prstGeom>
          <a:noFill/>
          <a:ln/>
        </p:spPr>
        <p:txBody>
          <a:bodyPr vert="horz" wrap="square" lIns="0" tIns="0" rIns="0" bIns="0" rtlCol="0" anchor="ctr"/>
          <a:lstStyle/>
          <a:p>
            <a:pPr marL="0" indent="0" algn="ctr">
              <a:lnSpc>
                <a:spcPts val="1800"/>
              </a:lnSpc>
              <a:buNone/>
            </a:pPr>
            <a:r>
              <a:rPr lang="en-US" sz="1200" b="1" dirty="0">
                <a:solidFill>
                  <a:srgbClr val="2E7D32"/>
                </a:solidFill>
              </a:rPr>
              <a:t>Trace</a:t>
            </a:r>
            <a:endParaRPr lang="en-US" sz="1200" dirty="0"/>
          </a:p>
        </p:txBody>
      </p:sp>
      <p:sp>
        <p:nvSpPr>
          <p:cNvPr id="31" name="SK-6-text-30"/>
          <p:cNvSpPr/>
          <p:nvPr/>
        </p:nvSpPr>
        <p:spPr>
          <a:xfrm>
            <a:off x="1742777" y="3119438"/>
            <a:ext cx="9592767" cy="495300"/>
          </a:xfrm>
          <a:prstGeom prst="rect">
            <a:avLst/>
          </a:prstGeom>
          <a:noFill/>
          <a:ln/>
        </p:spPr>
        <p:txBody>
          <a:bodyPr vert="horz" wrap="square" lIns="0" tIns="0" rIns="0" bIns="0" rtlCol="0" anchor="ctr"/>
          <a:lstStyle/>
          <a:p>
            <a:pPr marL="0" indent="0">
              <a:lnSpc>
                <a:spcPts val="1800"/>
              </a:lnSpc>
              <a:buNone/>
            </a:pPr>
            <a:r>
              <a:rPr lang="en-US" sz="1200" dirty="0">
                <a:solidFill>
                  <a:srgbClr val="212121"/>
                </a:solidFill>
              </a:rPr>
              <a:t>Clinically insignificant in isolation. Check hydration.</a:t>
            </a:r>
            <a:endParaRPr lang="en-US" sz="1200" dirty="0"/>
          </a:p>
        </p:txBody>
      </p:sp>
      <p:sp>
        <p:nvSpPr>
          <p:cNvPr id="32" name="SK-6-textBg-31"/>
          <p:cNvSpPr/>
          <p:nvPr/>
        </p:nvSpPr>
        <p:spPr>
          <a:xfrm>
            <a:off x="857250" y="3709988"/>
            <a:ext cx="571500" cy="304800"/>
          </a:xfrm>
          <a:prstGeom prst="roundRect">
            <a:avLst>
              <a:gd name="adj" fmla="val 12500"/>
            </a:avLst>
          </a:prstGeom>
          <a:solidFill>
            <a:srgbClr val="FFF9C4"/>
          </a:solidFill>
          <a:ln w="12700">
            <a:solidFill>
              <a:srgbClr val="333333">
                <a:alpha val="0"/>
              </a:srgbClr>
            </a:solidFill>
            <a:prstDash val="solid"/>
          </a:ln>
        </p:spPr>
        <p:txBody>
          <a:bodyPr/>
          <a:lstStyle/>
          <a:p>
            <a:endParaRPr lang="en-GB"/>
          </a:p>
        </p:txBody>
      </p:sp>
      <p:sp>
        <p:nvSpPr>
          <p:cNvPr id="33" name="SK-6-text-32"/>
          <p:cNvSpPr/>
          <p:nvPr/>
        </p:nvSpPr>
        <p:spPr>
          <a:xfrm>
            <a:off x="857250" y="3709988"/>
            <a:ext cx="571500" cy="304800"/>
          </a:xfrm>
          <a:prstGeom prst="rect">
            <a:avLst/>
          </a:prstGeom>
          <a:noFill/>
          <a:ln/>
        </p:spPr>
        <p:txBody>
          <a:bodyPr vert="horz" wrap="square" lIns="0" tIns="0" rIns="0" bIns="0" rtlCol="0" anchor="ctr"/>
          <a:lstStyle/>
          <a:p>
            <a:pPr marL="0" indent="0" algn="ctr">
              <a:lnSpc>
                <a:spcPts val="1800"/>
              </a:lnSpc>
              <a:buNone/>
            </a:pPr>
            <a:r>
              <a:rPr lang="en-US" sz="1200" b="1" dirty="0">
                <a:solidFill>
                  <a:srgbClr val="F57F17"/>
                </a:solidFill>
              </a:rPr>
              <a:t>1+</a:t>
            </a:r>
            <a:endParaRPr lang="en-US" sz="1200" dirty="0"/>
          </a:p>
        </p:txBody>
      </p:sp>
      <p:sp>
        <p:nvSpPr>
          <p:cNvPr id="34" name="SK-6-text-33"/>
          <p:cNvSpPr/>
          <p:nvPr/>
        </p:nvSpPr>
        <p:spPr>
          <a:xfrm>
            <a:off x="1742777" y="3614738"/>
            <a:ext cx="7848628" cy="4953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Action Threshold:</a:t>
            </a:r>
            <a:r>
              <a:rPr lang="en-US" sz="1200" dirty="0">
                <a:solidFill>
                  <a:srgbClr val="212121"/>
                </a:solidFill>
              </a:rPr>
              <a:t> Prompt repeat and quantify.</a:t>
            </a:r>
            <a:endParaRPr lang="en-US" sz="1200" dirty="0"/>
          </a:p>
        </p:txBody>
      </p:sp>
      <p:sp>
        <p:nvSpPr>
          <p:cNvPr id="35" name="SK-6-textBg-34"/>
          <p:cNvSpPr/>
          <p:nvPr/>
        </p:nvSpPr>
        <p:spPr>
          <a:xfrm>
            <a:off x="857250" y="4205288"/>
            <a:ext cx="571500" cy="304800"/>
          </a:xfrm>
          <a:prstGeom prst="roundRect">
            <a:avLst>
              <a:gd name="adj" fmla="val 12500"/>
            </a:avLst>
          </a:prstGeom>
          <a:solidFill>
            <a:srgbClr val="FFE0B2"/>
          </a:solidFill>
          <a:ln w="12700">
            <a:solidFill>
              <a:srgbClr val="333333">
                <a:alpha val="0"/>
              </a:srgbClr>
            </a:solidFill>
            <a:prstDash val="solid"/>
          </a:ln>
        </p:spPr>
        <p:txBody>
          <a:bodyPr/>
          <a:lstStyle/>
          <a:p>
            <a:endParaRPr lang="en-GB"/>
          </a:p>
        </p:txBody>
      </p:sp>
      <p:sp>
        <p:nvSpPr>
          <p:cNvPr id="36" name="SK-6-text-35"/>
          <p:cNvSpPr/>
          <p:nvPr/>
        </p:nvSpPr>
        <p:spPr>
          <a:xfrm>
            <a:off x="857250" y="4205288"/>
            <a:ext cx="571500" cy="304800"/>
          </a:xfrm>
          <a:prstGeom prst="rect">
            <a:avLst/>
          </a:prstGeom>
          <a:noFill/>
          <a:ln/>
        </p:spPr>
        <p:txBody>
          <a:bodyPr vert="horz" wrap="square" lIns="0" tIns="0" rIns="0" bIns="0" rtlCol="0" anchor="ctr"/>
          <a:lstStyle/>
          <a:p>
            <a:pPr marL="0" indent="0" algn="ctr">
              <a:lnSpc>
                <a:spcPts val="1800"/>
              </a:lnSpc>
              <a:buNone/>
            </a:pPr>
            <a:r>
              <a:rPr lang="en-US" sz="1200" b="1" dirty="0">
                <a:solidFill>
                  <a:srgbClr val="E65100"/>
                </a:solidFill>
              </a:rPr>
              <a:t>2+</a:t>
            </a:r>
            <a:endParaRPr lang="en-US" sz="1200" dirty="0"/>
          </a:p>
        </p:txBody>
      </p:sp>
      <p:sp>
        <p:nvSpPr>
          <p:cNvPr id="37" name="SK-6-text-36"/>
          <p:cNvSpPr/>
          <p:nvPr/>
        </p:nvSpPr>
        <p:spPr>
          <a:xfrm>
            <a:off x="1742777" y="4110038"/>
            <a:ext cx="6627730" cy="495300"/>
          </a:xfrm>
          <a:prstGeom prst="rect">
            <a:avLst/>
          </a:prstGeom>
          <a:noFill/>
          <a:ln/>
        </p:spPr>
        <p:txBody>
          <a:bodyPr vert="horz" wrap="square" lIns="0" tIns="0" rIns="0" bIns="0" rtlCol="0" anchor="ctr"/>
          <a:lstStyle/>
          <a:p>
            <a:pPr marL="0" indent="0">
              <a:lnSpc>
                <a:spcPts val="1800"/>
              </a:lnSpc>
              <a:buNone/>
            </a:pPr>
            <a:r>
              <a:rPr lang="en-US" sz="1200" dirty="0">
                <a:solidFill>
                  <a:srgbClr val="212121"/>
                </a:solidFill>
              </a:rPr>
              <a:t>Significant proteinuria or haematuria.</a:t>
            </a:r>
            <a:endParaRPr lang="en-US" sz="1200" dirty="0"/>
          </a:p>
        </p:txBody>
      </p:sp>
      <p:sp>
        <p:nvSpPr>
          <p:cNvPr id="38" name="SK-6-textBg-37"/>
          <p:cNvSpPr/>
          <p:nvPr/>
        </p:nvSpPr>
        <p:spPr>
          <a:xfrm>
            <a:off x="857250" y="4700588"/>
            <a:ext cx="571500" cy="304800"/>
          </a:xfrm>
          <a:prstGeom prst="roundRect">
            <a:avLst>
              <a:gd name="adj" fmla="val 12500"/>
            </a:avLst>
          </a:prstGeom>
          <a:solidFill>
            <a:srgbClr val="FFCDD2"/>
          </a:solidFill>
          <a:ln w="12700">
            <a:solidFill>
              <a:srgbClr val="333333">
                <a:alpha val="0"/>
              </a:srgbClr>
            </a:solidFill>
            <a:prstDash val="solid"/>
          </a:ln>
        </p:spPr>
        <p:txBody>
          <a:bodyPr/>
          <a:lstStyle/>
          <a:p>
            <a:endParaRPr lang="en-GB"/>
          </a:p>
        </p:txBody>
      </p:sp>
      <p:sp>
        <p:nvSpPr>
          <p:cNvPr id="39" name="SK-6-text-38"/>
          <p:cNvSpPr/>
          <p:nvPr/>
        </p:nvSpPr>
        <p:spPr>
          <a:xfrm>
            <a:off x="857250" y="4700588"/>
            <a:ext cx="571500" cy="304800"/>
          </a:xfrm>
          <a:prstGeom prst="rect">
            <a:avLst/>
          </a:prstGeom>
          <a:noFill/>
          <a:ln/>
        </p:spPr>
        <p:txBody>
          <a:bodyPr vert="horz" wrap="square" lIns="0" tIns="0" rIns="0" bIns="0" rtlCol="0" anchor="ctr"/>
          <a:lstStyle/>
          <a:p>
            <a:pPr marL="0" indent="0" algn="ctr">
              <a:lnSpc>
                <a:spcPts val="1800"/>
              </a:lnSpc>
              <a:buNone/>
            </a:pPr>
            <a:r>
              <a:rPr lang="en-US" sz="1200" b="1" dirty="0">
                <a:solidFill>
                  <a:srgbClr val="B71C1C"/>
                </a:solidFill>
              </a:rPr>
              <a:t>3+</a:t>
            </a:r>
            <a:endParaRPr lang="en-US" sz="1200" dirty="0"/>
          </a:p>
        </p:txBody>
      </p:sp>
      <p:sp>
        <p:nvSpPr>
          <p:cNvPr id="40" name="SK-6-text-39"/>
          <p:cNvSpPr/>
          <p:nvPr/>
        </p:nvSpPr>
        <p:spPr>
          <a:xfrm>
            <a:off x="1742777" y="4605338"/>
            <a:ext cx="8371869" cy="495300"/>
          </a:xfrm>
          <a:prstGeom prst="rect">
            <a:avLst/>
          </a:prstGeom>
          <a:noFill/>
          <a:ln/>
        </p:spPr>
        <p:txBody>
          <a:bodyPr vert="horz" wrap="square" lIns="0" tIns="0" rIns="0" bIns="0" rtlCol="0" anchor="ctr"/>
          <a:lstStyle/>
          <a:p>
            <a:pPr marL="0" indent="0">
              <a:lnSpc>
                <a:spcPts val="1800"/>
              </a:lnSpc>
              <a:buNone/>
            </a:pPr>
            <a:r>
              <a:rPr lang="en-US" sz="1200" dirty="0">
                <a:solidFill>
                  <a:srgbClr val="212121"/>
                </a:solidFill>
              </a:rPr>
              <a:t>High probability of significant renal pathology.</a:t>
            </a:r>
            <a:endParaRPr lang="en-US" sz="1200" dirty="0"/>
          </a:p>
        </p:txBody>
      </p:sp>
      <p:sp>
        <p:nvSpPr>
          <p:cNvPr id="41" name="SK-6-text-40"/>
          <p:cNvSpPr/>
          <p:nvPr/>
        </p:nvSpPr>
        <p:spPr>
          <a:xfrm>
            <a:off x="1768078" y="5243513"/>
            <a:ext cx="3613547" cy="457200"/>
          </a:xfrm>
          <a:prstGeom prst="rect">
            <a:avLst/>
          </a:prstGeom>
          <a:noFill/>
          <a:ln/>
        </p:spPr>
        <p:txBody>
          <a:bodyPr vert="horz" wrap="square" lIns="0" tIns="0" rIns="0" bIns="0" rtlCol="0" anchor="ctr"/>
          <a:lstStyle/>
          <a:p>
            <a:pPr marL="0" indent="0" algn="ctr">
              <a:lnSpc>
                <a:spcPts val="1800"/>
              </a:lnSpc>
              <a:buNone/>
            </a:pPr>
            <a:r>
              <a:rPr lang="en-US" sz="1200" b="1" dirty="0">
                <a:solidFill>
                  <a:srgbClr val="FFFFFF"/>
                </a:solidFill>
              </a:rPr>
              <a:t> Persistent 1+ Protein = Repeat &amp; Send ACR</a:t>
            </a:r>
            <a:endParaRPr lang="en-US" sz="1200" dirty="0"/>
          </a:p>
        </p:txBody>
      </p:sp>
      <p:sp>
        <p:nvSpPr>
          <p:cNvPr id="42" name="SK-6-text-41"/>
          <p:cNvSpPr/>
          <p:nvPr/>
        </p:nvSpPr>
        <p:spPr>
          <a:xfrm>
            <a:off x="6786563" y="1671638"/>
            <a:ext cx="5405438"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856404"/>
                </a:solidFill>
              </a:rPr>
              <a:t>Common Pitfalls: False Positives</a:t>
            </a:r>
            <a:endParaRPr lang="en-US" sz="1350" dirty="0"/>
          </a:p>
        </p:txBody>
      </p:sp>
      <p:sp>
        <p:nvSpPr>
          <p:cNvPr id="43" name="SK-6-text-42"/>
          <p:cNvSpPr/>
          <p:nvPr/>
        </p:nvSpPr>
        <p:spPr>
          <a:xfrm>
            <a:off x="6577013" y="2043113"/>
            <a:ext cx="5614988"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212121"/>
                </a:solidFill>
              </a:rPr>
              <a:t>Concentrated Urine:</a:t>
            </a:r>
            <a:r>
              <a:rPr lang="en-US" sz="1125" dirty="0">
                <a:solidFill>
                  <a:srgbClr val="212121"/>
                </a:solidFill>
              </a:rPr>
              <a:t> Dehydration increases relative density.</a:t>
            </a:r>
            <a:endParaRPr lang="en-US" sz="1125" dirty="0"/>
          </a:p>
        </p:txBody>
      </p:sp>
      <p:sp>
        <p:nvSpPr>
          <p:cNvPr id="44" name="SK-6-text-43"/>
          <p:cNvSpPr/>
          <p:nvPr/>
        </p:nvSpPr>
        <p:spPr>
          <a:xfrm>
            <a:off x="6577013" y="2319338"/>
            <a:ext cx="4872038"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212121"/>
                </a:solidFill>
              </a:rPr>
              <a:t>Contamination:</a:t>
            </a:r>
            <a:r>
              <a:rPr lang="en-US" sz="1125" dirty="0">
                <a:solidFill>
                  <a:srgbClr val="212121"/>
                </a:solidFill>
              </a:rPr>
              <a:t> Menstrual blood, vaginal discharge, or alkaline urine (pH &gt; 8).</a:t>
            </a:r>
            <a:endParaRPr lang="en-US" sz="1125" dirty="0"/>
          </a:p>
        </p:txBody>
      </p:sp>
      <p:sp>
        <p:nvSpPr>
          <p:cNvPr id="45" name="SK-6-text-44"/>
          <p:cNvSpPr/>
          <p:nvPr/>
        </p:nvSpPr>
        <p:spPr>
          <a:xfrm>
            <a:off x="6577013" y="2795588"/>
            <a:ext cx="5614988"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212121"/>
                </a:solidFill>
              </a:rPr>
              <a:t>Exercise:</a:t>
            </a:r>
            <a:r>
              <a:rPr lang="en-US" sz="1125" dirty="0">
                <a:solidFill>
                  <a:srgbClr val="212121"/>
                </a:solidFill>
              </a:rPr>
              <a:t> Vigorous physical activity within 24-48 hours.</a:t>
            </a:r>
            <a:endParaRPr lang="en-US" sz="1125" dirty="0"/>
          </a:p>
        </p:txBody>
      </p:sp>
      <p:sp>
        <p:nvSpPr>
          <p:cNvPr id="46" name="SK-6-text-45"/>
          <p:cNvSpPr/>
          <p:nvPr/>
        </p:nvSpPr>
        <p:spPr>
          <a:xfrm>
            <a:off x="6805613" y="3624263"/>
            <a:ext cx="30861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False Negatives</a:t>
            </a:r>
            <a:endParaRPr lang="en-US" sz="1350" dirty="0"/>
          </a:p>
        </p:txBody>
      </p:sp>
      <p:sp>
        <p:nvSpPr>
          <p:cNvPr id="47" name="SK-6-text-46"/>
          <p:cNvSpPr/>
          <p:nvPr/>
        </p:nvSpPr>
        <p:spPr>
          <a:xfrm>
            <a:off x="6596063" y="3995738"/>
            <a:ext cx="5595938"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212121"/>
                </a:solidFill>
              </a:rPr>
              <a:t>Dilute Urine:</a:t>
            </a:r>
            <a:r>
              <a:rPr lang="en-US" sz="1125" dirty="0">
                <a:solidFill>
                  <a:srgbClr val="212121"/>
                </a:solidFill>
              </a:rPr>
              <a:t> Low specific gravity masks significant loss.</a:t>
            </a:r>
            <a:endParaRPr lang="en-US" sz="1125" dirty="0"/>
          </a:p>
        </p:txBody>
      </p:sp>
      <p:sp>
        <p:nvSpPr>
          <p:cNvPr id="48" name="SK-6-text-47"/>
          <p:cNvSpPr/>
          <p:nvPr/>
        </p:nvSpPr>
        <p:spPr>
          <a:xfrm>
            <a:off x="6596063" y="4271963"/>
            <a:ext cx="5595938"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212121"/>
                </a:solidFill>
              </a:rPr>
              <a:t>Vitamin C:</a:t>
            </a:r>
            <a:r>
              <a:rPr lang="en-US" sz="1125" dirty="0">
                <a:solidFill>
                  <a:srgbClr val="212121"/>
                </a:solidFill>
              </a:rPr>
              <a:t> High doses interfere with the peroxidase reaction for blood.</a:t>
            </a:r>
            <a:endParaRPr lang="en-US" sz="1125" dirty="0"/>
          </a:p>
        </p:txBody>
      </p:sp>
      <p:sp>
        <p:nvSpPr>
          <p:cNvPr id="49" name="SK-6-text-48"/>
          <p:cNvSpPr/>
          <p:nvPr/>
        </p:nvSpPr>
        <p:spPr>
          <a:xfrm>
            <a:off x="6757988" y="5262563"/>
            <a:ext cx="246888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6A1B9A"/>
                </a:solidFill>
              </a:rPr>
              <a:t>AKT Exam Tip</a:t>
            </a:r>
            <a:endParaRPr lang="en-US" sz="1350" dirty="0"/>
          </a:p>
        </p:txBody>
      </p:sp>
      <p:sp>
        <p:nvSpPr>
          <p:cNvPr id="50" name="SK-6-text-49"/>
          <p:cNvSpPr/>
          <p:nvPr/>
        </p:nvSpPr>
        <p:spPr>
          <a:xfrm>
            <a:off x="6381750" y="5634038"/>
            <a:ext cx="5095875" cy="600075"/>
          </a:xfrm>
          <a:prstGeom prst="rect">
            <a:avLst/>
          </a:prstGeom>
          <a:noFill/>
          <a:ln/>
        </p:spPr>
        <p:txBody>
          <a:bodyPr vert="horz" wrap="square" lIns="0" tIns="0" rIns="0" bIns="0" rtlCol="0" anchor="ctr"/>
          <a:lstStyle/>
          <a:p>
            <a:pPr marL="0" indent="0">
              <a:lnSpc>
                <a:spcPts val="1575"/>
              </a:lnSpc>
              <a:buNone/>
            </a:pPr>
            <a:r>
              <a:rPr lang="en-US" sz="1050" dirty="0">
                <a:solidFill>
                  <a:srgbClr val="212121"/>
                </a:solidFill>
              </a:rPr>
              <a:t>Dipsticks primarily detect </a:t>
            </a:r>
            <a:r>
              <a:rPr lang="en-US" sz="1050" b="1" dirty="0">
                <a:solidFill>
                  <a:srgbClr val="212121"/>
                </a:solidFill>
              </a:rPr>
              <a:t>albumin</a:t>
            </a:r>
            <a:r>
              <a:rPr lang="en-US" sz="1050" dirty="0">
                <a:solidFill>
                  <a:srgbClr val="212121"/>
                </a:solidFill>
              </a:rPr>
              <a:t>. In cases of suspected Bence-Jones proteinuria (Myeloma), the dipstick may be falsely negative as it does not detect light chains effectively.</a:t>
            </a:r>
            <a:endParaRPr lang="en-US" sz="1050" dirty="0"/>
          </a:p>
        </p:txBody>
      </p:sp>
      <p:sp>
        <p:nvSpPr>
          <p:cNvPr id="51" name="SK-6-text-50"/>
          <p:cNvSpPr/>
          <p:nvPr/>
        </p:nvSpPr>
        <p:spPr>
          <a:xfrm>
            <a:off x="571500" y="6519863"/>
            <a:ext cx="6347460" cy="200025"/>
          </a:xfrm>
          <a:prstGeom prst="rect">
            <a:avLst/>
          </a:prstGeom>
          <a:noFill/>
          <a:ln/>
        </p:spPr>
        <p:txBody>
          <a:bodyPr vert="horz" wrap="square" lIns="0" tIns="0" rIns="0" bIns="0" rtlCol="0" anchor="ctr"/>
          <a:lstStyle/>
          <a:p>
            <a:pPr marL="0" indent="0">
              <a:lnSpc>
                <a:spcPts val="1575"/>
              </a:lnSpc>
              <a:buNone/>
            </a:pPr>
            <a:r>
              <a:rPr lang="en-US" sz="1050" dirty="0">
                <a:solidFill>
                  <a:srgbClr val="757575"/>
                </a:solidFill>
              </a:rPr>
              <a:t>Bradford VTS Teaching Deck • May 2026</a:t>
            </a:r>
            <a:endParaRPr lang="en-US" sz="1050" dirty="0"/>
          </a:p>
        </p:txBody>
      </p:sp>
      <p:sp>
        <p:nvSpPr>
          <p:cNvPr id="52" name="SK-6-text-51"/>
          <p:cNvSpPr/>
          <p:nvPr/>
        </p:nvSpPr>
        <p:spPr>
          <a:xfrm>
            <a:off x="10150971" y="6519863"/>
            <a:ext cx="2041029"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E0651F"/>
                </a:solidFill>
              </a:rPr>
              <a:t>www.bradfordvts.co.uk</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7-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7-img-3" descr="preencoded.png"/>
          <p:cNvPicPr>
            <a:picLocks noChangeAspect="1"/>
          </p:cNvPicPr>
          <p:nvPr/>
        </p:nvPicPr>
        <p:blipFill>
          <a:blip r:embed="rId4"/>
          <a:stretch>
            <a:fillRect/>
          </a:stretch>
        </p:blipFill>
        <p:spPr>
          <a:xfrm>
            <a:off x="571500" y="381000"/>
            <a:ext cx="11049000" cy="914400"/>
          </a:xfrm>
          <a:prstGeom prst="rect">
            <a:avLst/>
          </a:prstGeom>
        </p:spPr>
      </p:pic>
      <p:pic>
        <p:nvPicPr>
          <p:cNvPr id="5" name="SK-7-img-4" descr="preencoded.png"/>
          <p:cNvPicPr>
            <a:picLocks noChangeAspect="1"/>
          </p:cNvPicPr>
          <p:nvPr/>
        </p:nvPicPr>
        <p:blipFill>
          <a:blip r:embed="rId5"/>
          <a:stretch>
            <a:fillRect/>
          </a:stretch>
        </p:blipFill>
        <p:spPr>
          <a:xfrm>
            <a:off x="571500" y="1533525"/>
            <a:ext cx="3524250" cy="2546747"/>
          </a:xfrm>
          <a:prstGeom prst="rect">
            <a:avLst/>
          </a:prstGeom>
        </p:spPr>
      </p:pic>
      <p:pic>
        <p:nvPicPr>
          <p:cNvPr id="6" name="SK-7-img-5" descr="preencoded.png"/>
          <p:cNvPicPr>
            <a:picLocks noChangeAspect="1"/>
          </p:cNvPicPr>
          <p:nvPr/>
        </p:nvPicPr>
        <p:blipFill>
          <a:blip r:embed="rId6"/>
          <a:stretch>
            <a:fillRect/>
          </a:stretch>
        </p:blipFill>
        <p:spPr>
          <a:xfrm>
            <a:off x="2143125" y="1872109"/>
            <a:ext cx="381000" cy="304800"/>
          </a:xfrm>
          <a:prstGeom prst="rect">
            <a:avLst/>
          </a:prstGeom>
        </p:spPr>
      </p:pic>
      <p:pic>
        <p:nvPicPr>
          <p:cNvPr id="7" name="SK-7-img-6" descr="preencoded.png"/>
          <p:cNvPicPr>
            <a:picLocks noChangeAspect="1"/>
          </p:cNvPicPr>
          <p:nvPr/>
        </p:nvPicPr>
        <p:blipFill>
          <a:blip r:embed="rId7"/>
          <a:stretch>
            <a:fillRect/>
          </a:stretch>
        </p:blipFill>
        <p:spPr>
          <a:xfrm>
            <a:off x="4333875" y="1533525"/>
            <a:ext cx="3524250" cy="2546747"/>
          </a:xfrm>
          <a:prstGeom prst="rect">
            <a:avLst/>
          </a:prstGeom>
        </p:spPr>
      </p:pic>
      <p:pic>
        <p:nvPicPr>
          <p:cNvPr id="8" name="SK-7-img-7" descr="preencoded.png"/>
          <p:cNvPicPr>
            <a:picLocks noChangeAspect="1"/>
          </p:cNvPicPr>
          <p:nvPr/>
        </p:nvPicPr>
        <p:blipFill>
          <a:blip r:embed="rId8"/>
          <a:stretch>
            <a:fillRect/>
          </a:stretch>
        </p:blipFill>
        <p:spPr>
          <a:xfrm>
            <a:off x="5905500" y="1872109"/>
            <a:ext cx="381000" cy="304800"/>
          </a:xfrm>
          <a:prstGeom prst="rect">
            <a:avLst/>
          </a:prstGeom>
        </p:spPr>
      </p:pic>
      <p:pic>
        <p:nvPicPr>
          <p:cNvPr id="9" name="SK-7-img-8" descr="preencoded.png"/>
          <p:cNvPicPr>
            <a:picLocks noChangeAspect="1"/>
          </p:cNvPicPr>
          <p:nvPr/>
        </p:nvPicPr>
        <p:blipFill>
          <a:blip r:embed="rId9"/>
          <a:stretch>
            <a:fillRect/>
          </a:stretch>
        </p:blipFill>
        <p:spPr>
          <a:xfrm>
            <a:off x="8096250" y="1533525"/>
            <a:ext cx="3524250" cy="2546747"/>
          </a:xfrm>
          <a:prstGeom prst="rect">
            <a:avLst/>
          </a:prstGeom>
        </p:spPr>
      </p:pic>
      <p:pic>
        <p:nvPicPr>
          <p:cNvPr id="10" name="SK-7-img-9" descr="preencoded.png"/>
          <p:cNvPicPr>
            <a:picLocks noChangeAspect="1"/>
          </p:cNvPicPr>
          <p:nvPr/>
        </p:nvPicPr>
        <p:blipFill>
          <a:blip r:embed="rId10"/>
          <a:stretch>
            <a:fillRect/>
          </a:stretch>
        </p:blipFill>
        <p:spPr>
          <a:xfrm>
            <a:off x="9667875" y="1872109"/>
            <a:ext cx="381000" cy="304800"/>
          </a:xfrm>
          <a:prstGeom prst="rect">
            <a:avLst/>
          </a:prstGeom>
        </p:spPr>
      </p:pic>
      <p:pic>
        <p:nvPicPr>
          <p:cNvPr id="11" name="SK-7-img-10" descr="preencoded.png"/>
          <p:cNvPicPr>
            <a:picLocks noChangeAspect="1"/>
          </p:cNvPicPr>
          <p:nvPr/>
        </p:nvPicPr>
        <p:blipFill>
          <a:blip r:embed="rId11"/>
          <a:stretch>
            <a:fillRect/>
          </a:stretch>
        </p:blipFill>
        <p:spPr>
          <a:xfrm>
            <a:off x="571500" y="4366022"/>
            <a:ext cx="11049000" cy="1200150"/>
          </a:xfrm>
          <a:prstGeom prst="rect">
            <a:avLst/>
          </a:prstGeom>
        </p:spPr>
      </p:pic>
      <p:pic>
        <p:nvPicPr>
          <p:cNvPr id="12" name="SK-7-img-11" descr="preencoded.png"/>
          <p:cNvPicPr>
            <a:picLocks noChangeAspect="1"/>
          </p:cNvPicPr>
          <p:nvPr/>
        </p:nvPicPr>
        <p:blipFill>
          <a:blip r:embed="rId12"/>
          <a:stretch>
            <a:fillRect/>
          </a:stretch>
        </p:blipFill>
        <p:spPr>
          <a:xfrm>
            <a:off x="857250" y="4824561"/>
            <a:ext cx="413147" cy="330398"/>
          </a:xfrm>
          <a:prstGeom prst="rect">
            <a:avLst/>
          </a:prstGeom>
        </p:spPr>
      </p:pic>
      <p:pic>
        <p:nvPicPr>
          <p:cNvPr id="13" name="SK-7-img-12" descr="preencoded.png"/>
          <p:cNvPicPr>
            <a:picLocks noChangeAspect="1"/>
          </p:cNvPicPr>
          <p:nvPr/>
        </p:nvPicPr>
        <p:blipFill>
          <a:blip r:embed="rId13"/>
          <a:stretch>
            <a:fillRect/>
          </a:stretch>
        </p:blipFill>
        <p:spPr>
          <a:xfrm>
            <a:off x="0" y="6381750"/>
            <a:ext cx="12192000" cy="476250"/>
          </a:xfrm>
          <a:prstGeom prst="rect">
            <a:avLst/>
          </a:prstGeom>
        </p:spPr>
      </p:pic>
      <p:sp>
        <p:nvSpPr>
          <p:cNvPr id="14" name="SK-7-text-13"/>
          <p:cNvSpPr/>
          <p:nvPr/>
        </p:nvSpPr>
        <p:spPr>
          <a:xfrm>
            <a:off x="762000" y="476250"/>
            <a:ext cx="10858500" cy="457200"/>
          </a:xfrm>
          <a:prstGeom prst="rect">
            <a:avLst/>
          </a:prstGeom>
          <a:noFill/>
          <a:ln/>
        </p:spPr>
        <p:txBody>
          <a:bodyPr vert="horz" wrap="square" lIns="0" tIns="0" rIns="0" bIns="0" rtlCol="0" anchor="ctr"/>
          <a:lstStyle/>
          <a:p>
            <a:pPr marL="0" indent="0">
              <a:lnSpc>
                <a:spcPts val="3600"/>
              </a:lnSpc>
              <a:buNone/>
            </a:pPr>
            <a:r>
              <a:rPr lang="en-US" sz="2400" b="1" kern="0" spc="30" dirty="0">
                <a:solidFill>
                  <a:srgbClr val="212121"/>
                </a:solidFill>
              </a:rPr>
              <a:t>PROTEINURIA: WHAT IS NORMAL?</a:t>
            </a:r>
            <a:endParaRPr lang="en-US" sz="2400" dirty="0"/>
          </a:p>
        </p:txBody>
      </p:sp>
      <p:sp>
        <p:nvSpPr>
          <p:cNvPr id="15" name="SK-7-text-14"/>
          <p:cNvSpPr/>
          <p:nvPr/>
        </p:nvSpPr>
        <p:spPr>
          <a:xfrm>
            <a:off x="762000" y="971550"/>
            <a:ext cx="11399520" cy="228600"/>
          </a:xfrm>
          <a:prstGeom prst="rect">
            <a:avLst/>
          </a:prstGeom>
          <a:noFill/>
          <a:ln/>
        </p:spPr>
        <p:txBody>
          <a:bodyPr vert="horz" wrap="square" lIns="0" tIns="0" rIns="0" bIns="0" rtlCol="0" anchor="ctr"/>
          <a:lstStyle/>
          <a:p>
            <a:pPr marL="0" indent="0">
              <a:lnSpc>
                <a:spcPts val="1800"/>
              </a:lnSpc>
              <a:buNone/>
            </a:pPr>
            <a:r>
              <a:rPr lang="en-US" sz="1200" dirty="0">
                <a:solidFill>
                  <a:srgbClr val="E0651F"/>
                </a:solidFill>
              </a:rPr>
              <a:t>Primary Care Clinical Guidance • NICE 2024-2026 Standards</a:t>
            </a:r>
            <a:endParaRPr lang="en-US" sz="1200" dirty="0"/>
          </a:p>
        </p:txBody>
      </p:sp>
      <p:sp>
        <p:nvSpPr>
          <p:cNvPr id="16" name="SK-7-text-15"/>
          <p:cNvSpPr/>
          <p:nvPr/>
        </p:nvSpPr>
        <p:spPr>
          <a:xfrm>
            <a:off x="1775966" y="2371725"/>
            <a:ext cx="1115169" cy="285750"/>
          </a:xfrm>
          <a:prstGeom prst="rect">
            <a:avLst/>
          </a:prstGeom>
          <a:noFill/>
          <a:ln/>
        </p:spPr>
        <p:txBody>
          <a:bodyPr vert="horz" wrap="square" lIns="0" tIns="0" rIns="0" bIns="0" rtlCol="0" anchor="ctr"/>
          <a:lstStyle/>
          <a:p>
            <a:pPr marL="0" indent="0" algn="ctr">
              <a:lnSpc>
                <a:spcPts val="2250"/>
              </a:lnSpc>
              <a:buNone/>
            </a:pPr>
            <a:r>
              <a:rPr lang="en-US" sz="1500" b="1" dirty="0">
                <a:solidFill>
                  <a:srgbClr val="616161"/>
                </a:solidFill>
              </a:rPr>
              <a:t>Category A1</a:t>
            </a:r>
            <a:endParaRPr lang="en-US" sz="1500" dirty="0"/>
          </a:p>
        </p:txBody>
      </p:sp>
      <p:sp>
        <p:nvSpPr>
          <p:cNvPr id="17" name="SK-7-text-16"/>
          <p:cNvSpPr/>
          <p:nvPr/>
        </p:nvSpPr>
        <p:spPr>
          <a:xfrm>
            <a:off x="1671340" y="2705100"/>
            <a:ext cx="1324421" cy="514350"/>
          </a:xfrm>
          <a:prstGeom prst="rect">
            <a:avLst/>
          </a:prstGeom>
          <a:noFill/>
          <a:ln/>
        </p:spPr>
        <p:txBody>
          <a:bodyPr vert="horz" wrap="square" lIns="0" tIns="0" rIns="0" bIns="0" rtlCol="0" anchor="ctr"/>
          <a:lstStyle/>
          <a:p>
            <a:pPr marL="0" indent="0" algn="ctr">
              <a:lnSpc>
                <a:spcPts val="4050"/>
              </a:lnSpc>
              <a:buNone/>
            </a:pPr>
            <a:r>
              <a:rPr lang="en-US" sz="2700" b="1" dirty="0">
                <a:solidFill>
                  <a:srgbClr val="212121"/>
                </a:solidFill>
              </a:rPr>
              <a:t>ACR &lt; 3</a:t>
            </a:r>
            <a:endParaRPr lang="en-US" sz="2700" dirty="0"/>
          </a:p>
        </p:txBody>
      </p:sp>
      <p:sp>
        <p:nvSpPr>
          <p:cNvPr id="18" name="SK-7-text-17"/>
          <p:cNvSpPr/>
          <p:nvPr/>
        </p:nvSpPr>
        <p:spPr>
          <a:xfrm>
            <a:off x="1323529" y="3362325"/>
            <a:ext cx="2020044" cy="479822"/>
          </a:xfrm>
          <a:prstGeom prst="rect">
            <a:avLst/>
          </a:prstGeom>
          <a:noFill/>
          <a:ln/>
        </p:spPr>
        <p:txBody>
          <a:bodyPr vert="horz" wrap="square" lIns="0" tIns="0" rIns="0" bIns="0" rtlCol="0" anchor="ctr"/>
          <a:lstStyle/>
          <a:p>
            <a:pPr marL="0" indent="0" algn="ctr">
              <a:lnSpc>
                <a:spcPts val="1890"/>
              </a:lnSpc>
              <a:buNone/>
            </a:pPr>
            <a:r>
              <a:rPr lang="en-US" sz="1350" dirty="0">
                <a:solidFill>
                  <a:srgbClr val="424242"/>
                </a:solidFill>
              </a:rPr>
              <a:t>Normal to mildly increased</a:t>
            </a:r>
            <a:endParaRPr lang="en-US" sz="1350" dirty="0"/>
          </a:p>
          <a:p>
            <a:pPr marL="0" indent="0" algn="ctr">
              <a:lnSpc>
                <a:spcPts val="1890"/>
              </a:lnSpc>
              <a:buNone/>
            </a:pPr>
            <a:r>
              <a:rPr lang="en-US" sz="1350" b="1" dirty="0">
                <a:solidFill>
                  <a:srgbClr val="424242"/>
                </a:solidFill>
              </a:rPr>
              <a:t>Reassuring range</a:t>
            </a:r>
            <a:endParaRPr lang="en-US" sz="1350" dirty="0"/>
          </a:p>
        </p:txBody>
      </p:sp>
      <p:sp>
        <p:nvSpPr>
          <p:cNvPr id="19" name="SK-7-text-18"/>
          <p:cNvSpPr/>
          <p:nvPr/>
        </p:nvSpPr>
        <p:spPr>
          <a:xfrm>
            <a:off x="5538341" y="2371725"/>
            <a:ext cx="1115169" cy="285750"/>
          </a:xfrm>
          <a:prstGeom prst="rect">
            <a:avLst/>
          </a:prstGeom>
          <a:noFill/>
          <a:ln/>
        </p:spPr>
        <p:txBody>
          <a:bodyPr vert="horz" wrap="square" lIns="0" tIns="0" rIns="0" bIns="0" rtlCol="0" anchor="ctr"/>
          <a:lstStyle/>
          <a:p>
            <a:pPr marL="0" indent="0" algn="ctr">
              <a:lnSpc>
                <a:spcPts val="2250"/>
              </a:lnSpc>
              <a:buNone/>
            </a:pPr>
            <a:r>
              <a:rPr lang="en-US" sz="1500" b="1" dirty="0">
                <a:solidFill>
                  <a:srgbClr val="616161"/>
                </a:solidFill>
              </a:rPr>
              <a:t>Category A2</a:t>
            </a:r>
            <a:endParaRPr lang="en-US" sz="1500" dirty="0"/>
          </a:p>
        </p:txBody>
      </p:sp>
      <p:sp>
        <p:nvSpPr>
          <p:cNvPr id="20" name="SK-7-text-19"/>
          <p:cNvSpPr/>
          <p:nvPr/>
        </p:nvSpPr>
        <p:spPr>
          <a:xfrm>
            <a:off x="5200204" y="2705100"/>
            <a:ext cx="1791593" cy="514350"/>
          </a:xfrm>
          <a:prstGeom prst="rect">
            <a:avLst/>
          </a:prstGeom>
          <a:noFill/>
          <a:ln/>
        </p:spPr>
        <p:txBody>
          <a:bodyPr vert="horz" wrap="square" lIns="0" tIns="0" rIns="0" bIns="0" rtlCol="0" anchor="ctr"/>
          <a:lstStyle/>
          <a:p>
            <a:pPr marL="0" indent="0" algn="ctr">
              <a:lnSpc>
                <a:spcPts val="4050"/>
              </a:lnSpc>
              <a:buNone/>
            </a:pPr>
            <a:r>
              <a:rPr lang="en-US" sz="2700" b="1" dirty="0">
                <a:solidFill>
                  <a:srgbClr val="212121"/>
                </a:solidFill>
              </a:rPr>
              <a:t>ACR 3 – 30</a:t>
            </a:r>
            <a:endParaRPr lang="en-US" sz="2700" dirty="0"/>
          </a:p>
        </p:txBody>
      </p:sp>
      <p:sp>
        <p:nvSpPr>
          <p:cNvPr id="21" name="SK-7-text-20"/>
          <p:cNvSpPr/>
          <p:nvPr/>
        </p:nvSpPr>
        <p:spPr>
          <a:xfrm>
            <a:off x="5267027" y="3362325"/>
            <a:ext cx="1657796" cy="479822"/>
          </a:xfrm>
          <a:prstGeom prst="rect">
            <a:avLst/>
          </a:prstGeom>
          <a:noFill/>
          <a:ln/>
        </p:spPr>
        <p:txBody>
          <a:bodyPr vert="horz" wrap="square" lIns="0" tIns="0" rIns="0" bIns="0" rtlCol="0" anchor="ctr"/>
          <a:lstStyle/>
          <a:p>
            <a:pPr marL="0" indent="0" algn="ctr">
              <a:lnSpc>
                <a:spcPts val="1890"/>
              </a:lnSpc>
              <a:buNone/>
            </a:pPr>
            <a:r>
              <a:rPr lang="en-US" sz="1350" dirty="0">
                <a:solidFill>
                  <a:srgbClr val="424242"/>
                </a:solidFill>
              </a:rPr>
              <a:t>Moderately increased</a:t>
            </a:r>
            <a:endParaRPr lang="en-US" sz="1350" dirty="0"/>
          </a:p>
          <a:p>
            <a:pPr marL="0" indent="0" algn="ctr">
              <a:lnSpc>
                <a:spcPts val="1890"/>
              </a:lnSpc>
              <a:buNone/>
            </a:pPr>
            <a:r>
              <a:rPr lang="en-US" sz="1350" b="1" dirty="0">
                <a:solidFill>
                  <a:srgbClr val="424242"/>
                </a:solidFill>
              </a:rPr>
              <a:t>Clinically significant</a:t>
            </a:r>
            <a:endParaRPr lang="en-US" sz="1350" dirty="0"/>
          </a:p>
        </p:txBody>
      </p:sp>
      <p:sp>
        <p:nvSpPr>
          <p:cNvPr id="22" name="SK-7-text-21"/>
          <p:cNvSpPr/>
          <p:nvPr/>
        </p:nvSpPr>
        <p:spPr>
          <a:xfrm>
            <a:off x="9300716" y="2371725"/>
            <a:ext cx="1115169" cy="285750"/>
          </a:xfrm>
          <a:prstGeom prst="rect">
            <a:avLst/>
          </a:prstGeom>
          <a:noFill/>
          <a:ln/>
        </p:spPr>
        <p:txBody>
          <a:bodyPr vert="horz" wrap="square" lIns="0" tIns="0" rIns="0" bIns="0" rtlCol="0" anchor="ctr"/>
          <a:lstStyle/>
          <a:p>
            <a:pPr marL="0" indent="0" algn="ctr">
              <a:lnSpc>
                <a:spcPts val="2250"/>
              </a:lnSpc>
              <a:buNone/>
            </a:pPr>
            <a:r>
              <a:rPr lang="en-US" sz="1500" b="1" dirty="0">
                <a:solidFill>
                  <a:srgbClr val="616161"/>
                </a:solidFill>
              </a:rPr>
              <a:t>Category A3</a:t>
            </a:r>
            <a:endParaRPr lang="en-US" sz="1500" dirty="0"/>
          </a:p>
        </p:txBody>
      </p:sp>
      <p:sp>
        <p:nvSpPr>
          <p:cNvPr id="23" name="SK-7-text-22"/>
          <p:cNvSpPr/>
          <p:nvPr/>
        </p:nvSpPr>
        <p:spPr>
          <a:xfrm>
            <a:off x="9100691" y="2705100"/>
            <a:ext cx="1515219" cy="514350"/>
          </a:xfrm>
          <a:prstGeom prst="rect">
            <a:avLst/>
          </a:prstGeom>
          <a:noFill/>
          <a:ln/>
        </p:spPr>
        <p:txBody>
          <a:bodyPr vert="horz" wrap="square" lIns="0" tIns="0" rIns="0" bIns="0" rtlCol="0" anchor="ctr"/>
          <a:lstStyle/>
          <a:p>
            <a:pPr marL="0" indent="0" algn="ctr">
              <a:lnSpc>
                <a:spcPts val="4050"/>
              </a:lnSpc>
              <a:buNone/>
            </a:pPr>
            <a:r>
              <a:rPr lang="en-US" sz="2700" b="1" dirty="0">
                <a:solidFill>
                  <a:srgbClr val="212121"/>
                </a:solidFill>
              </a:rPr>
              <a:t>ACR &gt; 30</a:t>
            </a:r>
            <a:endParaRPr lang="en-US" sz="2700" dirty="0"/>
          </a:p>
        </p:txBody>
      </p:sp>
      <p:sp>
        <p:nvSpPr>
          <p:cNvPr id="24" name="SK-7-text-23"/>
          <p:cNvSpPr/>
          <p:nvPr/>
        </p:nvSpPr>
        <p:spPr>
          <a:xfrm>
            <a:off x="9119890" y="3362325"/>
            <a:ext cx="1476970" cy="479822"/>
          </a:xfrm>
          <a:prstGeom prst="rect">
            <a:avLst/>
          </a:prstGeom>
          <a:noFill/>
          <a:ln/>
        </p:spPr>
        <p:txBody>
          <a:bodyPr vert="horz" wrap="square" lIns="0" tIns="0" rIns="0" bIns="0" rtlCol="0" anchor="ctr"/>
          <a:lstStyle/>
          <a:p>
            <a:pPr marL="0" indent="0" algn="ctr">
              <a:lnSpc>
                <a:spcPts val="1890"/>
              </a:lnSpc>
              <a:buNone/>
            </a:pPr>
            <a:r>
              <a:rPr lang="en-US" sz="1350" dirty="0">
                <a:solidFill>
                  <a:srgbClr val="424242"/>
                </a:solidFill>
              </a:rPr>
              <a:t>Severely increased</a:t>
            </a:r>
            <a:endParaRPr lang="en-US" sz="1350" dirty="0"/>
          </a:p>
          <a:p>
            <a:pPr marL="0" indent="0" algn="ctr">
              <a:lnSpc>
                <a:spcPts val="1890"/>
              </a:lnSpc>
              <a:buNone/>
            </a:pPr>
            <a:r>
              <a:rPr lang="en-US" sz="1350" b="1" dirty="0">
                <a:solidFill>
                  <a:srgbClr val="424242"/>
                </a:solidFill>
              </a:rPr>
              <a:t>High renal/CV risk</a:t>
            </a:r>
            <a:endParaRPr lang="en-US" sz="1350" dirty="0"/>
          </a:p>
        </p:txBody>
      </p:sp>
      <p:sp>
        <p:nvSpPr>
          <p:cNvPr id="25" name="SK-7-text-24"/>
          <p:cNvSpPr/>
          <p:nvPr/>
        </p:nvSpPr>
        <p:spPr>
          <a:xfrm>
            <a:off x="1460897" y="4556522"/>
            <a:ext cx="9873853"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A87D00"/>
                </a:solidFill>
              </a:rPr>
              <a:t>PITFALL: OBSOLETE 2009 THRESHOLDS</a:t>
            </a:r>
            <a:endParaRPr lang="en-US" sz="1350" dirty="0"/>
          </a:p>
        </p:txBody>
      </p:sp>
      <p:sp>
        <p:nvSpPr>
          <p:cNvPr id="26" name="SK-7-text-25"/>
          <p:cNvSpPr/>
          <p:nvPr/>
        </p:nvSpPr>
        <p:spPr>
          <a:xfrm>
            <a:off x="1460897" y="4861322"/>
            <a:ext cx="9873853" cy="514350"/>
          </a:xfrm>
          <a:prstGeom prst="rect">
            <a:avLst/>
          </a:prstGeom>
          <a:noFill/>
          <a:ln/>
        </p:spPr>
        <p:txBody>
          <a:bodyPr vert="horz" wrap="square" lIns="0" tIns="0" rIns="0" bIns="0" rtlCol="0" anchor="ctr"/>
          <a:lstStyle/>
          <a:p>
            <a:pPr marL="0" indent="0">
              <a:lnSpc>
                <a:spcPts val="2025"/>
              </a:lnSpc>
              <a:buNone/>
            </a:pPr>
            <a:r>
              <a:rPr lang="en-US" sz="1350" dirty="0">
                <a:solidFill>
                  <a:srgbClr val="212121"/>
                </a:solidFill>
              </a:rPr>
              <a:t>Do </a:t>
            </a:r>
            <a:r>
              <a:rPr lang="en-US" sz="1350" b="1" dirty="0">
                <a:solidFill>
                  <a:srgbClr val="212121"/>
                </a:solidFill>
              </a:rPr>
              <a:t>NOT</a:t>
            </a:r>
            <a:r>
              <a:rPr lang="en-US" sz="1350" dirty="0">
                <a:solidFill>
                  <a:srgbClr val="212121"/>
                </a:solidFill>
              </a:rPr>
              <a:t> use old thresholds: </a:t>
            </a:r>
            <a:r>
              <a:rPr lang="en-US" sz="1350" b="1" strike="sngStrike" dirty="0">
                <a:solidFill>
                  <a:srgbClr val="757575"/>
                </a:solidFill>
              </a:rPr>
              <a:t>&lt;5</a:t>
            </a:r>
            <a:r>
              <a:rPr lang="en-US" sz="1350" dirty="0">
                <a:solidFill>
                  <a:srgbClr val="212121"/>
                </a:solidFill>
              </a:rPr>
              <a:t>, </a:t>
            </a:r>
            <a:r>
              <a:rPr lang="en-US" sz="1350" b="1" strike="sngStrike" dirty="0">
                <a:solidFill>
                  <a:srgbClr val="757575"/>
                </a:solidFill>
              </a:rPr>
              <a:t>5–30</a:t>
            </a:r>
            <a:r>
              <a:rPr lang="en-US" sz="1350" dirty="0">
                <a:solidFill>
                  <a:srgbClr val="212121"/>
                </a:solidFill>
              </a:rPr>
              <a:t>, </a:t>
            </a:r>
            <a:r>
              <a:rPr lang="en-US" sz="1350" b="1" strike="sngStrike" dirty="0">
                <a:solidFill>
                  <a:srgbClr val="757575"/>
                </a:solidFill>
              </a:rPr>
              <a:t>31–70</a:t>
            </a:r>
            <a:r>
              <a:rPr lang="en-US" sz="1350" dirty="0">
                <a:solidFill>
                  <a:srgbClr val="212121"/>
                </a:solidFill>
              </a:rPr>
              <a:t>, or </a:t>
            </a:r>
            <a:r>
              <a:rPr lang="en-US" sz="1350" b="1" strike="sngStrike" dirty="0">
                <a:solidFill>
                  <a:srgbClr val="757575"/>
                </a:solidFill>
              </a:rPr>
              <a:t>&gt;70</a:t>
            </a:r>
            <a:r>
              <a:rPr lang="en-US" sz="1350" dirty="0">
                <a:solidFill>
                  <a:srgbClr val="212121"/>
                </a:solidFill>
              </a:rPr>
              <a:t>. NICE NG203 (2025) strictly mandates the A1/A2/A3 classification for risk staging.</a:t>
            </a:r>
            <a:endParaRPr lang="en-US" sz="1350" dirty="0"/>
          </a:p>
        </p:txBody>
      </p:sp>
      <p:sp>
        <p:nvSpPr>
          <p:cNvPr id="27" name="SK-7-text-26"/>
          <p:cNvSpPr/>
          <p:nvPr/>
        </p:nvSpPr>
        <p:spPr>
          <a:xfrm>
            <a:off x="10278963" y="6519863"/>
            <a:ext cx="1913037" cy="200025"/>
          </a:xfrm>
          <a:prstGeom prst="rect">
            <a:avLst/>
          </a:prstGeom>
          <a:noFill/>
          <a:ln/>
        </p:spPr>
        <p:txBody>
          <a:bodyPr vert="horz" wrap="square" lIns="0" tIns="0" rIns="0" bIns="0" rtlCol="0" anchor="ctr"/>
          <a:lstStyle/>
          <a:p>
            <a:pPr marL="0" indent="0">
              <a:lnSpc>
                <a:spcPts val="1575"/>
              </a:lnSpc>
              <a:buNone/>
            </a:pPr>
            <a:r>
              <a:rPr lang="en-US" sz="1050" dirty="0">
                <a:solidFill>
                  <a:srgbClr val="546E7A"/>
                </a:solidFill>
              </a:rPr>
              <a:t>www.bradfordvts.co.uk</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8-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8-img-3" descr="preencoded.png"/>
          <p:cNvPicPr>
            <a:picLocks noChangeAspect="1"/>
          </p:cNvPicPr>
          <p:nvPr/>
        </p:nvPicPr>
        <p:blipFill>
          <a:blip r:embed="rId5"/>
          <a:stretch>
            <a:fillRect/>
          </a:stretch>
        </p:blipFill>
        <p:spPr>
          <a:xfrm>
            <a:off x="381000" y="190500"/>
            <a:ext cx="11430000" cy="828675"/>
          </a:xfrm>
          <a:prstGeom prst="rect">
            <a:avLst/>
          </a:prstGeom>
        </p:spPr>
      </p:pic>
      <p:pic>
        <p:nvPicPr>
          <p:cNvPr id="5" name="SK-8-img-4" descr="preencoded.png"/>
          <p:cNvPicPr>
            <a:picLocks noChangeAspect="1"/>
          </p:cNvPicPr>
          <p:nvPr/>
        </p:nvPicPr>
        <p:blipFill>
          <a:blip r:embed="rId6"/>
          <a:stretch>
            <a:fillRect/>
          </a:stretch>
        </p:blipFill>
        <p:spPr>
          <a:xfrm>
            <a:off x="381000" y="1162050"/>
            <a:ext cx="5619750" cy="3048000"/>
          </a:xfrm>
          <a:prstGeom prst="rect">
            <a:avLst/>
          </a:prstGeom>
        </p:spPr>
      </p:pic>
      <p:pic>
        <p:nvPicPr>
          <p:cNvPr id="6" name="SK-8-img-5" descr="preencoded.png"/>
          <p:cNvPicPr>
            <a:picLocks noChangeAspect="1"/>
          </p:cNvPicPr>
          <p:nvPr/>
        </p:nvPicPr>
        <p:blipFill>
          <a:blip r:embed="rId7"/>
          <a:stretch>
            <a:fillRect/>
          </a:stretch>
        </p:blipFill>
        <p:spPr>
          <a:xfrm>
            <a:off x="381000" y="1162050"/>
            <a:ext cx="5619750" cy="485775"/>
          </a:xfrm>
          <a:prstGeom prst="rect">
            <a:avLst/>
          </a:prstGeom>
        </p:spPr>
      </p:pic>
      <p:pic>
        <p:nvPicPr>
          <p:cNvPr id="7" name="SK-8-img-6" descr="preencoded.png"/>
          <p:cNvPicPr>
            <a:picLocks noChangeAspect="1"/>
          </p:cNvPicPr>
          <p:nvPr/>
        </p:nvPicPr>
        <p:blipFill>
          <a:blip r:embed="rId8"/>
          <a:stretch>
            <a:fillRect/>
          </a:stretch>
        </p:blipFill>
        <p:spPr>
          <a:xfrm>
            <a:off x="571500" y="1324421"/>
            <a:ext cx="214313" cy="175320"/>
          </a:xfrm>
          <a:prstGeom prst="rect">
            <a:avLst/>
          </a:prstGeom>
        </p:spPr>
      </p:pic>
      <p:pic>
        <p:nvPicPr>
          <p:cNvPr id="8" name="SK-8-img-7" descr="preencoded.png"/>
          <p:cNvPicPr>
            <a:picLocks noChangeAspect="1"/>
          </p:cNvPicPr>
          <p:nvPr/>
        </p:nvPicPr>
        <p:blipFill>
          <a:blip r:embed="rId9"/>
          <a:stretch>
            <a:fillRect/>
          </a:stretch>
        </p:blipFill>
        <p:spPr>
          <a:xfrm>
            <a:off x="571500" y="2524125"/>
            <a:ext cx="5238750" cy="1162050"/>
          </a:xfrm>
          <a:prstGeom prst="rect">
            <a:avLst/>
          </a:prstGeom>
        </p:spPr>
      </p:pic>
      <p:pic>
        <p:nvPicPr>
          <p:cNvPr id="9" name="SK-8-img-8" descr="preencoded.png"/>
          <p:cNvPicPr>
            <a:picLocks noChangeAspect="1"/>
          </p:cNvPicPr>
          <p:nvPr/>
        </p:nvPicPr>
        <p:blipFill>
          <a:blip r:embed="rId10"/>
          <a:stretch>
            <a:fillRect/>
          </a:stretch>
        </p:blipFill>
        <p:spPr>
          <a:xfrm>
            <a:off x="571500" y="3868043"/>
            <a:ext cx="166688" cy="137220"/>
          </a:xfrm>
          <a:prstGeom prst="rect">
            <a:avLst/>
          </a:prstGeom>
        </p:spPr>
      </p:pic>
      <p:pic>
        <p:nvPicPr>
          <p:cNvPr id="10" name="SK-8-img-9" descr="preencoded.png"/>
          <p:cNvPicPr>
            <a:picLocks noChangeAspect="1"/>
          </p:cNvPicPr>
          <p:nvPr/>
        </p:nvPicPr>
        <p:blipFill>
          <a:blip r:embed="rId11"/>
          <a:stretch>
            <a:fillRect/>
          </a:stretch>
        </p:blipFill>
        <p:spPr>
          <a:xfrm>
            <a:off x="6191250" y="1162050"/>
            <a:ext cx="5619750" cy="3048000"/>
          </a:xfrm>
          <a:prstGeom prst="rect">
            <a:avLst/>
          </a:prstGeom>
        </p:spPr>
      </p:pic>
      <p:pic>
        <p:nvPicPr>
          <p:cNvPr id="11" name="SK-8-img-10" descr="preencoded.png"/>
          <p:cNvPicPr>
            <a:picLocks noChangeAspect="1"/>
          </p:cNvPicPr>
          <p:nvPr/>
        </p:nvPicPr>
        <p:blipFill>
          <a:blip r:embed="rId12"/>
          <a:stretch>
            <a:fillRect/>
          </a:stretch>
        </p:blipFill>
        <p:spPr>
          <a:xfrm>
            <a:off x="6191250" y="1162050"/>
            <a:ext cx="5619750" cy="485775"/>
          </a:xfrm>
          <a:prstGeom prst="rect">
            <a:avLst/>
          </a:prstGeom>
        </p:spPr>
      </p:pic>
      <p:pic>
        <p:nvPicPr>
          <p:cNvPr id="12" name="SK-8-img-11" descr="preencoded.png"/>
          <p:cNvPicPr>
            <a:picLocks noChangeAspect="1"/>
          </p:cNvPicPr>
          <p:nvPr/>
        </p:nvPicPr>
        <p:blipFill>
          <a:blip r:embed="rId13"/>
          <a:stretch>
            <a:fillRect/>
          </a:stretch>
        </p:blipFill>
        <p:spPr>
          <a:xfrm>
            <a:off x="6381750" y="1324421"/>
            <a:ext cx="214313" cy="175320"/>
          </a:xfrm>
          <a:prstGeom prst="rect">
            <a:avLst/>
          </a:prstGeom>
        </p:spPr>
      </p:pic>
      <p:pic>
        <p:nvPicPr>
          <p:cNvPr id="13" name="SK-8-img-12" descr="preencoded.png"/>
          <p:cNvPicPr>
            <a:picLocks noChangeAspect="1"/>
          </p:cNvPicPr>
          <p:nvPr/>
        </p:nvPicPr>
        <p:blipFill>
          <a:blip r:embed="rId14"/>
          <a:stretch>
            <a:fillRect/>
          </a:stretch>
        </p:blipFill>
        <p:spPr>
          <a:xfrm>
            <a:off x="6381750" y="2347913"/>
            <a:ext cx="190500" cy="152400"/>
          </a:xfrm>
          <a:prstGeom prst="rect">
            <a:avLst/>
          </a:prstGeom>
        </p:spPr>
      </p:pic>
      <p:pic>
        <p:nvPicPr>
          <p:cNvPr id="14" name="SK-8-img-13" descr="preencoded.png"/>
          <p:cNvPicPr>
            <a:picLocks noChangeAspect="1"/>
          </p:cNvPicPr>
          <p:nvPr/>
        </p:nvPicPr>
        <p:blipFill>
          <a:blip r:embed="rId15"/>
          <a:stretch>
            <a:fillRect/>
          </a:stretch>
        </p:blipFill>
        <p:spPr>
          <a:xfrm>
            <a:off x="6381750" y="2671763"/>
            <a:ext cx="190500" cy="152400"/>
          </a:xfrm>
          <a:prstGeom prst="rect">
            <a:avLst/>
          </a:prstGeom>
        </p:spPr>
      </p:pic>
      <p:pic>
        <p:nvPicPr>
          <p:cNvPr id="15" name="SK-8-img-14" descr="preencoded.png"/>
          <p:cNvPicPr>
            <a:picLocks noChangeAspect="1"/>
          </p:cNvPicPr>
          <p:nvPr/>
        </p:nvPicPr>
        <p:blipFill>
          <a:blip r:embed="rId16"/>
          <a:stretch>
            <a:fillRect/>
          </a:stretch>
        </p:blipFill>
        <p:spPr>
          <a:xfrm>
            <a:off x="6381750" y="2995613"/>
            <a:ext cx="190500" cy="152400"/>
          </a:xfrm>
          <a:prstGeom prst="rect">
            <a:avLst/>
          </a:prstGeom>
        </p:spPr>
      </p:pic>
      <p:pic>
        <p:nvPicPr>
          <p:cNvPr id="16" name="SK-8-img-15" descr="preencoded.png"/>
          <p:cNvPicPr>
            <a:picLocks noChangeAspect="1"/>
          </p:cNvPicPr>
          <p:nvPr/>
        </p:nvPicPr>
        <p:blipFill>
          <a:blip r:embed="rId17"/>
          <a:stretch>
            <a:fillRect/>
          </a:stretch>
        </p:blipFill>
        <p:spPr>
          <a:xfrm>
            <a:off x="6381750" y="3319463"/>
            <a:ext cx="190500" cy="152400"/>
          </a:xfrm>
          <a:prstGeom prst="rect">
            <a:avLst/>
          </a:prstGeom>
        </p:spPr>
      </p:pic>
      <p:pic>
        <p:nvPicPr>
          <p:cNvPr id="17" name="SK-8-img-16" descr="preencoded.png"/>
          <p:cNvPicPr>
            <a:picLocks noChangeAspect="1"/>
          </p:cNvPicPr>
          <p:nvPr/>
        </p:nvPicPr>
        <p:blipFill>
          <a:blip r:embed="rId18"/>
          <a:stretch>
            <a:fillRect/>
          </a:stretch>
        </p:blipFill>
        <p:spPr>
          <a:xfrm>
            <a:off x="6381750" y="3643313"/>
            <a:ext cx="190500" cy="152400"/>
          </a:xfrm>
          <a:prstGeom prst="rect">
            <a:avLst/>
          </a:prstGeom>
        </p:spPr>
      </p:pic>
      <p:pic>
        <p:nvPicPr>
          <p:cNvPr id="18" name="SK-8-img-17" descr="preencoded.png"/>
          <p:cNvPicPr>
            <a:picLocks noChangeAspect="1"/>
          </p:cNvPicPr>
          <p:nvPr/>
        </p:nvPicPr>
        <p:blipFill>
          <a:blip r:embed="rId19"/>
          <a:stretch>
            <a:fillRect/>
          </a:stretch>
        </p:blipFill>
        <p:spPr>
          <a:xfrm>
            <a:off x="381000" y="4400550"/>
            <a:ext cx="11430000" cy="1423988"/>
          </a:xfrm>
          <a:prstGeom prst="rect">
            <a:avLst/>
          </a:prstGeom>
        </p:spPr>
      </p:pic>
      <p:pic>
        <p:nvPicPr>
          <p:cNvPr id="19" name="SK-8-img-18" descr="preencoded.png"/>
          <p:cNvPicPr>
            <a:picLocks noChangeAspect="1"/>
          </p:cNvPicPr>
          <p:nvPr/>
        </p:nvPicPr>
        <p:blipFill>
          <a:blip r:embed="rId20"/>
          <a:stretch>
            <a:fillRect/>
          </a:stretch>
        </p:blipFill>
        <p:spPr>
          <a:xfrm>
            <a:off x="1557933" y="4683919"/>
            <a:ext cx="381000" cy="381000"/>
          </a:xfrm>
          <a:prstGeom prst="rect">
            <a:avLst/>
          </a:prstGeom>
        </p:spPr>
      </p:pic>
      <p:pic>
        <p:nvPicPr>
          <p:cNvPr id="20" name="SK-8-img-19" descr="preencoded.png"/>
          <p:cNvPicPr>
            <a:picLocks noChangeAspect="1"/>
          </p:cNvPicPr>
          <p:nvPr/>
        </p:nvPicPr>
        <p:blipFill>
          <a:blip r:embed="rId21"/>
          <a:stretch>
            <a:fillRect/>
          </a:stretch>
        </p:blipFill>
        <p:spPr>
          <a:xfrm>
            <a:off x="3054697" y="4998244"/>
            <a:ext cx="285750" cy="228600"/>
          </a:xfrm>
          <a:prstGeom prst="rect">
            <a:avLst/>
          </a:prstGeom>
        </p:spPr>
      </p:pic>
      <p:pic>
        <p:nvPicPr>
          <p:cNvPr id="21" name="SK-8-img-20" descr="preencoded.png"/>
          <p:cNvPicPr>
            <a:picLocks noChangeAspect="1"/>
          </p:cNvPicPr>
          <p:nvPr/>
        </p:nvPicPr>
        <p:blipFill>
          <a:blip r:embed="rId22"/>
          <a:stretch>
            <a:fillRect/>
          </a:stretch>
        </p:blipFill>
        <p:spPr>
          <a:xfrm>
            <a:off x="4456212" y="4683919"/>
            <a:ext cx="381000" cy="381000"/>
          </a:xfrm>
          <a:prstGeom prst="rect">
            <a:avLst/>
          </a:prstGeom>
        </p:spPr>
      </p:pic>
      <p:pic>
        <p:nvPicPr>
          <p:cNvPr id="22" name="SK-8-img-21" descr="preencoded.png"/>
          <p:cNvPicPr>
            <a:picLocks noChangeAspect="1"/>
          </p:cNvPicPr>
          <p:nvPr/>
        </p:nvPicPr>
        <p:blipFill>
          <a:blip r:embed="rId21"/>
          <a:stretch>
            <a:fillRect/>
          </a:stretch>
        </p:blipFill>
        <p:spPr>
          <a:xfrm>
            <a:off x="5952976" y="4998244"/>
            <a:ext cx="285750" cy="228600"/>
          </a:xfrm>
          <a:prstGeom prst="rect">
            <a:avLst/>
          </a:prstGeom>
        </p:spPr>
      </p:pic>
      <p:pic>
        <p:nvPicPr>
          <p:cNvPr id="23" name="SK-8-img-22" descr="preencoded.png"/>
          <p:cNvPicPr>
            <a:picLocks noChangeAspect="1"/>
          </p:cNvPicPr>
          <p:nvPr/>
        </p:nvPicPr>
        <p:blipFill>
          <a:blip r:embed="rId23"/>
          <a:stretch>
            <a:fillRect/>
          </a:stretch>
        </p:blipFill>
        <p:spPr>
          <a:xfrm>
            <a:off x="7354491" y="4591050"/>
            <a:ext cx="381000" cy="381000"/>
          </a:xfrm>
          <a:prstGeom prst="rect">
            <a:avLst/>
          </a:prstGeom>
        </p:spPr>
      </p:pic>
      <p:pic>
        <p:nvPicPr>
          <p:cNvPr id="24" name="SK-8-img-23" descr="preencoded.png"/>
          <p:cNvPicPr>
            <a:picLocks noChangeAspect="1"/>
          </p:cNvPicPr>
          <p:nvPr/>
        </p:nvPicPr>
        <p:blipFill>
          <a:blip r:embed="rId21"/>
          <a:stretch>
            <a:fillRect/>
          </a:stretch>
        </p:blipFill>
        <p:spPr>
          <a:xfrm>
            <a:off x="8851255" y="4998244"/>
            <a:ext cx="285750" cy="228600"/>
          </a:xfrm>
          <a:prstGeom prst="rect">
            <a:avLst/>
          </a:prstGeom>
        </p:spPr>
      </p:pic>
      <p:pic>
        <p:nvPicPr>
          <p:cNvPr id="25" name="SK-8-img-24" descr="preencoded.png"/>
          <p:cNvPicPr>
            <a:picLocks noChangeAspect="1"/>
          </p:cNvPicPr>
          <p:nvPr/>
        </p:nvPicPr>
        <p:blipFill>
          <a:blip r:embed="rId24"/>
          <a:stretch>
            <a:fillRect/>
          </a:stretch>
        </p:blipFill>
        <p:spPr>
          <a:xfrm>
            <a:off x="10252770" y="4683919"/>
            <a:ext cx="381000" cy="381000"/>
          </a:xfrm>
          <a:prstGeom prst="rect">
            <a:avLst/>
          </a:prstGeom>
        </p:spPr>
      </p:pic>
      <p:pic>
        <p:nvPicPr>
          <p:cNvPr id="26" name="SK-8-img-25" descr="preencoded.png"/>
          <p:cNvPicPr>
            <a:picLocks noChangeAspect="1"/>
          </p:cNvPicPr>
          <p:nvPr/>
        </p:nvPicPr>
        <p:blipFill>
          <a:blip r:embed="rId25"/>
          <a:stretch>
            <a:fillRect/>
          </a:stretch>
        </p:blipFill>
        <p:spPr>
          <a:xfrm>
            <a:off x="0" y="6477000"/>
            <a:ext cx="12192000" cy="381000"/>
          </a:xfrm>
          <a:prstGeom prst="rect">
            <a:avLst/>
          </a:prstGeom>
        </p:spPr>
      </p:pic>
      <p:sp>
        <p:nvSpPr>
          <p:cNvPr id="27" name="SK-8-text-26"/>
          <p:cNvSpPr/>
          <p:nvPr/>
        </p:nvSpPr>
        <p:spPr>
          <a:xfrm>
            <a:off x="571500" y="28575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ESTABLISHING PERSISTENT PROTEINURIA</a:t>
            </a:r>
            <a:endParaRPr lang="en-US" sz="2100" dirty="0"/>
          </a:p>
        </p:txBody>
      </p:sp>
      <p:sp>
        <p:nvSpPr>
          <p:cNvPr id="28" name="SK-8-text-27"/>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9" name="SK-8-text-28"/>
          <p:cNvSpPr/>
          <p:nvPr/>
        </p:nvSpPr>
        <p:spPr>
          <a:xfrm>
            <a:off x="862013" y="1276350"/>
            <a:ext cx="52387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 Clinical Definition</a:t>
            </a:r>
            <a:endParaRPr lang="en-US" sz="1350" dirty="0"/>
          </a:p>
        </p:txBody>
      </p:sp>
      <p:sp>
        <p:nvSpPr>
          <p:cNvPr id="30" name="SK-8-text-29"/>
          <p:cNvSpPr/>
          <p:nvPr/>
        </p:nvSpPr>
        <p:spPr>
          <a:xfrm>
            <a:off x="571500" y="1838325"/>
            <a:ext cx="5238750" cy="533400"/>
          </a:xfrm>
          <a:prstGeom prst="rect">
            <a:avLst/>
          </a:prstGeom>
          <a:noFill/>
          <a:ln/>
        </p:spPr>
        <p:txBody>
          <a:bodyPr vert="horz" wrap="square" lIns="0" tIns="0" rIns="0" bIns="0" rtlCol="0" anchor="ctr"/>
          <a:lstStyle/>
          <a:p>
            <a:pPr marL="0" indent="0">
              <a:lnSpc>
                <a:spcPts val="2100"/>
              </a:lnSpc>
              <a:buNone/>
            </a:pPr>
            <a:r>
              <a:rPr lang="en-US" sz="1350" dirty="0">
                <a:solidFill>
                  <a:srgbClr val="000000"/>
                </a:solidFill>
              </a:rPr>
              <a:t>Proteinuria is defined as </a:t>
            </a:r>
            <a:r>
              <a:rPr lang="en-US" sz="1350" b="1" dirty="0">
                <a:solidFill>
                  <a:srgbClr val="000000"/>
                </a:solidFill>
              </a:rPr>
              <a:t>persistent</a:t>
            </a:r>
            <a:r>
              <a:rPr lang="en-US" sz="1350" dirty="0">
                <a:solidFill>
                  <a:srgbClr val="000000"/>
                </a:solidFill>
              </a:rPr>
              <a:t> when quantified above the threshold on at least two separate occasions.</a:t>
            </a:r>
            <a:endParaRPr lang="en-US" sz="1350" dirty="0"/>
          </a:p>
        </p:txBody>
      </p:sp>
      <p:sp>
        <p:nvSpPr>
          <p:cNvPr id="31" name="SK-8-text-30"/>
          <p:cNvSpPr/>
          <p:nvPr/>
        </p:nvSpPr>
        <p:spPr>
          <a:xfrm>
            <a:off x="714375" y="2667000"/>
            <a:ext cx="4953000" cy="190500"/>
          </a:xfrm>
          <a:prstGeom prst="rect">
            <a:avLst/>
          </a:prstGeom>
          <a:noFill/>
          <a:ln/>
        </p:spPr>
        <p:txBody>
          <a:bodyPr vert="horz" wrap="square" lIns="0" tIns="0" rIns="0" bIns="0" rtlCol="0" anchor="ctr"/>
          <a:lstStyle/>
          <a:p>
            <a:pPr marL="0" indent="0" algn="ctr">
              <a:lnSpc>
                <a:spcPts val="1500"/>
              </a:lnSpc>
              <a:buNone/>
            </a:pPr>
            <a:r>
              <a:rPr lang="en-US" sz="1050" kern="0" spc="42" dirty="0">
                <a:solidFill>
                  <a:srgbClr val="000000"/>
                </a:solidFill>
              </a:rPr>
              <a:t>PERSISTENCE THRESHOLD</a:t>
            </a:r>
            <a:endParaRPr lang="en-US" sz="1050" dirty="0"/>
          </a:p>
        </p:txBody>
      </p:sp>
      <p:sp>
        <p:nvSpPr>
          <p:cNvPr id="32" name="SK-8-text-31"/>
          <p:cNvSpPr/>
          <p:nvPr/>
        </p:nvSpPr>
        <p:spPr>
          <a:xfrm>
            <a:off x="714375" y="2895600"/>
            <a:ext cx="4953000" cy="457200"/>
          </a:xfrm>
          <a:prstGeom prst="rect">
            <a:avLst/>
          </a:prstGeom>
          <a:noFill/>
          <a:ln/>
        </p:spPr>
        <p:txBody>
          <a:bodyPr vert="horz" wrap="square" lIns="0" tIns="0" rIns="0" bIns="0" rtlCol="0" anchor="ctr"/>
          <a:lstStyle/>
          <a:p>
            <a:pPr marL="0" indent="0" algn="ctr">
              <a:lnSpc>
                <a:spcPts val="3600"/>
              </a:lnSpc>
              <a:buNone/>
            </a:pPr>
            <a:r>
              <a:rPr lang="en-US" sz="2400" b="1" dirty="0">
                <a:solidFill>
                  <a:srgbClr val="E0651F"/>
                </a:solidFill>
              </a:rPr>
              <a:t>ACR ≥ 3 mg/mmol</a:t>
            </a:r>
            <a:endParaRPr lang="en-US" sz="2400" dirty="0"/>
          </a:p>
        </p:txBody>
      </p:sp>
      <p:sp>
        <p:nvSpPr>
          <p:cNvPr id="33" name="SK-8-text-32"/>
          <p:cNvSpPr/>
          <p:nvPr/>
        </p:nvSpPr>
        <p:spPr>
          <a:xfrm>
            <a:off x="714375" y="3390900"/>
            <a:ext cx="4953000" cy="152400"/>
          </a:xfrm>
          <a:prstGeom prst="rect">
            <a:avLst/>
          </a:prstGeom>
          <a:noFill/>
          <a:ln/>
        </p:spPr>
        <p:txBody>
          <a:bodyPr vert="horz" wrap="square" lIns="0" tIns="0" rIns="0" bIns="0" rtlCol="0" anchor="ctr"/>
          <a:lstStyle/>
          <a:p>
            <a:pPr marL="0" indent="0" algn="ctr">
              <a:lnSpc>
                <a:spcPts val="1200"/>
              </a:lnSpc>
              <a:buNone/>
            </a:pPr>
            <a:r>
              <a:rPr lang="en-US" sz="900" dirty="0">
                <a:solidFill>
                  <a:srgbClr val="4B5563"/>
                </a:solidFill>
              </a:rPr>
              <a:t>Measured on 2 separate samples</a:t>
            </a:r>
            <a:endParaRPr lang="en-US" sz="900" dirty="0"/>
          </a:p>
        </p:txBody>
      </p:sp>
      <p:sp>
        <p:nvSpPr>
          <p:cNvPr id="34" name="SK-8-text-33"/>
          <p:cNvSpPr/>
          <p:nvPr/>
        </p:nvSpPr>
        <p:spPr>
          <a:xfrm>
            <a:off x="776288" y="3829050"/>
            <a:ext cx="11415713" cy="190500"/>
          </a:xfrm>
          <a:prstGeom prst="rect">
            <a:avLst/>
          </a:prstGeom>
          <a:noFill/>
          <a:ln/>
        </p:spPr>
        <p:txBody>
          <a:bodyPr vert="horz" wrap="square" lIns="0" tIns="0" rIns="0" bIns="0" rtlCol="0" anchor="ctr"/>
          <a:lstStyle/>
          <a:p>
            <a:pPr marL="0" indent="0">
              <a:lnSpc>
                <a:spcPts val="1500"/>
              </a:lnSpc>
              <a:buNone/>
            </a:pPr>
            <a:r>
              <a:rPr lang="en-US" sz="1050" i="1" dirty="0">
                <a:solidFill>
                  <a:srgbClr val="4B5563"/>
                </a:solidFill>
              </a:rPr>
              <a:t> Early Morning Urine (EMU) is the gold standard to minimize postural variation.</a:t>
            </a:r>
            <a:endParaRPr lang="en-US" sz="1050" dirty="0"/>
          </a:p>
        </p:txBody>
      </p:sp>
      <p:sp>
        <p:nvSpPr>
          <p:cNvPr id="35" name="SK-8-text-34"/>
          <p:cNvSpPr/>
          <p:nvPr/>
        </p:nvSpPr>
        <p:spPr>
          <a:xfrm>
            <a:off x="6672263" y="1276350"/>
            <a:ext cx="53492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E7D32"/>
                </a:solidFill>
              </a:rPr>
              <a:t> Rule Out Transient Causes</a:t>
            </a:r>
            <a:endParaRPr lang="en-US" sz="1350" dirty="0"/>
          </a:p>
        </p:txBody>
      </p:sp>
      <p:sp>
        <p:nvSpPr>
          <p:cNvPr id="36" name="SK-8-text-35"/>
          <p:cNvSpPr/>
          <p:nvPr/>
        </p:nvSpPr>
        <p:spPr>
          <a:xfrm>
            <a:off x="6381750" y="1928813"/>
            <a:ext cx="58102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00000"/>
                </a:solidFill>
              </a:rPr>
              <a:t>Avoid misdiagnosis by excluding:</a:t>
            </a:r>
            <a:endParaRPr lang="en-US" sz="1200" dirty="0"/>
          </a:p>
        </p:txBody>
      </p:sp>
      <p:sp>
        <p:nvSpPr>
          <p:cNvPr id="37" name="SK-8-text-36"/>
          <p:cNvSpPr/>
          <p:nvPr/>
        </p:nvSpPr>
        <p:spPr>
          <a:xfrm>
            <a:off x="6686550" y="2309813"/>
            <a:ext cx="55054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00000"/>
                </a:solidFill>
              </a:rPr>
              <a:t>Acute Illness / Fever:</a:t>
            </a:r>
            <a:r>
              <a:rPr lang="en-US" sz="1200" dirty="0">
                <a:solidFill>
                  <a:srgbClr val="000000"/>
                </a:solidFill>
              </a:rPr>
              <a:t> Systemic inflammation</a:t>
            </a:r>
            <a:endParaRPr lang="en-US" sz="1200" dirty="0"/>
          </a:p>
        </p:txBody>
      </p:sp>
      <p:sp>
        <p:nvSpPr>
          <p:cNvPr id="38" name="SK-8-text-37"/>
          <p:cNvSpPr/>
          <p:nvPr/>
        </p:nvSpPr>
        <p:spPr>
          <a:xfrm>
            <a:off x="6686550" y="2633663"/>
            <a:ext cx="55054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00000"/>
                </a:solidFill>
              </a:rPr>
              <a:t>Strenuous Exercise:</a:t>
            </a:r>
            <a:r>
              <a:rPr lang="en-US" sz="1200" dirty="0">
                <a:solidFill>
                  <a:srgbClr val="000000"/>
                </a:solidFill>
              </a:rPr>
              <a:t> Recent heavy physical activity</a:t>
            </a:r>
            <a:endParaRPr lang="en-US" sz="1200" dirty="0"/>
          </a:p>
        </p:txBody>
      </p:sp>
      <p:sp>
        <p:nvSpPr>
          <p:cNvPr id="39" name="SK-8-text-38"/>
          <p:cNvSpPr/>
          <p:nvPr/>
        </p:nvSpPr>
        <p:spPr>
          <a:xfrm>
            <a:off x="6686550" y="2957513"/>
            <a:ext cx="55054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00000"/>
                </a:solidFill>
              </a:rPr>
              <a:t>Dehydration:</a:t>
            </a:r>
            <a:r>
              <a:rPr lang="en-US" sz="1200" dirty="0">
                <a:solidFill>
                  <a:srgbClr val="000000"/>
                </a:solidFill>
              </a:rPr>
              <a:t> Highly concentrated samples</a:t>
            </a:r>
            <a:endParaRPr lang="en-US" sz="1200" dirty="0"/>
          </a:p>
        </p:txBody>
      </p:sp>
      <p:sp>
        <p:nvSpPr>
          <p:cNvPr id="40" name="SK-8-text-39"/>
          <p:cNvSpPr/>
          <p:nvPr/>
        </p:nvSpPr>
        <p:spPr>
          <a:xfrm>
            <a:off x="6686550" y="3281363"/>
            <a:ext cx="55054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00000"/>
                </a:solidFill>
              </a:rPr>
              <a:t>Menstruation:</a:t>
            </a:r>
            <a:r>
              <a:rPr lang="en-US" sz="1200" dirty="0">
                <a:solidFill>
                  <a:srgbClr val="000000"/>
                </a:solidFill>
              </a:rPr>
              <a:t> Contamination of sample</a:t>
            </a:r>
            <a:endParaRPr lang="en-US" sz="1200" dirty="0"/>
          </a:p>
        </p:txBody>
      </p:sp>
      <p:sp>
        <p:nvSpPr>
          <p:cNvPr id="41" name="SK-8-text-40"/>
          <p:cNvSpPr/>
          <p:nvPr/>
        </p:nvSpPr>
        <p:spPr>
          <a:xfrm>
            <a:off x="6686550" y="3605213"/>
            <a:ext cx="55054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00000"/>
                </a:solidFill>
              </a:rPr>
              <a:t>UTI:</a:t>
            </a:r>
            <a:r>
              <a:rPr lang="en-US" sz="1200" dirty="0">
                <a:solidFill>
                  <a:srgbClr val="000000"/>
                </a:solidFill>
              </a:rPr>
              <a:t> Active urinary tract infection</a:t>
            </a:r>
            <a:endParaRPr lang="en-US" sz="1200" dirty="0"/>
          </a:p>
        </p:txBody>
      </p:sp>
      <p:sp>
        <p:nvSpPr>
          <p:cNvPr id="42" name="SK-8-text-41"/>
          <p:cNvSpPr/>
          <p:nvPr/>
        </p:nvSpPr>
        <p:spPr>
          <a:xfrm>
            <a:off x="1557933" y="4683919"/>
            <a:ext cx="381000" cy="381000"/>
          </a:xfrm>
          <a:prstGeom prst="rect">
            <a:avLst/>
          </a:prstGeom>
          <a:noFill/>
          <a:ln/>
        </p:spPr>
        <p:txBody>
          <a:bodyPr vert="horz" wrap="square" lIns="0" tIns="0" rIns="0" bIns="0" rtlCol="0" anchor="ctr"/>
          <a:lstStyle/>
          <a:p>
            <a:pPr marL="0" indent="0" algn="ctr">
              <a:lnSpc>
                <a:spcPts val="1800"/>
              </a:lnSpc>
              <a:buNone/>
            </a:pPr>
            <a:r>
              <a:rPr lang="en-US" sz="1200" b="1" dirty="0">
                <a:solidFill>
                  <a:srgbClr val="FFFFFF"/>
                </a:solidFill>
              </a:rPr>
              <a:t>1</a:t>
            </a:r>
            <a:endParaRPr lang="en-US" sz="1200" dirty="0"/>
          </a:p>
        </p:txBody>
      </p:sp>
      <p:sp>
        <p:nvSpPr>
          <p:cNvPr id="43" name="SK-8-text-42"/>
          <p:cNvSpPr/>
          <p:nvPr/>
        </p:nvSpPr>
        <p:spPr>
          <a:xfrm>
            <a:off x="1105198" y="5141119"/>
            <a:ext cx="1286321" cy="214313"/>
          </a:xfrm>
          <a:prstGeom prst="rect">
            <a:avLst/>
          </a:prstGeom>
          <a:noFill/>
          <a:ln/>
        </p:spPr>
        <p:txBody>
          <a:bodyPr vert="horz" wrap="square" lIns="0" tIns="0" rIns="0" bIns="0" rtlCol="0" anchor="ctr"/>
          <a:lstStyle/>
          <a:p>
            <a:pPr marL="0" indent="0" algn="ctr">
              <a:lnSpc>
                <a:spcPts val="1688"/>
              </a:lnSpc>
              <a:buNone/>
            </a:pPr>
            <a:r>
              <a:rPr lang="en-US" sz="1125" b="1" dirty="0">
                <a:solidFill>
                  <a:srgbClr val="212121"/>
                </a:solidFill>
              </a:rPr>
              <a:t>Dipstick Screening</a:t>
            </a:r>
            <a:endParaRPr lang="en-US" sz="1125" dirty="0"/>
          </a:p>
        </p:txBody>
      </p:sp>
      <p:sp>
        <p:nvSpPr>
          <p:cNvPr id="44" name="SK-8-text-43"/>
          <p:cNvSpPr/>
          <p:nvPr/>
        </p:nvSpPr>
        <p:spPr>
          <a:xfrm>
            <a:off x="726728" y="5355431"/>
            <a:ext cx="2043261" cy="185738"/>
          </a:xfrm>
          <a:prstGeom prst="rect">
            <a:avLst/>
          </a:prstGeom>
          <a:noFill/>
          <a:ln/>
        </p:spPr>
        <p:txBody>
          <a:bodyPr vert="horz" wrap="square" lIns="0" tIns="0" rIns="0" bIns="0" rtlCol="0" anchor="ctr"/>
          <a:lstStyle/>
          <a:p>
            <a:pPr marL="0" indent="0" algn="ctr">
              <a:lnSpc>
                <a:spcPts val="1463"/>
              </a:lnSpc>
              <a:buNone/>
            </a:pPr>
            <a:r>
              <a:rPr lang="en-US" sz="975" dirty="0">
                <a:solidFill>
                  <a:srgbClr val="666666"/>
                </a:solidFill>
              </a:rPr>
              <a:t>Trace, 1+, 2+ or 3+ found incidentally</a:t>
            </a:r>
            <a:endParaRPr lang="en-US" sz="975" dirty="0"/>
          </a:p>
        </p:txBody>
      </p:sp>
      <p:sp>
        <p:nvSpPr>
          <p:cNvPr id="45" name="SK-8-text-44"/>
          <p:cNvSpPr/>
          <p:nvPr/>
        </p:nvSpPr>
        <p:spPr>
          <a:xfrm>
            <a:off x="4456212" y="4683919"/>
            <a:ext cx="381000" cy="381000"/>
          </a:xfrm>
          <a:prstGeom prst="rect">
            <a:avLst/>
          </a:prstGeom>
          <a:noFill/>
          <a:ln/>
        </p:spPr>
        <p:txBody>
          <a:bodyPr vert="horz" wrap="square" lIns="0" tIns="0" rIns="0" bIns="0" rtlCol="0" anchor="ctr"/>
          <a:lstStyle/>
          <a:p>
            <a:pPr marL="0" indent="0" algn="ctr">
              <a:lnSpc>
                <a:spcPts val="1800"/>
              </a:lnSpc>
              <a:buNone/>
            </a:pPr>
            <a:r>
              <a:rPr lang="en-US" sz="1200" b="1" dirty="0">
                <a:solidFill>
                  <a:srgbClr val="FFFFFF"/>
                </a:solidFill>
              </a:rPr>
              <a:t>2</a:t>
            </a:r>
            <a:endParaRPr lang="en-US" sz="1200" dirty="0"/>
          </a:p>
        </p:txBody>
      </p:sp>
      <p:sp>
        <p:nvSpPr>
          <p:cNvPr id="46" name="SK-8-text-45"/>
          <p:cNvSpPr/>
          <p:nvPr/>
        </p:nvSpPr>
        <p:spPr>
          <a:xfrm>
            <a:off x="4188916" y="5141119"/>
            <a:ext cx="915591" cy="214313"/>
          </a:xfrm>
          <a:prstGeom prst="rect">
            <a:avLst/>
          </a:prstGeom>
          <a:noFill/>
          <a:ln/>
        </p:spPr>
        <p:txBody>
          <a:bodyPr vert="horz" wrap="square" lIns="0" tIns="0" rIns="0" bIns="0" rtlCol="0" anchor="ctr"/>
          <a:lstStyle/>
          <a:p>
            <a:pPr marL="0" indent="0" algn="ctr">
              <a:lnSpc>
                <a:spcPts val="1688"/>
              </a:lnSpc>
              <a:buNone/>
            </a:pPr>
            <a:r>
              <a:rPr lang="en-US" sz="1125" b="1" dirty="0">
                <a:solidFill>
                  <a:srgbClr val="212121"/>
                </a:solidFill>
              </a:rPr>
              <a:t>Wait &amp; Retest</a:t>
            </a:r>
            <a:endParaRPr lang="en-US" sz="1125" dirty="0"/>
          </a:p>
        </p:txBody>
      </p:sp>
      <p:sp>
        <p:nvSpPr>
          <p:cNvPr id="47" name="SK-8-text-46"/>
          <p:cNvSpPr/>
          <p:nvPr/>
        </p:nvSpPr>
        <p:spPr>
          <a:xfrm>
            <a:off x="3613100" y="5355431"/>
            <a:ext cx="2067074" cy="185738"/>
          </a:xfrm>
          <a:prstGeom prst="rect">
            <a:avLst/>
          </a:prstGeom>
          <a:noFill/>
          <a:ln/>
        </p:spPr>
        <p:txBody>
          <a:bodyPr vert="horz" wrap="square" lIns="0" tIns="0" rIns="0" bIns="0" rtlCol="0" anchor="ctr"/>
          <a:lstStyle/>
          <a:p>
            <a:pPr marL="0" indent="0" algn="ctr">
              <a:lnSpc>
                <a:spcPts val="1463"/>
              </a:lnSpc>
              <a:buNone/>
            </a:pPr>
            <a:r>
              <a:rPr lang="en-US" sz="975" dirty="0">
                <a:solidFill>
                  <a:srgbClr val="666666"/>
                </a:solidFill>
              </a:rPr>
              <a:t>Wait 1-2 weeks; ensure patient is well</a:t>
            </a:r>
            <a:endParaRPr lang="en-US" sz="975" dirty="0"/>
          </a:p>
        </p:txBody>
      </p:sp>
      <p:sp>
        <p:nvSpPr>
          <p:cNvPr id="48" name="SK-8-text-47"/>
          <p:cNvSpPr/>
          <p:nvPr/>
        </p:nvSpPr>
        <p:spPr>
          <a:xfrm>
            <a:off x="7354491" y="4591050"/>
            <a:ext cx="381000" cy="381000"/>
          </a:xfrm>
          <a:prstGeom prst="rect">
            <a:avLst/>
          </a:prstGeom>
          <a:noFill/>
          <a:ln/>
        </p:spPr>
        <p:txBody>
          <a:bodyPr vert="horz" wrap="square" lIns="0" tIns="0" rIns="0" bIns="0" rtlCol="0" anchor="ctr"/>
          <a:lstStyle/>
          <a:p>
            <a:pPr marL="0" indent="0" algn="ctr">
              <a:lnSpc>
                <a:spcPts val="1800"/>
              </a:lnSpc>
              <a:buNone/>
            </a:pPr>
            <a:r>
              <a:rPr lang="en-US" sz="1200" b="1" dirty="0">
                <a:solidFill>
                  <a:srgbClr val="FFFFFF"/>
                </a:solidFill>
              </a:rPr>
              <a:t>3</a:t>
            </a:r>
            <a:endParaRPr lang="en-US" sz="1200" dirty="0"/>
          </a:p>
        </p:txBody>
      </p:sp>
      <p:sp>
        <p:nvSpPr>
          <p:cNvPr id="49" name="SK-8-text-48"/>
          <p:cNvSpPr/>
          <p:nvPr/>
        </p:nvSpPr>
        <p:spPr>
          <a:xfrm>
            <a:off x="6920508" y="5048250"/>
            <a:ext cx="1248817" cy="214313"/>
          </a:xfrm>
          <a:prstGeom prst="rect">
            <a:avLst/>
          </a:prstGeom>
          <a:noFill/>
          <a:ln/>
        </p:spPr>
        <p:txBody>
          <a:bodyPr vert="horz" wrap="square" lIns="0" tIns="0" rIns="0" bIns="0" rtlCol="0" anchor="ctr"/>
          <a:lstStyle/>
          <a:p>
            <a:pPr marL="0" indent="0" algn="ctr">
              <a:lnSpc>
                <a:spcPts val="1688"/>
              </a:lnSpc>
              <a:buNone/>
            </a:pPr>
            <a:r>
              <a:rPr lang="en-US" sz="1125" b="1" dirty="0">
                <a:solidFill>
                  <a:srgbClr val="212121"/>
                </a:solidFill>
              </a:rPr>
              <a:t>Quantify with ACR</a:t>
            </a:r>
            <a:endParaRPr lang="en-US" sz="1125" dirty="0"/>
          </a:p>
        </p:txBody>
      </p:sp>
      <p:sp>
        <p:nvSpPr>
          <p:cNvPr id="50" name="SK-8-text-49"/>
          <p:cNvSpPr/>
          <p:nvPr/>
        </p:nvSpPr>
        <p:spPr>
          <a:xfrm>
            <a:off x="6497241" y="5262563"/>
            <a:ext cx="2095500" cy="371475"/>
          </a:xfrm>
          <a:prstGeom prst="rect">
            <a:avLst/>
          </a:prstGeom>
          <a:noFill/>
          <a:ln/>
        </p:spPr>
        <p:txBody>
          <a:bodyPr vert="horz" wrap="square" lIns="0" tIns="0" rIns="0" bIns="0" rtlCol="0" anchor="ctr"/>
          <a:lstStyle/>
          <a:p>
            <a:pPr marL="0" indent="0" algn="ctr">
              <a:lnSpc>
                <a:spcPts val="1463"/>
              </a:lnSpc>
              <a:buNone/>
            </a:pPr>
            <a:r>
              <a:rPr lang="en-US" sz="975" dirty="0">
                <a:solidFill>
                  <a:srgbClr val="666666"/>
                </a:solidFill>
              </a:rPr>
              <a:t>Send Early Morning Urine (EMU) sample</a:t>
            </a:r>
            <a:endParaRPr lang="en-US" sz="975" dirty="0"/>
          </a:p>
        </p:txBody>
      </p:sp>
      <p:sp>
        <p:nvSpPr>
          <p:cNvPr id="51" name="SK-8-text-50"/>
          <p:cNvSpPr/>
          <p:nvPr/>
        </p:nvSpPr>
        <p:spPr>
          <a:xfrm>
            <a:off x="10252770" y="4683919"/>
            <a:ext cx="381000" cy="381000"/>
          </a:xfrm>
          <a:prstGeom prst="rect">
            <a:avLst/>
          </a:prstGeom>
          <a:noFill/>
          <a:ln/>
        </p:spPr>
        <p:txBody>
          <a:bodyPr vert="horz" wrap="square" lIns="0" tIns="0" rIns="0" bIns="0" rtlCol="0" anchor="ctr"/>
          <a:lstStyle/>
          <a:p>
            <a:pPr marL="0" indent="0" algn="ctr">
              <a:lnSpc>
                <a:spcPts val="1800"/>
              </a:lnSpc>
              <a:buNone/>
            </a:pPr>
            <a:r>
              <a:rPr lang="en-US" sz="1200" b="1" dirty="0">
                <a:solidFill>
                  <a:srgbClr val="FFFFFF"/>
                </a:solidFill>
              </a:rPr>
              <a:t>4</a:t>
            </a:r>
            <a:endParaRPr lang="en-US" sz="1200" dirty="0"/>
          </a:p>
        </p:txBody>
      </p:sp>
      <p:sp>
        <p:nvSpPr>
          <p:cNvPr id="52" name="SK-8-text-51"/>
          <p:cNvSpPr/>
          <p:nvPr/>
        </p:nvSpPr>
        <p:spPr>
          <a:xfrm>
            <a:off x="9748391" y="5141119"/>
            <a:ext cx="1389608" cy="214313"/>
          </a:xfrm>
          <a:prstGeom prst="rect">
            <a:avLst/>
          </a:prstGeom>
          <a:noFill/>
          <a:ln/>
        </p:spPr>
        <p:txBody>
          <a:bodyPr vert="horz" wrap="square" lIns="0" tIns="0" rIns="0" bIns="0" rtlCol="0" anchor="ctr"/>
          <a:lstStyle/>
          <a:p>
            <a:pPr marL="0" indent="0" algn="ctr">
              <a:lnSpc>
                <a:spcPts val="1688"/>
              </a:lnSpc>
              <a:buNone/>
            </a:pPr>
            <a:r>
              <a:rPr lang="en-US" sz="1125" b="1" dirty="0">
                <a:solidFill>
                  <a:srgbClr val="212121"/>
                </a:solidFill>
              </a:rPr>
              <a:t>Confirm Persistence</a:t>
            </a:r>
            <a:endParaRPr lang="en-US" sz="1125" dirty="0"/>
          </a:p>
        </p:txBody>
      </p:sp>
      <p:sp>
        <p:nvSpPr>
          <p:cNvPr id="53" name="SK-8-text-52"/>
          <p:cNvSpPr/>
          <p:nvPr/>
        </p:nvSpPr>
        <p:spPr>
          <a:xfrm>
            <a:off x="9483626" y="5355431"/>
            <a:ext cx="1919288" cy="185738"/>
          </a:xfrm>
          <a:prstGeom prst="rect">
            <a:avLst/>
          </a:prstGeom>
          <a:noFill/>
          <a:ln/>
        </p:spPr>
        <p:txBody>
          <a:bodyPr vert="horz" wrap="square" lIns="0" tIns="0" rIns="0" bIns="0" rtlCol="0" anchor="ctr"/>
          <a:lstStyle/>
          <a:p>
            <a:pPr marL="0" indent="0" algn="ctr">
              <a:lnSpc>
                <a:spcPts val="1463"/>
              </a:lnSpc>
              <a:buNone/>
            </a:pPr>
            <a:r>
              <a:rPr lang="en-US" sz="975" dirty="0">
                <a:solidFill>
                  <a:srgbClr val="666666"/>
                </a:solidFill>
              </a:rPr>
              <a:t>If ACR ≥3 mg/mmol on 2nd sample</a:t>
            </a:r>
            <a:endParaRPr lang="en-US" sz="975" dirty="0"/>
          </a:p>
        </p:txBody>
      </p:sp>
      <p:sp>
        <p:nvSpPr>
          <p:cNvPr id="54" name="SK-8-text-53"/>
          <p:cNvSpPr/>
          <p:nvPr/>
        </p:nvSpPr>
        <p:spPr>
          <a:xfrm>
            <a:off x="381000" y="6581775"/>
            <a:ext cx="6446520" cy="171450"/>
          </a:xfrm>
          <a:prstGeom prst="rect">
            <a:avLst/>
          </a:prstGeom>
          <a:noFill/>
          <a:ln/>
        </p:spPr>
        <p:txBody>
          <a:bodyPr vert="horz" wrap="square" lIns="0" tIns="0" rIns="0" bIns="0" rtlCol="0" anchor="ctr"/>
          <a:lstStyle/>
          <a:p>
            <a:pPr marL="0" indent="0">
              <a:lnSpc>
                <a:spcPts val="1350"/>
              </a:lnSpc>
              <a:buNone/>
            </a:pPr>
            <a:r>
              <a:rPr lang="en-US" sz="900" dirty="0">
                <a:solidFill>
                  <a:srgbClr val="666666"/>
                </a:solidFill>
              </a:rPr>
              <a:t>Slide 8 of 35 • Bradford VTS GP Teaching Deck</a:t>
            </a:r>
            <a:endParaRPr lang="en-US" sz="900" dirty="0"/>
          </a:p>
        </p:txBody>
      </p:sp>
      <p:sp>
        <p:nvSpPr>
          <p:cNvPr id="55" name="SK-8-text-54"/>
          <p:cNvSpPr/>
          <p:nvPr/>
        </p:nvSpPr>
        <p:spPr>
          <a:xfrm>
            <a:off x="10551319" y="6581775"/>
            <a:ext cx="1640681" cy="171450"/>
          </a:xfrm>
          <a:prstGeom prst="rect">
            <a:avLst/>
          </a:prstGeom>
          <a:noFill/>
          <a:ln/>
        </p:spPr>
        <p:txBody>
          <a:bodyPr vert="horz" wrap="square" lIns="0" tIns="0" rIns="0" bIns="0" rtlCol="0" anchor="ctr"/>
          <a:lstStyle/>
          <a:p>
            <a:pPr marL="0" indent="0">
              <a:lnSpc>
                <a:spcPts val="1350"/>
              </a:lnSpc>
              <a:buNone/>
            </a:pPr>
            <a:r>
              <a:rPr lang="en-US" sz="900" b="1" dirty="0">
                <a:solidFill>
                  <a:srgbClr val="E0651F"/>
                </a:solidFill>
              </a:rPr>
              <a:t>www.bradfordvts.co.uk</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9-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9-img-3" descr="preencoded.png"/>
          <p:cNvPicPr>
            <a:picLocks noChangeAspect="1"/>
          </p:cNvPicPr>
          <p:nvPr/>
        </p:nvPicPr>
        <p:blipFill>
          <a:blip r:embed="rId4"/>
          <a:stretch>
            <a:fillRect/>
          </a:stretch>
        </p:blipFill>
        <p:spPr>
          <a:xfrm>
            <a:off x="381000" y="190500"/>
            <a:ext cx="11430000" cy="828675"/>
          </a:xfrm>
          <a:prstGeom prst="rect">
            <a:avLst/>
          </a:prstGeom>
        </p:spPr>
      </p:pic>
      <p:pic>
        <p:nvPicPr>
          <p:cNvPr id="5" name="SK-9-img-4" descr="preencoded.png"/>
          <p:cNvPicPr>
            <a:picLocks noChangeAspect="1"/>
          </p:cNvPicPr>
          <p:nvPr/>
        </p:nvPicPr>
        <p:blipFill>
          <a:blip r:embed="rId5"/>
          <a:stretch>
            <a:fillRect/>
          </a:stretch>
        </p:blipFill>
        <p:spPr>
          <a:xfrm>
            <a:off x="381000" y="1162050"/>
            <a:ext cx="5619750" cy="4552950"/>
          </a:xfrm>
          <a:prstGeom prst="rect">
            <a:avLst/>
          </a:prstGeom>
        </p:spPr>
      </p:pic>
      <p:pic>
        <p:nvPicPr>
          <p:cNvPr id="6" name="SK-9-img-5" descr="preencoded.png"/>
          <p:cNvPicPr>
            <a:picLocks noChangeAspect="1"/>
          </p:cNvPicPr>
          <p:nvPr/>
        </p:nvPicPr>
        <p:blipFill>
          <a:blip r:embed="rId6"/>
          <a:stretch>
            <a:fillRect/>
          </a:stretch>
        </p:blipFill>
        <p:spPr>
          <a:xfrm>
            <a:off x="381000" y="1162050"/>
            <a:ext cx="5619750" cy="485775"/>
          </a:xfrm>
          <a:prstGeom prst="rect">
            <a:avLst/>
          </a:prstGeom>
        </p:spPr>
      </p:pic>
      <p:pic>
        <p:nvPicPr>
          <p:cNvPr id="7" name="SK-9-img-6" descr="preencoded.png"/>
          <p:cNvPicPr>
            <a:picLocks noChangeAspect="1"/>
          </p:cNvPicPr>
          <p:nvPr/>
        </p:nvPicPr>
        <p:blipFill>
          <a:blip r:embed="rId7"/>
          <a:stretch>
            <a:fillRect/>
          </a:stretch>
        </p:blipFill>
        <p:spPr>
          <a:xfrm>
            <a:off x="571500" y="1326952"/>
            <a:ext cx="190500" cy="155823"/>
          </a:xfrm>
          <a:prstGeom prst="rect">
            <a:avLst/>
          </a:prstGeom>
        </p:spPr>
      </p:pic>
      <p:pic>
        <p:nvPicPr>
          <p:cNvPr id="8" name="SK-9-img-7" descr="preencoded.png"/>
          <p:cNvPicPr>
            <a:picLocks noChangeAspect="1"/>
          </p:cNvPicPr>
          <p:nvPr/>
        </p:nvPicPr>
        <p:blipFill>
          <a:blip r:embed="rId8"/>
          <a:stretch>
            <a:fillRect/>
          </a:stretch>
        </p:blipFill>
        <p:spPr>
          <a:xfrm>
            <a:off x="571500" y="1838325"/>
            <a:ext cx="190500" cy="190500"/>
          </a:xfrm>
          <a:prstGeom prst="rect">
            <a:avLst/>
          </a:prstGeom>
        </p:spPr>
      </p:pic>
      <p:pic>
        <p:nvPicPr>
          <p:cNvPr id="9" name="SK-9-img-8" descr="preencoded.png"/>
          <p:cNvPicPr>
            <a:picLocks noChangeAspect="1"/>
          </p:cNvPicPr>
          <p:nvPr/>
        </p:nvPicPr>
        <p:blipFill>
          <a:blip r:embed="rId8"/>
          <a:stretch>
            <a:fillRect/>
          </a:stretch>
        </p:blipFill>
        <p:spPr>
          <a:xfrm>
            <a:off x="571500" y="2409825"/>
            <a:ext cx="190500" cy="190500"/>
          </a:xfrm>
          <a:prstGeom prst="rect">
            <a:avLst/>
          </a:prstGeom>
        </p:spPr>
      </p:pic>
      <p:pic>
        <p:nvPicPr>
          <p:cNvPr id="10" name="SK-9-img-9" descr="preencoded.png"/>
          <p:cNvPicPr>
            <a:picLocks noChangeAspect="1"/>
          </p:cNvPicPr>
          <p:nvPr/>
        </p:nvPicPr>
        <p:blipFill>
          <a:blip r:embed="rId9"/>
          <a:stretch>
            <a:fillRect/>
          </a:stretch>
        </p:blipFill>
        <p:spPr>
          <a:xfrm>
            <a:off x="571500" y="2981325"/>
            <a:ext cx="190500" cy="163264"/>
          </a:xfrm>
          <a:prstGeom prst="rect">
            <a:avLst/>
          </a:prstGeom>
        </p:spPr>
      </p:pic>
      <p:pic>
        <p:nvPicPr>
          <p:cNvPr id="11" name="SK-9-img-10" descr="preencoded.png"/>
          <p:cNvPicPr>
            <a:picLocks noChangeAspect="1"/>
          </p:cNvPicPr>
          <p:nvPr/>
        </p:nvPicPr>
        <p:blipFill>
          <a:blip r:embed="rId10"/>
          <a:stretch>
            <a:fillRect/>
          </a:stretch>
        </p:blipFill>
        <p:spPr>
          <a:xfrm>
            <a:off x="571500" y="3552825"/>
            <a:ext cx="190500" cy="152400"/>
          </a:xfrm>
          <a:prstGeom prst="rect">
            <a:avLst/>
          </a:prstGeom>
        </p:spPr>
      </p:pic>
      <p:pic>
        <p:nvPicPr>
          <p:cNvPr id="12" name="SK-9-img-11" descr="preencoded.png"/>
          <p:cNvPicPr>
            <a:picLocks noChangeAspect="1"/>
          </p:cNvPicPr>
          <p:nvPr/>
        </p:nvPicPr>
        <p:blipFill>
          <a:blip r:embed="rId10"/>
          <a:stretch>
            <a:fillRect/>
          </a:stretch>
        </p:blipFill>
        <p:spPr>
          <a:xfrm>
            <a:off x="571500" y="3895725"/>
            <a:ext cx="190500" cy="152400"/>
          </a:xfrm>
          <a:prstGeom prst="rect">
            <a:avLst/>
          </a:prstGeom>
        </p:spPr>
      </p:pic>
      <p:pic>
        <p:nvPicPr>
          <p:cNvPr id="13" name="SK-9-img-12" descr="preencoded.png"/>
          <p:cNvPicPr>
            <a:picLocks noChangeAspect="1"/>
          </p:cNvPicPr>
          <p:nvPr/>
        </p:nvPicPr>
        <p:blipFill>
          <a:blip r:embed="rId5"/>
          <a:stretch>
            <a:fillRect/>
          </a:stretch>
        </p:blipFill>
        <p:spPr>
          <a:xfrm>
            <a:off x="6191250" y="1162050"/>
            <a:ext cx="5619750" cy="4552950"/>
          </a:xfrm>
          <a:prstGeom prst="rect">
            <a:avLst/>
          </a:prstGeom>
        </p:spPr>
      </p:pic>
      <p:pic>
        <p:nvPicPr>
          <p:cNvPr id="14" name="SK-9-img-13" descr="preencoded.png"/>
          <p:cNvPicPr>
            <a:picLocks noChangeAspect="1"/>
          </p:cNvPicPr>
          <p:nvPr/>
        </p:nvPicPr>
        <p:blipFill>
          <a:blip r:embed="rId6"/>
          <a:stretch>
            <a:fillRect/>
          </a:stretch>
        </p:blipFill>
        <p:spPr>
          <a:xfrm>
            <a:off x="6191250" y="1162050"/>
            <a:ext cx="5619750" cy="485775"/>
          </a:xfrm>
          <a:prstGeom prst="rect">
            <a:avLst/>
          </a:prstGeom>
        </p:spPr>
      </p:pic>
      <p:pic>
        <p:nvPicPr>
          <p:cNvPr id="15" name="SK-9-img-14" descr="preencoded.png"/>
          <p:cNvPicPr>
            <a:picLocks noChangeAspect="1"/>
          </p:cNvPicPr>
          <p:nvPr/>
        </p:nvPicPr>
        <p:blipFill>
          <a:blip r:embed="rId11"/>
          <a:stretch>
            <a:fillRect/>
          </a:stretch>
        </p:blipFill>
        <p:spPr>
          <a:xfrm>
            <a:off x="6381750" y="1326952"/>
            <a:ext cx="190500" cy="155823"/>
          </a:xfrm>
          <a:prstGeom prst="rect">
            <a:avLst/>
          </a:prstGeom>
        </p:spPr>
      </p:pic>
      <p:pic>
        <p:nvPicPr>
          <p:cNvPr id="16" name="SK-9-img-15" descr="preencoded.png"/>
          <p:cNvPicPr>
            <a:picLocks noChangeAspect="1"/>
          </p:cNvPicPr>
          <p:nvPr/>
        </p:nvPicPr>
        <p:blipFill>
          <a:blip r:embed="rId12"/>
          <a:stretch>
            <a:fillRect/>
          </a:stretch>
        </p:blipFill>
        <p:spPr>
          <a:xfrm>
            <a:off x="6381750" y="1838325"/>
            <a:ext cx="190500" cy="175766"/>
          </a:xfrm>
          <a:prstGeom prst="rect">
            <a:avLst/>
          </a:prstGeom>
        </p:spPr>
      </p:pic>
      <p:pic>
        <p:nvPicPr>
          <p:cNvPr id="17" name="SK-9-img-16" descr="preencoded.png"/>
          <p:cNvPicPr>
            <a:picLocks noChangeAspect="1"/>
          </p:cNvPicPr>
          <p:nvPr/>
        </p:nvPicPr>
        <p:blipFill>
          <a:blip r:embed="rId9"/>
          <a:stretch>
            <a:fillRect/>
          </a:stretch>
        </p:blipFill>
        <p:spPr>
          <a:xfrm>
            <a:off x="6381750" y="2409825"/>
            <a:ext cx="190500" cy="163264"/>
          </a:xfrm>
          <a:prstGeom prst="rect">
            <a:avLst/>
          </a:prstGeom>
        </p:spPr>
      </p:pic>
      <p:pic>
        <p:nvPicPr>
          <p:cNvPr id="18" name="SK-9-img-17" descr="preencoded.png"/>
          <p:cNvPicPr>
            <a:picLocks noChangeAspect="1"/>
          </p:cNvPicPr>
          <p:nvPr/>
        </p:nvPicPr>
        <p:blipFill>
          <a:blip r:embed="rId13"/>
          <a:stretch>
            <a:fillRect/>
          </a:stretch>
        </p:blipFill>
        <p:spPr>
          <a:xfrm>
            <a:off x="6381750" y="2981325"/>
            <a:ext cx="190500" cy="190500"/>
          </a:xfrm>
          <a:prstGeom prst="rect">
            <a:avLst/>
          </a:prstGeom>
        </p:spPr>
      </p:pic>
      <p:pic>
        <p:nvPicPr>
          <p:cNvPr id="19" name="SK-9-img-18" descr="preencoded.png"/>
          <p:cNvPicPr>
            <a:picLocks noChangeAspect="1"/>
          </p:cNvPicPr>
          <p:nvPr/>
        </p:nvPicPr>
        <p:blipFill>
          <a:blip r:embed="rId14"/>
          <a:stretch>
            <a:fillRect/>
          </a:stretch>
        </p:blipFill>
        <p:spPr>
          <a:xfrm>
            <a:off x="6381750" y="3552825"/>
            <a:ext cx="5238750" cy="628650"/>
          </a:xfrm>
          <a:prstGeom prst="rect">
            <a:avLst/>
          </a:prstGeom>
        </p:spPr>
      </p:pic>
      <p:pic>
        <p:nvPicPr>
          <p:cNvPr id="20" name="SK-9-img-19" descr="preencoded.png"/>
          <p:cNvPicPr>
            <a:picLocks noChangeAspect="1"/>
          </p:cNvPicPr>
          <p:nvPr/>
        </p:nvPicPr>
        <p:blipFill>
          <a:blip r:embed="rId15"/>
          <a:stretch>
            <a:fillRect/>
          </a:stretch>
        </p:blipFill>
        <p:spPr>
          <a:xfrm>
            <a:off x="6496050" y="3706118"/>
            <a:ext cx="166688" cy="137220"/>
          </a:xfrm>
          <a:prstGeom prst="rect">
            <a:avLst/>
          </a:prstGeom>
        </p:spPr>
      </p:pic>
      <p:pic>
        <p:nvPicPr>
          <p:cNvPr id="21" name="SK-9-img-20" descr="preencoded.png"/>
          <p:cNvPicPr>
            <a:picLocks noChangeAspect="1"/>
          </p:cNvPicPr>
          <p:nvPr/>
        </p:nvPicPr>
        <p:blipFill>
          <a:blip r:embed="rId16"/>
          <a:stretch>
            <a:fillRect/>
          </a:stretch>
        </p:blipFill>
        <p:spPr>
          <a:xfrm>
            <a:off x="0" y="6477000"/>
            <a:ext cx="12192000" cy="381000"/>
          </a:xfrm>
          <a:prstGeom prst="rect">
            <a:avLst/>
          </a:prstGeom>
        </p:spPr>
      </p:pic>
      <p:sp>
        <p:nvSpPr>
          <p:cNvPr id="22" name="SK-9-text-21"/>
          <p:cNvSpPr/>
          <p:nvPr/>
        </p:nvSpPr>
        <p:spPr>
          <a:xfrm>
            <a:off x="571500" y="285750"/>
            <a:ext cx="11620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INITIAL ASSESSMENT OF PERSISTENT PROTEINURIA</a:t>
            </a:r>
            <a:endParaRPr lang="en-US" sz="2100" dirty="0"/>
          </a:p>
        </p:txBody>
      </p:sp>
      <p:sp>
        <p:nvSpPr>
          <p:cNvPr id="23" name="SK-9-text-22"/>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4" name="SK-9-text-23"/>
          <p:cNvSpPr/>
          <p:nvPr/>
        </p:nvSpPr>
        <p:spPr>
          <a:xfrm>
            <a:off x="762000" y="1276350"/>
            <a:ext cx="51435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Laboratory Investigations</a:t>
            </a:r>
            <a:endParaRPr lang="en-US" sz="1350" dirty="0"/>
          </a:p>
        </p:txBody>
      </p:sp>
      <p:sp>
        <p:nvSpPr>
          <p:cNvPr id="25" name="SK-9-text-24"/>
          <p:cNvSpPr/>
          <p:nvPr/>
        </p:nvSpPr>
        <p:spPr>
          <a:xfrm>
            <a:off x="762000" y="1838325"/>
            <a:ext cx="50482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Urine ACR:</a:t>
            </a:r>
            <a:r>
              <a:rPr lang="en-US" sz="1200" dirty="0">
                <a:solidFill>
                  <a:srgbClr val="212121"/>
                </a:solidFill>
              </a:rPr>
              <a:t> Send an early morning sample (EMU) to confirm and quantify albuminuria.</a:t>
            </a:r>
            <a:endParaRPr lang="en-US" sz="1200" dirty="0"/>
          </a:p>
        </p:txBody>
      </p:sp>
      <p:sp>
        <p:nvSpPr>
          <p:cNvPr id="26" name="SK-9-text-25"/>
          <p:cNvSpPr/>
          <p:nvPr/>
        </p:nvSpPr>
        <p:spPr>
          <a:xfrm>
            <a:off x="762000" y="2409825"/>
            <a:ext cx="50482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Renal Function:</a:t>
            </a:r>
            <a:r>
              <a:rPr lang="en-US" sz="1200" dirty="0">
                <a:solidFill>
                  <a:srgbClr val="212121"/>
                </a:solidFill>
              </a:rPr>
              <a:t> Serum U&amp;Es, Creatinine, and eGFR to assess baseline kidney stage.</a:t>
            </a:r>
            <a:endParaRPr lang="en-US" sz="1200" dirty="0"/>
          </a:p>
        </p:txBody>
      </p:sp>
      <p:sp>
        <p:nvSpPr>
          <p:cNvPr id="27" name="SK-9-text-26"/>
          <p:cNvSpPr/>
          <p:nvPr/>
        </p:nvSpPr>
        <p:spPr>
          <a:xfrm>
            <a:off x="762000" y="2981325"/>
            <a:ext cx="50482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Diabetes Screen:</a:t>
            </a:r>
            <a:r>
              <a:rPr lang="en-US" sz="1200" dirty="0">
                <a:solidFill>
                  <a:srgbClr val="212121"/>
                </a:solidFill>
              </a:rPr>
              <a:t> HbA1c or fasting glucose to exclude diabetic nephropathy.</a:t>
            </a:r>
            <a:endParaRPr lang="en-US" sz="1200" dirty="0"/>
          </a:p>
        </p:txBody>
      </p:sp>
      <p:sp>
        <p:nvSpPr>
          <p:cNvPr id="28" name="SK-9-text-27"/>
          <p:cNvSpPr/>
          <p:nvPr/>
        </p:nvSpPr>
        <p:spPr>
          <a:xfrm>
            <a:off x="762000" y="3552825"/>
            <a:ext cx="1143000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Cardiovascular Profile:</a:t>
            </a:r>
            <a:r>
              <a:rPr lang="en-US" sz="1200" dirty="0">
                <a:solidFill>
                  <a:srgbClr val="212121"/>
                </a:solidFill>
              </a:rPr>
              <a:t> Full lipid profile as part of CKD risk stratification.</a:t>
            </a:r>
            <a:endParaRPr lang="en-US" sz="1200" dirty="0"/>
          </a:p>
        </p:txBody>
      </p:sp>
      <p:sp>
        <p:nvSpPr>
          <p:cNvPr id="29" name="SK-9-text-28"/>
          <p:cNvSpPr/>
          <p:nvPr/>
        </p:nvSpPr>
        <p:spPr>
          <a:xfrm>
            <a:off x="762000" y="3895725"/>
            <a:ext cx="1143000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Serum Albumin:</a:t>
            </a:r>
            <a:r>
              <a:rPr lang="en-US" sz="1200" dirty="0">
                <a:solidFill>
                  <a:srgbClr val="212121"/>
                </a:solidFill>
              </a:rPr>
              <a:t> Check if nephrotic range proteinuria is suspected (&gt;A3).</a:t>
            </a:r>
            <a:endParaRPr lang="en-US" sz="1200" dirty="0"/>
          </a:p>
        </p:txBody>
      </p:sp>
      <p:sp>
        <p:nvSpPr>
          <p:cNvPr id="30" name="SK-9-text-29"/>
          <p:cNvSpPr/>
          <p:nvPr/>
        </p:nvSpPr>
        <p:spPr>
          <a:xfrm>
            <a:off x="6572250" y="1276350"/>
            <a:ext cx="390906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Clinical Evaluation</a:t>
            </a:r>
            <a:endParaRPr lang="en-US" sz="1350" dirty="0"/>
          </a:p>
        </p:txBody>
      </p:sp>
      <p:sp>
        <p:nvSpPr>
          <p:cNvPr id="31" name="SK-9-text-30"/>
          <p:cNvSpPr/>
          <p:nvPr/>
        </p:nvSpPr>
        <p:spPr>
          <a:xfrm>
            <a:off x="6572250" y="1838325"/>
            <a:ext cx="50482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Blood Pressure:</a:t>
            </a:r>
            <a:r>
              <a:rPr lang="en-US" sz="1200" dirty="0">
                <a:solidFill>
                  <a:srgbClr val="212121"/>
                </a:solidFill>
              </a:rPr>
              <a:t> Mandatory measurement; target depends on ACR/CKD status.</a:t>
            </a:r>
            <a:endParaRPr lang="en-US" sz="1200" dirty="0"/>
          </a:p>
        </p:txBody>
      </p:sp>
      <p:sp>
        <p:nvSpPr>
          <p:cNvPr id="32" name="SK-9-text-31"/>
          <p:cNvSpPr/>
          <p:nvPr/>
        </p:nvSpPr>
        <p:spPr>
          <a:xfrm>
            <a:off x="6572250" y="2409825"/>
            <a:ext cx="50482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Dipstick Check:</a:t>
            </a:r>
            <a:r>
              <a:rPr lang="en-US" sz="1200" dirty="0">
                <a:solidFill>
                  <a:srgbClr val="212121"/>
                </a:solidFill>
              </a:rPr>
              <a:t> Re-check for non-visible haematuria (affects referral criteria).</a:t>
            </a:r>
            <a:endParaRPr lang="en-US" sz="1200" dirty="0"/>
          </a:p>
        </p:txBody>
      </p:sp>
      <p:sp>
        <p:nvSpPr>
          <p:cNvPr id="33" name="SK-9-text-32"/>
          <p:cNvSpPr/>
          <p:nvPr/>
        </p:nvSpPr>
        <p:spPr>
          <a:xfrm>
            <a:off x="6572250" y="2981325"/>
            <a:ext cx="50482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Physical Exam:</a:t>
            </a:r>
            <a:r>
              <a:rPr lang="en-US" sz="1200" dirty="0">
                <a:solidFill>
                  <a:srgbClr val="212121"/>
                </a:solidFill>
              </a:rPr>
              <a:t> Assess for peripheral oedema and signs of systemic disease (e.g., rash).</a:t>
            </a:r>
            <a:endParaRPr lang="en-US" sz="1200" dirty="0"/>
          </a:p>
        </p:txBody>
      </p:sp>
      <p:sp>
        <p:nvSpPr>
          <p:cNvPr id="34" name="SK-9-text-33"/>
          <p:cNvSpPr/>
          <p:nvPr/>
        </p:nvSpPr>
        <p:spPr>
          <a:xfrm>
            <a:off x="6775996" y="3552825"/>
            <a:ext cx="5010150" cy="628650"/>
          </a:xfrm>
          <a:prstGeom prst="rect">
            <a:avLst/>
          </a:prstGeom>
          <a:noFill/>
          <a:ln/>
        </p:spPr>
        <p:txBody>
          <a:bodyPr vert="horz" wrap="square" lIns="0" tIns="0" rIns="0" bIns="0" rtlCol="0" anchor="ctr"/>
          <a:lstStyle/>
          <a:p>
            <a:pPr marL="0" indent="0">
              <a:lnSpc>
                <a:spcPts val="1575"/>
              </a:lnSpc>
              <a:buNone/>
            </a:pPr>
            <a:r>
              <a:rPr lang="en-US" sz="1050" dirty="0">
                <a:solidFill>
                  <a:srgbClr val="795548"/>
                </a:solidFill>
              </a:rPr>
              <a:t> </a:t>
            </a:r>
            <a:r>
              <a:rPr lang="en-US" sz="1050" b="1" dirty="0">
                <a:solidFill>
                  <a:srgbClr val="795548"/>
                </a:solidFill>
              </a:rPr>
              <a:t>Medication Review:</a:t>
            </a:r>
            <a:r>
              <a:rPr lang="en-US" sz="1050" dirty="0">
                <a:solidFill>
                  <a:srgbClr val="795548"/>
                </a:solidFill>
              </a:rPr>
              <a:t> Review use of NSAIDs, which can cause acute kidney injury or interstitial nephritis. Check for recent RAAS blockade starts.</a:t>
            </a:r>
            <a:endParaRPr lang="en-US" sz="1050" dirty="0"/>
          </a:p>
        </p:txBody>
      </p:sp>
      <p:sp>
        <p:nvSpPr>
          <p:cNvPr id="35" name="SK-9-text-34"/>
          <p:cNvSpPr/>
          <p:nvPr/>
        </p:nvSpPr>
        <p:spPr>
          <a:xfrm>
            <a:off x="10661154" y="6581775"/>
            <a:ext cx="1530846" cy="171450"/>
          </a:xfrm>
          <a:prstGeom prst="rect">
            <a:avLst/>
          </a:prstGeom>
          <a:noFill/>
          <a:ln/>
        </p:spPr>
        <p:txBody>
          <a:bodyPr vert="horz" wrap="square" lIns="0" tIns="0" rIns="0" bIns="0" rtlCol="0" anchor="ctr"/>
          <a:lstStyle/>
          <a:p>
            <a:pPr marL="0" indent="0">
              <a:lnSpc>
                <a:spcPts val="1350"/>
              </a:lnSpc>
              <a:buNone/>
            </a:pPr>
            <a:r>
              <a:rPr lang="en-US" sz="900" dirty="0">
                <a:solidFill>
                  <a:srgbClr val="607D8B"/>
                </a:solidFill>
              </a:rPr>
              <a:t>www.bradfordvts.co.uk</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0-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0-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10-img-3" descr="preencoded.png"/>
          <p:cNvPicPr>
            <a:picLocks noChangeAspect="1"/>
          </p:cNvPicPr>
          <p:nvPr/>
        </p:nvPicPr>
        <p:blipFill>
          <a:blip r:embed="rId4"/>
          <a:stretch>
            <a:fillRect/>
          </a:stretch>
        </p:blipFill>
        <p:spPr>
          <a:xfrm>
            <a:off x="571500" y="381000"/>
            <a:ext cx="11049000" cy="828675"/>
          </a:xfrm>
          <a:prstGeom prst="rect">
            <a:avLst/>
          </a:prstGeom>
        </p:spPr>
      </p:pic>
      <p:pic>
        <p:nvPicPr>
          <p:cNvPr id="5" name="SK-10-img-4" descr="preencoded.png"/>
          <p:cNvPicPr>
            <a:picLocks noChangeAspect="1"/>
          </p:cNvPicPr>
          <p:nvPr/>
        </p:nvPicPr>
        <p:blipFill>
          <a:blip r:embed="rId5"/>
          <a:stretch>
            <a:fillRect/>
          </a:stretch>
        </p:blipFill>
        <p:spPr>
          <a:xfrm>
            <a:off x="571500" y="1447800"/>
            <a:ext cx="3524250" cy="2924175"/>
          </a:xfrm>
          <a:prstGeom prst="rect">
            <a:avLst/>
          </a:prstGeom>
        </p:spPr>
      </p:pic>
      <p:pic>
        <p:nvPicPr>
          <p:cNvPr id="6" name="SK-10-img-5" descr="preencoded.png"/>
          <p:cNvPicPr>
            <a:picLocks noChangeAspect="1"/>
          </p:cNvPicPr>
          <p:nvPr/>
        </p:nvPicPr>
        <p:blipFill>
          <a:blip r:embed="rId6"/>
          <a:stretch>
            <a:fillRect/>
          </a:stretch>
        </p:blipFill>
        <p:spPr>
          <a:xfrm>
            <a:off x="571500" y="1447800"/>
            <a:ext cx="3524250" cy="628650"/>
          </a:xfrm>
          <a:prstGeom prst="rect">
            <a:avLst/>
          </a:prstGeom>
        </p:spPr>
      </p:pic>
      <p:pic>
        <p:nvPicPr>
          <p:cNvPr id="7" name="SK-10-img-6" descr="preencoded.png"/>
          <p:cNvPicPr>
            <a:picLocks noChangeAspect="1"/>
          </p:cNvPicPr>
          <p:nvPr/>
        </p:nvPicPr>
        <p:blipFill>
          <a:blip r:embed="rId7"/>
          <a:stretch>
            <a:fillRect/>
          </a:stretch>
        </p:blipFill>
        <p:spPr>
          <a:xfrm>
            <a:off x="762000" y="2938463"/>
            <a:ext cx="178594" cy="147042"/>
          </a:xfrm>
          <a:prstGeom prst="rect">
            <a:avLst/>
          </a:prstGeom>
        </p:spPr>
      </p:pic>
      <p:pic>
        <p:nvPicPr>
          <p:cNvPr id="8" name="SK-10-img-7" descr="preencoded.png"/>
          <p:cNvPicPr>
            <a:picLocks noChangeAspect="1"/>
          </p:cNvPicPr>
          <p:nvPr/>
        </p:nvPicPr>
        <p:blipFill>
          <a:blip r:embed="rId8"/>
          <a:stretch>
            <a:fillRect/>
          </a:stretch>
        </p:blipFill>
        <p:spPr>
          <a:xfrm>
            <a:off x="762000" y="3252788"/>
            <a:ext cx="178594" cy="147042"/>
          </a:xfrm>
          <a:prstGeom prst="rect">
            <a:avLst/>
          </a:prstGeom>
        </p:spPr>
      </p:pic>
      <p:pic>
        <p:nvPicPr>
          <p:cNvPr id="9" name="SK-10-img-8" descr="preencoded.png"/>
          <p:cNvPicPr>
            <a:picLocks noChangeAspect="1"/>
          </p:cNvPicPr>
          <p:nvPr/>
        </p:nvPicPr>
        <p:blipFill>
          <a:blip r:embed="rId9"/>
          <a:stretch>
            <a:fillRect/>
          </a:stretch>
        </p:blipFill>
        <p:spPr>
          <a:xfrm>
            <a:off x="762000" y="3567113"/>
            <a:ext cx="178594" cy="147042"/>
          </a:xfrm>
          <a:prstGeom prst="rect">
            <a:avLst/>
          </a:prstGeom>
        </p:spPr>
      </p:pic>
      <p:pic>
        <p:nvPicPr>
          <p:cNvPr id="10" name="SK-10-img-9" descr="preencoded.png"/>
          <p:cNvPicPr>
            <a:picLocks noChangeAspect="1"/>
          </p:cNvPicPr>
          <p:nvPr/>
        </p:nvPicPr>
        <p:blipFill>
          <a:blip r:embed="rId10"/>
          <a:stretch>
            <a:fillRect/>
          </a:stretch>
        </p:blipFill>
        <p:spPr>
          <a:xfrm>
            <a:off x="4333875" y="1447800"/>
            <a:ext cx="3524250" cy="2924175"/>
          </a:xfrm>
          <a:prstGeom prst="rect">
            <a:avLst/>
          </a:prstGeom>
        </p:spPr>
      </p:pic>
      <p:pic>
        <p:nvPicPr>
          <p:cNvPr id="11" name="SK-10-img-10" descr="preencoded.png"/>
          <p:cNvPicPr>
            <a:picLocks noChangeAspect="1"/>
          </p:cNvPicPr>
          <p:nvPr/>
        </p:nvPicPr>
        <p:blipFill>
          <a:blip r:embed="rId6"/>
          <a:stretch>
            <a:fillRect/>
          </a:stretch>
        </p:blipFill>
        <p:spPr>
          <a:xfrm>
            <a:off x="4333875" y="1447800"/>
            <a:ext cx="3524250" cy="628650"/>
          </a:xfrm>
          <a:prstGeom prst="rect">
            <a:avLst/>
          </a:prstGeom>
        </p:spPr>
      </p:pic>
      <p:pic>
        <p:nvPicPr>
          <p:cNvPr id="12" name="SK-10-img-11" descr="preencoded.png"/>
          <p:cNvPicPr>
            <a:picLocks noChangeAspect="1"/>
          </p:cNvPicPr>
          <p:nvPr/>
        </p:nvPicPr>
        <p:blipFill>
          <a:blip r:embed="rId11"/>
          <a:stretch>
            <a:fillRect/>
          </a:stretch>
        </p:blipFill>
        <p:spPr>
          <a:xfrm>
            <a:off x="4524375" y="2738438"/>
            <a:ext cx="178594" cy="147042"/>
          </a:xfrm>
          <a:prstGeom prst="rect">
            <a:avLst/>
          </a:prstGeom>
        </p:spPr>
      </p:pic>
      <p:pic>
        <p:nvPicPr>
          <p:cNvPr id="13" name="SK-10-img-12" descr="preencoded.png"/>
          <p:cNvPicPr>
            <a:picLocks noChangeAspect="1"/>
          </p:cNvPicPr>
          <p:nvPr/>
        </p:nvPicPr>
        <p:blipFill>
          <a:blip r:embed="rId12"/>
          <a:stretch>
            <a:fillRect/>
          </a:stretch>
        </p:blipFill>
        <p:spPr>
          <a:xfrm>
            <a:off x="4524375" y="3052763"/>
            <a:ext cx="178594" cy="166688"/>
          </a:xfrm>
          <a:prstGeom prst="rect">
            <a:avLst/>
          </a:prstGeom>
        </p:spPr>
      </p:pic>
      <p:pic>
        <p:nvPicPr>
          <p:cNvPr id="14" name="SK-10-img-13" descr="preencoded.png"/>
          <p:cNvPicPr>
            <a:picLocks noChangeAspect="1"/>
          </p:cNvPicPr>
          <p:nvPr/>
        </p:nvPicPr>
        <p:blipFill>
          <a:blip r:embed="rId13"/>
          <a:stretch>
            <a:fillRect/>
          </a:stretch>
        </p:blipFill>
        <p:spPr>
          <a:xfrm>
            <a:off x="4524375" y="3567113"/>
            <a:ext cx="178594" cy="178594"/>
          </a:xfrm>
          <a:prstGeom prst="rect">
            <a:avLst/>
          </a:prstGeom>
        </p:spPr>
      </p:pic>
      <p:pic>
        <p:nvPicPr>
          <p:cNvPr id="15" name="SK-10-img-14" descr="preencoded.png"/>
          <p:cNvPicPr>
            <a:picLocks noChangeAspect="1"/>
          </p:cNvPicPr>
          <p:nvPr/>
        </p:nvPicPr>
        <p:blipFill>
          <a:blip r:embed="rId14"/>
          <a:stretch>
            <a:fillRect/>
          </a:stretch>
        </p:blipFill>
        <p:spPr>
          <a:xfrm>
            <a:off x="8096250" y="1447800"/>
            <a:ext cx="3524250" cy="2924175"/>
          </a:xfrm>
          <a:prstGeom prst="rect">
            <a:avLst/>
          </a:prstGeom>
        </p:spPr>
      </p:pic>
      <p:pic>
        <p:nvPicPr>
          <p:cNvPr id="16" name="SK-10-img-15" descr="preencoded.png"/>
          <p:cNvPicPr>
            <a:picLocks noChangeAspect="1"/>
          </p:cNvPicPr>
          <p:nvPr/>
        </p:nvPicPr>
        <p:blipFill>
          <a:blip r:embed="rId6"/>
          <a:stretch>
            <a:fillRect/>
          </a:stretch>
        </p:blipFill>
        <p:spPr>
          <a:xfrm>
            <a:off x="8096250" y="1447800"/>
            <a:ext cx="3524250" cy="628650"/>
          </a:xfrm>
          <a:prstGeom prst="rect">
            <a:avLst/>
          </a:prstGeom>
        </p:spPr>
      </p:pic>
      <p:pic>
        <p:nvPicPr>
          <p:cNvPr id="17" name="SK-10-img-16" descr="preencoded.png"/>
          <p:cNvPicPr>
            <a:picLocks noChangeAspect="1"/>
          </p:cNvPicPr>
          <p:nvPr/>
        </p:nvPicPr>
        <p:blipFill>
          <a:blip r:embed="rId15"/>
          <a:stretch>
            <a:fillRect/>
          </a:stretch>
        </p:blipFill>
        <p:spPr>
          <a:xfrm>
            <a:off x="8286750" y="2638425"/>
            <a:ext cx="178594" cy="156270"/>
          </a:xfrm>
          <a:prstGeom prst="rect">
            <a:avLst/>
          </a:prstGeom>
        </p:spPr>
      </p:pic>
      <p:pic>
        <p:nvPicPr>
          <p:cNvPr id="18" name="SK-10-img-17" descr="preencoded.png"/>
          <p:cNvPicPr>
            <a:picLocks noChangeAspect="1"/>
          </p:cNvPicPr>
          <p:nvPr/>
        </p:nvPicPr>
        <p:blipFill>
          <a:blip r:embed="rId15"/>
          <a:stretch>
            <a:fillRect/>
          </a:stretch>
        </p:blipFill>
        <p:spPr>
          <a:xfrm>
            <a:off x="8286750" y="3152775"/>
            <a:ext cx="178594" cy="156270"/>
          </a:xfrm>
          <a:prstGeom prst="rect">
            <a:avLst/>
          </a:prstGeom>
        </p:spPr>
      </p:pic>
      <p:pic>
        <p:nvPicPr>
          <p:cNvPr id="19" name="SK-10-img-18" descr="preencoded.png"/>
          <p:cNvPicPr>
            <a:picLocks noChangeAspect="1"/>
          </p:cNvPicPr>
          <p:nvPr/>
        </p:nvPicPr>
        <p:blipFill>
          <a:blip r:embed="rId15"/>
          <a:stretch>
            <a:fillRect/>
          </a:stretch>
        </p:blipFill>
        <p:spPr>
          <a:xfrm>
            <a:off x="8286750" y="3667125"/>
            <a:ext cx="178594" cy="156270"/>
          </a:xfrm>
          <a:prstGeom prst="rect">
            <a:avLst/>
          </a:prstGeom>
        </p:spPr>
      </p:pic>
      <p:pic>
        <p:nvPicPr>
          <p:cNvPr id="20" name="SK-10-img-19" descr="preencoded.png"/>
          <p:cNvPicPr>
            <a:picLocks noChangeAspect="1"/>
          </p:cNvPicPr>
          <p:nvPr/>
        </p:nvPicPr>
        <p:blipFill>
          <a:blip r:embed="rId16"/>
          <a:stretch>
            <a:fillRect/>
          </a:stretch>
        </p:blipFill>
        <p:spPr>
          <a:xfrm>
            <a:off x="571500" y="4752975"/>
            <a:ext cx="11049000" cy="514350"/>
          </a:xfrm>
          <a:prstGeom prst="rect">
            <a:avLst/>
          </a:prstGeom>
        </p:spPr>
      </p:pic>
      <p:pic>
        <p:nvPicPr>
          <p:cNvPr id="21" name="SK-10-img-20" descr="preencoded.png"/>
          <p:cNvPicPr>
            <a:picLocks noChangeAspect="1"/>
          </p:cNvPicPr>
          <p:nvPr/>
        </p:nvPicPr>
        <p:blipFill>
          <a:blip r:embed="rId17"/>
          <a:stretch>
            <a:fillRect/>
          </a:stretch>
        </p:blipFill>
        <p:spPr>
          <a:xfrm>
            <a:off x="809625" y="4914900"/>
            <a:ext cx="238125" cy="190500"/>
          </a:xfrm>
          <a:prstGeom prst="rect">
            <a:avLst/>
          </a:prstGeom>
        </p:spPr>
      </p:pic>
      <p:pic>
        <p:nvPicPr>
          <p:cNvPr id="22" name="SK-10-img-21" descr="preencoded.png"/>
          <p:cNvPicPr>
            <a:picLocks noChangeAspect="1"/>
          </p:cNvPicPr>
          <p:nvPr/>
        </p:nvPicPr>
        <p:blipFill>
          <a:blip r:embed="rId18"/>
          <a:stretch>
            <a:fillRect/>
          </a:stretch>
        </p:blipFill>
        <p:spPr>
          <a:xfrm>
            <a:off x="0" y="6286500"/>
            <a:ext cx="12192000" cy="571500"/>
          </a:xfrm>
          <a:prstGeom prst="rect">
            <a:avLst/>
          </a:prstGeom>
        </p:spPr>
      </p:pic>
      <p:sp>
        <p:nvSpPr>
          <p:cNvPr id="23" name="SK-10-text-22"/>
          <p:cNvSpPr/>
          <p:nvPr/>
        </p:nvSpPr>
        <p:spPr>
          <a:xfrm>
            <a:off x="762000" y="476250"/>
            <a:ext cx="112014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ACR INTERPRETATION PER NICE NG203</a:t>
            </a:r>
            <a:endParaRPr lang="en-US" sz="2100" dirty="0"/>
          </a:p>
        </p:txBody>
      </p:sp>
      <p:sp>
        <p:nvSpPr>
          <p:cNvPr id="24" name="SK-10-text-23"/>
          <p:cNvSpPr/>
          <p:nvPr/>
        </p:nvSpPr>
        <p:spPr>
          <a:xfrm>
            <a:off x="762000" y="914400"/>
            <a:ext cx="10858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5" name="SK-10-text-24"/>
          <p:cNvSpPr/>
          <p:nvPr/>
        </p:nvSpPr>
        <p:spPr>
          <a:xfrm>
            <a:off x="762000" y="1590675"/>
            <a:ext cx="731520" cy="342900"/>
          </a:xfrm>
          <a:prstGeom prst="rect">
            <a:avLst/>
          </a:prstGeom>
          <a:noFill/>
          <a:ln/>
        </p:spPr>
        <p:txBody>
          <a:bodyPr vert="horz" wrap="square" lIns="0" tIns="0" rIns="0" bIns="0" rtlCol="0" anchor="ctr"/>
          <a:lstStyle/>
          <a:p>
            <a:pPr marL="0" indent="0">
              <a:lnSpc>
                <a:spcPts val="2700"/>
              </a:lnSpc>
              <a:buNone/>
            </a:pPr>
            <a:r>
              <a:rPr lang="en-US" sz="1800" b="1" dirty="0">
                <a:solidFill>
                  <a:srgbClr val="212121"/>
                </a:solidFill>
              </a:rPr>
              <a:t>A1</a:t>
            </a:r>
            <a:endParaRPr lang="en-US" sz="1800" dirty="0"/>
          </a:p>
        </p:txBody>
      </p:sp>
      <p:sp>
        <p:nvSpPr>
          <p:cNvPr id="26" name="SK-10-text-25"/>
          <p:cNvSpPr/>
          <p:nvPr/>
        </p:nvSpPr>
        <p:spPr>
          <a:xfrm>
            <a:off x="2852440" y="1633538"/>
            <a:ext cx="24003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455A64"/>
                </a:solidFill>
              </a:rPr>
              <a:t>&lt; 3 mg/mmol</a:t>
            </a:r>
            <a:endParaRPr lang="en-US" sz="1350" dirty="0"/>
          </a:p>
        </p:txBody>
      </p:sp>
      <p:sp>
        <p:nvSpPr>
          <p:cNvPr id="27" name="SK-10-text-26"/>
          <p:cNvSpPr/>
          <p:nvPr/>
        </p:nvSpPr>
        <p:spPr>
          <a:xfrm>
            <a:off x="762000" y="2566988"/>
            <a:ext cx="475488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NORMAL TO MILDLY INCREASED</a:t>
            </a:r>
            <a:endParaRPr lang="en-US" sz="1200" dirty="0"/>
          </a:p>
        </p:txBody>
      </p:sp>
      <p:sp>
        <p:nvSpPr>
          <p:cNvPr id="28" name="SK-10-text-27"/>
          <p:cNvSpPr/>
          <p:nvPr/>
        </p:nvSpPr>
        <p:spPr>
          <a:xfrm>
            <a:off x="940594" y="2938463"/>
            <a:ext cx="7029450" cy="200025"/>
          </a:xfrm>
          <a:prstGeom prst="rect">
            <a:avLst/>
          </a:prstGeom>
          <a:noFill/>
          <a:ln/>
        </p:spPr>
        <p:txBody>
          <a:bodyPr vert="horz" wrap="square" lIns="0" tIns="0" rIns="0" bIns="0" rtlCol="0" anchor="ctr"/>
          <a:lstStyle/>
          <a:p>
            <a:pPr marL="0" indent="0" algn="l">
              <a:lnSpc>
                <a:spcPts val="1575"/>
              </a:lnSpc>
              <a:buNone/>
            </a:pPr>
            <a:r>
              <a:rPr lang="en-US" sz="1125" dirty="0">
                <a:solidFill>
                  <a:srgbClr val="424242"/>
                </a:solidFill>
              </a:rPr>
              <a:t>Physiological range for most individuals.</a:t>
            </a:r>
            <a:endParaRPr lang="en-US" sz="1125" dirty="0"/>
          </a:p>
        </p:txBody>
      </p:sp>
      <p:sp>
        <p:nvSpPr>
          <p:cNvPr id="29" name="SK-10-text-28"/>
          <p:cNvSpPr/>
          <p:nvPr/>
        </p:nvSpPr>
        <p:spPr>
          <a:xfrm>
            <a:off x="940594" y="3252788"/>
            <a:ext cx="7886700" cy="200025"/>
          </a:xfrm>
          <a:prstGeom prst="rect">
            <a:avLst/>
          </a:prstGeom>
          <a:noFill/>
          <a:ln/>
        </p:spPr>
        <p:txBody>
          <a:bodyPr vert="horz" wrap="square" lIns="0" tIns="0" rIns="0" bIns="0" rtlCol="0" anchor="ctr"/>
          <a:lstStyle/>
          <a:p>
            <a:pPr marL="0" indent="0" algn="l">
              <a:lnSpc>
                <a:spcPts val="1575"/>
              </a:lnSpc>
              <a:buNone/>
            </a:pPr>
            <a:r>
              <a:rPr lang="en-US" sz="1125" dirty="0">
                <a:solidFill>
                  <a:srgbClr val="424242"/>
                </a:solidFill>
              </a:rPr>
              <a:t>Low risk of CKD progression if eGFR is stable.</a:t>
            </a:r>
            <a:endParaRPr lang="en-US" sz="1125" dirty="0"/>
          </a:p>
        </p:txBody>
      </p:sp>
      <p:sp>
        <p:nvSpPr>
          <p:cNvPr id="30" name="SK-10-text-29"/>
          <p:cNvSpPr/>
          <p:nvPr/>
        </p:nvSpPr>
        <p:spPr>
          <a:xfrm>
            <a:off x="940594" y="3567113"/>
            <a:ext cx="7543800" cy="200025"/>
          </a:xfrm>
          <a:prstGeom prst="rect">
            <a:avLst/>
          </a:prstGeom>
          <a:noFill/>
          <a:ln/>
        </p:spPr>
        <p:txBody>
          <a:bodyPr vert="horz" wrap="square" lIns="0" tIns="0" rIns="0" bIns="0" rtlCol="0" anchor="ctr"/>
          <a:lstStyle/>
          <a:p>
            <a:pPr marL="0" indent="0" algn="l">
              <a:lnSpc>
                <a:spcPts val="1575"/>
              </a:lnSpc>
              <a:buNone/>
            </a:pPr>
            <a:r>
              <a:rPr lang="en-US" sz="1125" dirty="0">
                <a:solidFill>
                  <a:srgbClr val="424242"/>
                </a:solidFill>
              </a:rPr>
              <a:t>Baseline for cardiovascular risk assessment.</a:t>
            </a:r>
            <a:endParaRPr lang="en-US" sz="1125" dirty="0"/>
          </a:p>
        </p:txBody>
      </p:sp>
      <p:sp>
        <p:nvSpPr>
          <p:cNvPr id="31" name="SK-10-text-30"/>
          <p:cNvSpPr/>
          <p:nvPr/>
        </p:nvSpPr>
        <p:spPr>
          <a:xfrm>
            <a:off x="4524375" y="1590675"/>
            <a:ext cx="731520" cy="342900"/>
          </a:xfrm>
          <a:prstGeom prst="rect">
            <a:avLst/>
          </a:prstGeom>
          <a:noFill/>
          <a:ln/>
        </p:spPr>
        <p:txBody>
          <a:bodyPr vert="horz" wrap="square" lIns="0" tIns="0" rIns="0" bIns="0" rtlCol="0" anchor="ctr"/>
          <a:lstStyle/>
          <a:p>
            <a:pPr marL="0" indent="0">
              <a:lnSpc>
                <a:spcPts val="2700"/>
              </a:lnSpc>
              <a:buNone/>
            </a:pPr>
            <a:r>
              <a:rPr lang="en-US" sz="1800" b="1" dirty="0">
                <a:solidFill>
                  <a:srgbClr val="212121"/>
                </a:solidFill>
              </a:rPr>
              <a:t>A2</a:t>
            </a:r>
            <a:endParaRPr lang="en-US" sz="1800" dirty="0"/>
          </a:p>
        </p:txBody>
      </p:sp>
      <p:sp>
        <p:nvSpPr>
          <p:cNvPr id="32" name="SK-10-text-31"/>
          <p:cNvSpPr/>
          <p:nvPr/>
        </p:nvSpPr>
        <p:spPr>
          <a:xfrm>
            <a:off x="6381155" y="1633538"/>
            <a:ext cx="32918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455A64"/>
                </a:solidFill>
              </a:rPr>
              <a:t>3 – 30 mg/mmol</a:t>
            </a:r>
            <a:endParaRPr lang="en-US" sz="1350" dirty="0"/>
          </a:p>
        </p:txBody>
      </p:sp>
      <p:sp>
        <p:nvSpPr>
          <p:cNvPr id="33" name="SK-10-text-32"/>
          <p:cNvSpPr/>
          <p:nvPr/>
        </p:nvSpPr>
        <p:spPr>
          <a:xfrm>
            <a:off x="4524375" y="2366963"/>
            <a:ext cx="36576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MODERATELY INCREASED</a:t>
            </a:r>
            <a:endParaRPr lang="en-US" sz="1200" dirty="0"/>
          </a:p>
        </p:txBody>
      </p:sp>
      <p:sp>
        <p:nvSpPr>
          <p:cNvPr id="34" name="SK-10-text-33"/>
          <p:cNvSpPr/>
          <p:nvPr/>
        </p:nvSpPr>
        <p:spPr>
          <a:xfrm>
            <a:off x="4702969" y="2738438"/>
            <a:ext cx="6000750" cy="200025"/>
          </a:xfrm>
          <a:prstGeom prst="rect">
            <a:avLst/>
          </a:prstGeom>
          <a:noFill/>
          <a:ln/>
        </p:spPr>
        <p:txBody>
          <a:bodyPr vert="horz" wrap="square" lIns="0" tIns="0" rIns="0" bIns="0" rtlCol="0" anchor="ctr"/>
          <a:lstStyle/>
          <a:p>
            <a:pPr marL="0" indent="0" algn="l">
              <a:lnSpc>
                <a:spcPts val="1575"/>
              </a:lnSpc>
              <a:buNone/>
            </a:pPr>
            <a:r>
              <a:rPr lang="en-US" sz="1125" dirty="0">
                <a:solidFill>
                  <a:srgbClr val="424242"/>
                </a:solidFill>
              </a:rPr>
              <a:t>Clinically significant albuminuria.</a:t>
            </a:r>
            <a:endParaRPr lang="en-US" sz="1125" dirty="0"/>
          </a:p>
        </p:txBody>
      </p:sp>
      <p:sp>
        <p:nvSpPr>
          <p:cNvPr id="35" name="SK-10-text-34"/>
          <p:cNvSpPr/>
          <p:nvPr/>
        </p:nvSpPr>
        <p:spPr>
          <a:xfrm>
            <a:off x="4702969" y="3052763"/>
            <a:ext cx="2964656" cy="400050"/>
          </a:xfrm>
          <a:prstGeom prst="rect">
            <a:avLst/>
          </a:prstGeom>
          <a:noFill/>
          <a:ln/>
        </p:spPr>
        <p:txBody>
          <a:bodyPr vert="horz" wrap="square" lIns="0" tIns="0" rIns="0" bIns="0" rtlCol="0" anchor="ctr"/>
          <a:lstStyle/>
          <a:p>
            <a:pPr marL="0" indent="0" algn="l">
              <a:lnSpc>
                <a:spcPts val="1575"/>
              </a:lnSpc>
              <a:buNone/>
            </a:pPr>
            <a:r>
              <a:rPr lang="en-US" sz="1125" dirty="0">
                <a:solidFill>
                  <a:srgbClr val="424242"/>
                </a:solidFill>
              </a:rPr>
              <a:t>Independent marker of increased Cardiovascular risk.</a:t>
            </a:r>
            <a:endParaRPr lang="en-US" sz="1125" dirty="0"/>
          </a:p>
        </p:txBody>
      </p:sp>
      <p:sp>
        <p:nvSpPr>
          <p:cNvPr id="36" name="SK-10-text-35"/>
          <p:cNvSpPr/>
          <p:nvPr/>
        </p:nvSpPr>
        <p:spPr>
          <a:xfrm>
            <a:off x="4702969" y="3567113"/>
            <a:ext cx="2964656" cy="400050"/>
          </a:xfrm>
          <a:prstGeom prst="rect">
            <a:avLst/>
          </a:prstGeom>
          <a:noFill/>
          <a:ln/>
        </p:spPr>
        <p:txBody>
          <a:bodyPr vert="horz" wrap="square" lIns="0" tIns="0" rIns="0" bIns="0" rtlCol="0" anchor="ctr"/>
          <a:lstStyle/>
          <a:p>
            <a:pPr marL="0" indent="0" algn="l">
              <a:lnSpc>
                <a:spcPts val="1575"/>
              </a:lnSpc>
              <a:buNone/>
            </a:pPr>
            <a:r>
              <a:rPr lang="en-US" sz="1125" dirty="0">
                <a:solidFill>
                  <a:srgbClr val="424242"/>
                </a:solidFill>
              </a:rPr>
              <a:t>Requires active management of risk factors (BP, Statins).</a:t>
            </a:r>
            <a:endParaRPr lang="en-US" sz="1125" dirty="0"/>
          </a:p>
        </p:txBody>
      </p:sp>
      <p:sp>
        <p:nvSpPr>
          <p:cNvPr id="37" name="SK-10-text-36"/>
          <p:cNvSpPr/>
          <p:nvPr/>
        </p:nvSpPr>
        <p:spPr>
          <a:xfrm>
            <a:off x="8286750" y="1590675"/>
            <a:ext cx="731520" cy="342900"/>
          </a:xfrm>
          <a:prstGeom prst="rect">
            <a:avLst/>
          </a:prstGeom>
          <a:noFill/>
          <a:ln/>
        </p:spPr>
        <p:txBody>
          <a:bodyPr vert="horz" wrap="square" lIns="0" tIns="0" rIns="0" bIns="0" rtlCol="0" anchor="ctr"/>
          <a:lstStyle/>
          <a:p>
            <a:pPr marL="0" indent="0">
              <a:lnSpc>
                <a:spcPts val="2700"/>
              </a:lnSpc>
              <a:buNone/>
            </a:pPr>
            <a:r>
              <a:rPr lang="en-US" sz="1800" b="1" dirty="0">
                <a:solidFill>
                  <a:srgbClr val="212121"/>
                </a:solidFill>
              </a:rPr>
              <a:t>A3</a:t>
            </a:r>
            <a:endParaRPr lang="en-US" sz="1800" dirty="0"/>
          </a:p>
        </p:txBody>
      </p:sp>
      <p:sp>
        <p:nvSpPr>
          <p:cNvPr id="38" name="SK-10-text-37"/>
          <p:cNvSpPr/>
          <p:nvPr/>
        </p:nvSpPr>
        <p:spPr>
          <a:xfrm>
            <a:off x="10281791" y="1633538"/>
            <a:ext cx="1910209"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455A64"/>
                </a:solidFill>
              </a:rPr>
              <a:t>&gt; 30 mg/mmol</a:t>
            </a:r>
            <a:endParaRPr lang="en-US" sz="1350" dirty="0"/>
          </a:p>
        </p:txBody>
      </p:sp>
      <p:sp>
        <p:nvSpPr>
          <p:cNvPr id="39" name="SK-10-text-38"/>
          <p:cNvSpPr/>
          <p:nvPr/>
        </p:nvSpPr>
        <p:spPr>
          <a:xfrm>
            <a:off x="8286750" y="2266950"/>
            <a:ext cx="329184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SEVERELY INCREASED</a:t>
            </a:r>
            <a:endParaRPr lang="en-US" sz="1200" dirty="0"/>
          </a:p>
        </p:txBody>
      </p:sp>
      <p:sp>
        <p:nvSpPr>
          <p:cNvPr id="40" name="SK-10-text-39"/>
          <p:cNvSpPr/>
          <p:nvPr/>
        </p:nvSpPr>
        <p:spPr>
          <a:xfrm>
            <a:off x="8465344" y="2638425"/>
            <a:ext cx="2964656" cy="400050"/>
          </a:xfrm>
          <a:prstGeom prst="rect">
            <a:avLst/>
          </a:prstGeom>
          <a:noFill/>
          <a:ln/>
        </p:spPr>
        <p:txBody>
          <a:bodyPr vert="horz" wrap="square" lIns="0" tIns="0" rIns="0" bIns="0" rtlCol="0" anchor="ctr"/>
          <a:lstStyle/>
          <a:p>
            <a:pPr marL="0" indent="0" algn="l">
              <a:lnSpc>
                <a:spcPts val="1575"/>
              </a:lnSpc>
              <a:buNone/>
            </a:pPr>
            <a:r>
              <a:rPr lang="en-US" sz="1125" dirty="0">
                <a:solidFill>
                  <a:srgbClr val="424242"/>
                </a:solidFill>
              </a:rPr>
              <a:t>High risk of progression to end-stage renal disease.</a:t>
            </a:r>
            <a:endParaRPr lang="en-US" sz="1125" dirty="0"/>
          </a:p>
        </p:txBody>
      </p:sp>
      <p:sp>
        <p:nvSpPr>
          <p:cNvPr id="41" name="SK-10-text-40"/>
          <p:cNvSpPr/>
          <p:nvPr/>
        </p:nvSpPr>
        <p:spPr>
          <a:xfrm>
            <a:off x="8465344" y="3152775"/>
            <a:ext cx="2964656" cy="400050"/>
          </a:xfrm>
          <a:prstGeom prst="rect">
            <a:avLst/>
          </a:prstGeom>
          <a:noFill/>
          <a:ln/>
        </p:spPr>
        <p:txBody>
          <a:bodyPr vert="horz" wrap="square" lIns="0" tIns="0" rIns="0" bIns="0" rtlCol="0" anchor="ctr"/>
          <a:lstStyle/>
          <a:p>
            <a:pPr marL="0" indent="0" algn="l">
              <a:lnSpc>
                <a:spcPts val="1575"/>
              </a:lnSpc>
              <a:buNone/>
            </a:pPr>
            <a:r>
              <a:rPr lang="en-US" sz="1125" dirty="0">
                <a:solidFill>
                  <a:srgbClr val="424242"/>
                </a:solidFill>
              </a:rPr>
              <a:t>Severe increase in cardiovascular event probability.</a:t>
            </a:r>
            <a:endParaRPr lang="en-US" sz="1125" dirty="0"/>
          </a:p>
        </p:txBody>
      </p:sp>
      <p:sp>
        <p:nvSpPr>
          <p:cNvPr id="42" name="SK-10-text-41"/>
          <p:cNvSpPr/>
          <p:nvPr/>
        </p:nvSpPr>
        <p:spPr>
          <a:xfrm>
            <a:off x="8465344" y="3667125"/>
            <a:ext cx="2964656" cy="400050"/>
          </a:xfrm>
          <a:prstGeom prst="rect">
            <a:avLst/>
          </a:prstGeom>
          <a:noFill/>
          <a:ln/>
        </p:spPr>
        <p:txBody>
          <a:bodyPr vert="horz" wrap="square" lIns="0" tIns="0" rIns="0" bIns="0" rtlCol="0" anchor="ctr"/>
          <a:lstStyle/>
          <a:p>
            <a:pPr marL="0" indent="0" algn="l">
              <a:lnSpc>
                <a:spcPts val="1575"/>
              </a:lnSpc>
              <a:buNone/>
            </a:pPr>
            <a:r>
              <a:rPr lang="en-US" sz="1125" dirty="0">
                <a:solidFill>
                  <a:srgbClr val="424242"/>
                </a:solidFill>
              </a:rPr>
              <a:t>Prompt consideration for RAAS blockade and referral triggers.</a:t>
            </a:r>
            <a:endParaRPr lang="en-US" sz="1125" dirty="0"/>
          </a:p>
        </p:txBody>
      </p:sp>
      <p:sp>
        <p:nvSpPr>
          <p:cNvPr id="43" name="SK-10-text-42"/>
          <p:cNvSpPr/>
          <p:nvPr/>
        </p:nvSpPr>
        <p:spPr>
          <a:xfrm>
            <a:off x="1190625" y="4895850"/>
            <a:ext cx="1100137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1579B"/>
                </a:solidFill>
              </a:rPr>
              <a:t>CRITICAL: Clinical risk rises significantly with increasing albuminuria (A2 → A3) even when eGFR remains within the normal range (&gt;60).</a:t>
            </a:r>
            <a:endParaRPr lang="en-US" sz="1200" dirty="0"/>
          </a:p>
        </p:txBody>
      </p:sp>
      <p:sp>
        <p:nvSpPr>
          <p:cNvPr id="44" name="SK-10-text-43"/>
          <p:cNvSpPr/>
          <p:nvPr/>
        </p:nvSpPr>
        <p:spPr>
          <a:xfrm>
            <a:off x="10078938" y="5943600"/>
            <a:ext cx="2113062"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757575"/>
                </a:solidFill>
              </a:rPr>
              <a:t>www.bradfordvts.co.uk</a:t>
            </a:r>
            <a:endParaRPr lang="en-US" sz="1050" dirty="0"/>
          </a:p>
        </p:txBody>
      </p:sp>
      <p:sp>
        <p:nvSpPr>
          <p:cNvPr id="45" name="SK-10-text-44"/>
          <p:cNvSpPr/>
          <p:nvPr/>
        </p:nvSpPr>
        <p:spPr>
          <a:xfrm>
            <a:off x="190500" y="6286500"/>
            <a:ext cx="11811000" cy="571500"/>
          </a:xfrm>
          <a:prstGeom prst="rect">
            <a:avLst/>
          </a:prstGeom>
          <a:noFill/>
          <a:ln/>
        </p:spPr>
        <p:txBody>
          <a:bodyPr vert="horz" wrap="square" lIns="0" tIns="0" rIns="0" bIns="0" rtlCol="0" anchor="ctr"/>
          <a:lstStyle/>
          <a:p>
            <a:pPr marL="0" indent="0">
              <a:lnSpc>
                <a:spcPts val="1350"/>
              </a:lnSpc>
              <a:buNone/>
            </a:pPr>
            <a:r>
              <a:rPr lang="en-US" sz="900" b="1" dirty="0">
                <a:solidFill>
                  <a:srgbClr val="DDDDDD"/>
                </a:solidFill>
              </a:rPr>
              <a:t>Presenter Prompts:</a:t>
            </a:r>
            <a:r>
              <a:rPr lang="en-US" sz="900" dirty="0">
                <a:solidFill>
                  <a:srgbClr val="DDDDDD"/>
                </a:solidFill>
              </a:rPr>
              <a:t> Emphasize that A2 (3-30) is the "amber" zone where we must intervene on CV risk even if the kidneys look "fine" on eGFR. Note that A3 (&gt;30) significantly accelerates the timeline to dialysis/transplant. Remind trainees that the old thresholds (e.g., &gt;5 or &gt;70) from 2009 are completely obsolete.</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1-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1-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11-img-3" descr="preencoded.png"/>
          <p:cNvPicPr>
            <a:picLocks noChangeAspect="1"/>
          </p:cNvPicPr>
          <p:nvPr/>
        </p:nvPicPr>
        <p:blipFill>
          <a:blip r:embed="rId4"/>
          <a:stretch>
            <a:fillRect/>
          </a:stretch>
        </p:blipFill>
        <p:spPr>
          <a:xfrm>
            <a:off x="381000" y="152400"/>
            <a:ext cx="11430000" cy="781050"/>
          </a:xfrm>
          <a:prstGeom prst="rect">
            <a:avLst/>
          </a:prstGeom>
        </p:spPr>
      </p:pic>
      <p:pic>
        <p:nvPicPr>
          <p:cNvPr id="5" name="SK-11-img-4" descr="preencoded.png"/>
          <p:cNvPicPr>
            <a:picLocks noChangeAspect="1"/>
          </p:cNvPicPr>
          <p:nvPr/>
        </p:nvPicPr>
        <p:blipFill>
          <a:blip r:embed="rId5"/>
          <a:stretch>
            <a:fillRect/>
          </a:stretch>
        </p:blipFill>
        <p:spPr>
          <a:xfrm>
            <a:off x="419100" y="1085850"/>
            <a:ext cx="1428750" cy="995363"/>
          </a:xfrm>
          <a:prstGeom prst="rect">
            <a:avLst/>
          </a:prstGeom>
        </p:spPr>
      </p:pic>
      <p:pic>
        <p:nvPicPr>
          <p:cNvPr id="6" name="SK-11-img-5" descr="preencoded.png"/>
          <p:cNvPicPr>
            <a:picLocks noChangeAspect="1"/>
          </p:cNvPicPr>
          <p:nvPr/>
        </p:nvPicPr>
        <p:blipFill>
          <a:blip r:embed="rId6"/>
          <a:stretch>
            <a:fillRect/>
          </a:stretch>
        </p:blipFill>
        <p:spPr>
          <a:xfrm>
            <a:off x="1885950" y="1085850"/>
            <a:ext cx="6815138" cy="390525"/>
          </a:xfrm>
          <a:prstGeom prst="rect">
            <a:avLst/>
          </a:prstGeom>
        </p:spPr>
      </p:pic>
      <p:pic>
        <p:nvPicPr>
          <p:cNvPr id="7" name="SK-11-img-6" descr="preencoded.png"/>
          <p:cNvPicPr>
            <a:picLocks noChangeAspect="1"/>
          </p:cNvPicPr>
          <p:nvPr/>
        </p:nvPicPr>
        <p:blipFill>
          <a:blip r:embed="rId7"/>
          <a:stretch>
            <a:fillRect/>
          </a:stretch>
        </p:blipFill>
        <p:spPr>
          <a:xfrm>
            <a:off x="1885950" y="1514475"/>
            <a:ext cx="2246263" cy="566738"/>
          </a:xfrm>
          <a:prstGeom prst="rect">
            <a:avLst/>
          </a:prstGeom>
        </p:spPr>
      </p:pic>
      <p:pic>
        <p:nvPicPr>
          <p:cNvPr id="8" name="SK-11-img-7" descr="preencoded.png"/>
          <p:cNvPicPr>
            <a:picLocks noChangeAspect="1"/>
          </p:cNvPicPr>
          <p:nvPr/>
        </p:nvPicPr>
        <p:blipFill>
          <a:blip r:embed="rId7"/>
          <a:stretch>
            <a:fillRect/>
          </a:stretch>
        </p:blipFill>
        <p:spPr>
          <a:xfrm>
            <a:off x="4170313" y="1514475"/>
            <a:ext cx="2246263" cy="566738"/>
          </a:xfrm>
          <a:prstGeom prst="rect">
            <a:avLst/>
          </a:prstGeom>
        </p:spPr>
      </p:pic>
      <p:pic>
        <p:nvPicPr>
          <p:cNvPr id="9" name="SK-11-img-8" descr="preencoded.png"/>
          <p:cNvPicPr>
            <a:picLocks noChangeAspect="1"/>
          </p:cNvPicPr>
          <p:nvPr/>
        </p:nvPicPr>
        <p:blipFill>
          <a:blip r:embed="rId8"/>
          <a:stretch>
            <a:fillRect/>
          </a:stretch>
        </p:blipFill>
        <p:spPr>
          <a:xfrm>
            <a:off x="6454676" y="1514475"/>
            <a:ext cx="2246412" cy="566738"/>
          </a:xfrm>
          <a:prstGeom prst="rect">
            <a:avLst/>
          </a:prstGeom>
        </p:spPr>
      </p:pic>
      <p:pic>
        <p:nvPicPr>
          <p:cNvPr id="10" name="SK-11-img-9" descr="preencoded.png"/>
          <p:cNvPicPr>
            <a:picLocks noChangeAspect="1"/>
          </p:cNvPicPr>
          <p:nvPr/>
        </p:nvPicPr>
        <p:blipFill>
          <a:blip r:embed="rId9"/>
          <a:stretch>
            <a:fillRect/>
          </a:stretch>
        </p:blipFill>
        <p:spPr>
          <a:xfrm>
            <a:off x="419100" y="2119313"/>
            <a:ext cx="1428750" cy="533400"/>
          </a:xfrm>
          <a:prstGeom prst="rect">
            <a:avLst/>
          </a:prstGeom>
        </p:spPr>
      </p:pic>
      <p:pic>
        <p:nvPicPr>
          <p:cNvPr id="11" name="SK-11-img-10" descr="preencoded.png"/>
          <p:cNvPicPr>
            <a:picLocks noChangeAspect="1"/>
          </p:cNvPicPr>
          <p:nvPr/>
        </p:nvPicPr>
        <p:blipFill>
          <a:blip r:embed="rId10"/>
          <a:stretch>
            <a:fillRect/>
          </a:stretch>
        </p:blipFill>
        <p:spPr>
          <a:xfrm>
            <a:off x="1885950" y="2119313"/>
            <a:ext cx="2246263" cy="533400"/>
          </a:xfrm>
          <a:prstGeom prst="rect">
            <a:avLst/>
          </a:prstGeom>
        </p:spPr>
      </p:pic>
      <p:pic>
        <p:nvPicPr>
          <p:cNvPr id="12" name="SK-11-img-11" descr="preencoded.png"/>
          <p:cNvPicPr>
            <a:picLocks noChangeAspect="1"/>
          </p:cNvPicPr>
          <p:nvPr/>
        </p:nvPicPr>
        <p:blipFill>
          <a:blip r:embed="rId11"/>
          <a:stretch>
            <a:fillRect/>
          </a:stretch>
        </p:blipFill>
        <p:spPr>
          <a:xfrm>
            <a:off x="4170313" y="2119313"/>
            <a:ext cx="2246263" cy="533400"/>
          </a:xfrm>
          <a:prstGeom prst="rect">
            <a:avLst/>
          </a:prstGeom>
        </p:spPr>
      </p:pic>
      <p:pic>
        <p:nvPicPr>
          <p:cNvPr id="13" name="SK-11-img-12" descr="preencoded.png"/>
          <p:cNvPicPr>
            <a:picLocks noChangeAspect="1"/>
          </p:cNvPicPr>
          <p:nvPr/>
        </p:nvPicPr>
        <p:blipFill>
          <a:blip r:embed="rId12"/>
          <a:stretch>
            <a:fillRect/>
          </a:stretch>
        </p:blipFill>
        <p:spPr>
          <a:xfrm>
            <a:off x="6454676" y="2119313"/>
            <a:ext cx="2246412" cy="533400"/>
          </a:xfrm>
          <a:prstGeom prst="rect">
            <a:avLst/>
          </a:prstGeom>
        </p:spPr>
      </p:pic>
      <p:pic>
        <p:nvPicPr>
          <p:cNvPr id="14" name="SK-11-img-13" descr="preencoded.png"/>
          <p:cNvPicPr>
            <a:picLocks noChangeAspect="1"/>
          </p:cNvPicPr>
          <p:nvPr/>
        </p:nvPicPr>
        <p:blipFill>
          <a:blip r:embed="rId9"/>
          <a:stretch>
            <a:fillRect/>
          </a:stretch>
        </p:blipFill>
        <p:spPr>
          <a:xfrm>
            <a:off x="419100" y="2690813"/>
            <a:ext cx="1428750" cy="533400"/>
          </a:xfrm>
          <a:prstGeom prst="rect">
            <a:avLst/>
          </a:prstGeom>
        </p:spPr>
      </p:pic>
      <p:pic>
        <p:nvPicPr>
          <p:cNvPr id="15" name="SK-11-img-14" descr="preencoded.png"/>
          <p:cNvPicPr>
            <a:picLocks noChangeAspect="1"/>
          </p:cNvPicPr>
          <p:nvPr/>
        </p:nvPicPr>
        <p:blipFill>
          <a:blip r:embed="rId10"/>
          <a:stretch>
            <a:fillRect/>
          </a:stretch>
        </p:blipFill>
        <p:spPr>
          <a:xfrm>
            <a:off x="1885950" y="2690813"/>
            <a:ext cx="2246263" cy="533400"/>
          </a:xfrm>
          <a:prstGeom prst="rect">
            <a:avLst/>
          </a:prstGeom>
        </p:spPr>
      </p:pic>
      <p:pic>
        <p:nvPicPr>
          <p:cNvPr id="16" name="SK-11-img-15" descr="preencoded.png"/>
          <p:cNvPicPr>
            <a:picLocks noChangeAspect="1"/>
          </p:cNvPicPr>
          <p:nvPr/>
        </p:nvPicPr>
        <p:blipFill>
          <a:blip r:embed="rId11"/>
          <a:stretch>
            <a:fillRect/>
          </a:stretch>
        </p:blipFill>
        <p:spPr>
          <a:xfrm>
            <a:off x="4170313" y="2690813"/>
            <a:ext cx="2246263" cy="533400"/>
          </a:xfrm>
          <a:prstGeom prst="rect">
            <a:avLst/>
          </a:prstGeom>
        </p:spPr>
      </p:pic>
      <p:pic>
        <p:nvPicPr>
          <p:cNvPr id="17" name="SK-11-img-16" descr="preencoded.png"/>
          <p:cNvPicPr>
            <a:picLocks noChangeAspect="1"/>
          </p:cNvPicPr>
          <p:nvPr/>
        </p:nvPicPr>
        <p:blipFill>
          <a:blip r:embed="rId12"/>
          <a:stretch>
            <a:fillRect/>
          </a:stretch>
        </p:blipFill>
        <p:spPr>
          <a:xfrm>
            <a:off x="6454676" y="2690813"/>
            <a:ext cx="2246412" cy="533400"/>
          </a:xfrm>
          <a:prstGeom prst="rect">
            <a:avLst/>
          </a:prstGeom>
        </p:spPr>
      </p:pic>
      <p:pic>
        <p:nvPicPr>
          <p:cNvPr id="18" name="SK-11-img-17" descr="preencoded.png"/>
          <p:cNvPicPr>
            <a:picLocks noChangeAspect="1"/>
          </p:cNvPicPr>
          <p:nvPr/>
        </p:nvPicPr>
        <p:blipFill>
          <a:blip r:embed="rId9"/>
          <a:stretch>
            <a:fillRect/>
          </a:stretch>
        </p:blipFill>
        <p:spPr>
          <a:xfrm>
            <a:off x="419100" y="3262313"/>
            <a:ext cx="1428750" cy="533400"/>
          </a:xfrm>
          <a:prstGeom prst="rect">
            <a:avLst/>
          </a:prstGeom>
        </p:spPr>
      </p:pic>
      <p:pic>
        <p:nvPicPr>
          <p:cNvPr id="19" name="SK-11-img-18" descr="preencoded.png"/>
          <p:cNvPicPr>
            <a:picLocks noChangeAspect="1"/>
          </p:cNvPicPr>
          <p:nvPr/>
        </p:nvPicPr>
        <p:blipFill>
          <a:blip r:embed="rId11"/>
          <a:stretch>
            <a:fillRect/>
          </a:stretch>
        </p:blipFill>
        <p:spPr>
          <a:xfrm>
            <a:off x="1885950" y="3262313"/>
            <a:ext cx="2246263" cy="533400"/>
          </a:xfrm>
          <a:prstGeom prst="rect">
            <a:avLst/>
          </a:prstGeom>
        </p:spPr>
      </p:pic>
      <p:pic>
        <p:nvPicPr>
          <p:cNvPr id="20" name="SK-11-img-19" descr="preencoded.png"/>
          <p:cNvPicPr>
            <a:picLocks noChangeAspect="1"/>
          </p:cNvPicPr>
          <p:nvPr/>
        </p:nvPicPr>
        <p:blipFill>
          <a:blip r:embed="rId13"/>
          <a:stretch>
            <a:fillRect/>
          </a:stretch>
        </p:blipFill>
        <p:spPr>
          <a:xfrm>
            <a:off x="4170313" y="3262313"/>
            <a:ext cx="2246263" cy="533400"/>
          </a:xfrm>
          <a:prstGeom prst="rect">
            <a:avLst/>
          </a:prstGeom>
        </p:spPr>
      </p:pic>
      <p:pic>
        <p:nvPicPr>
          <p:cNvPr id="21" name="SK-11-img-20" descr="preencoded.png"/>
          <p:cNvPicPr>
            <a:picLocks noChangeAspect="1"/>
          </p:cNvPicPr>
          <p:nvPr/>
        </p:nvPicPr>
        <p:blipFill>
          <a:blip r:embed="rId12"/>
          <a:stretch>
            <a:fillRect/>
          </a:stretch>
        </p:blipFill>
        <p:spPr>
          <a:xfrm>
            <a:off x="6454676" y="3262313"/>
            <a:ext cx="2246412" cy="533400"/>
          </a:xfrm>
          <a:prstGeom prst="rect">
            <a:avLst/>
          </a:prstGeom>
        </p:spPr>
      </p:pic>
      <p:pic>
        <p:nvPicPr>
          <p:cNvPr id="22" name="SK-11-img-21" descr="preencoded.png"/>
          <p:cNvPicPr>
            <a:picLocks noChangeAspect="1"/>
          </p:cNvPicPr>
          <p:nvPr/>
        </p:nvPicPr>
        <p:blipFill>
          <a:blip r:embed="rId9"/>
          <a:stretch>
            <a:fillRect/>
          </a:stretch>
        </p:blipFill>
        <p:spPr>
          <a:xfrm>
            <a:off x="419100" y="3833812"/>
            <a:ext cx="1428750" cy="533400"/>
          </a:xfrm>
          <a:prstGeom prst="rect">
            <a:avLst/>
          </a:prstGeom>
        </p:spPr>
      </p:pic>
      <p:pic>
        <p:nvPicPr>
          <p:cNvPr id="23" name="SK-11-img-22" descr="preencoded.png"/>
          <p:cNvPicPr>
            <a:picLocks noChangeAspect="1"/>
          </p:cNvPicPr>
          <p:nvPr/>
        </p:nvPicPr>
        <p:blipFill>
          <a:blip r:embed="rId13"/>
          <a:stretch>
            <a:fillRect/>
          </a:stretch>
        </p:blipFill>
        <p:spPr>
          <a:xfrm>
            <a:off x="1885950" y="3833812"/>
            <a:ext cx="2246263" cy="533400"/>
          </a:xfrm>
          <a:prstGeom prst="rect">
            <a:avLst/>
          </a:prstGeom>
        </p:spPr>
      </p:pic>
      <p:pic>
        <p:nvPicPr>
          <p:cNvPr id="24" name="SK-11-img-23" descr="preencoded.png"/>
          <p:cNvPicPr>
            <a:picLocks noChangeAspect="1"/>
          </p:cNvPicPr>
          <p:nvPr/>
        </p:nvPicPr>
        <p:blipFill>
          <a:blip r:embed="rId13"/>
          <a:stretch>
            <a:fillRect/>
          </a:stretch>
        </p:blipFill>
        <p:spPr>
          <a:xfrm>
            <a:off x="4170313" y="3833812"/>
            <a:ext cx="2246263" cy="533400"/>
          </a:xfrm>
          <a:prstGeom prst="rect">
            <a:avLst/>
          </a:prstGeom>
        </p:spPr>
      </p:pic>
      <p:pic>
        <p:nvPicPr>
          <p:cNvPr id="25" name="SK-11-img-24" descr="preencoded.png"/>
          <p:cNvPicPr>
            <a:picLocks noChangeAspect="1"/>
          </p:cNvPicPr>
          <p:nvPr/>
        </p:nvPicPr>
        <p:blipFill>
          <a:blip r:embed="rId12"/>
          <a:stretch>
            <a:fillRect/>
          </a:stretch>
        </p:blipFill>
        <p:spPr>
          <a:xfrm>
            <a:off x="6454676" y="3833812"/>
            <a:ext cx="2246412" cy="533400"/>
          </a:xfrm>
          <a:prstGeom prst="rect">
            <a:avLst/>
          </a:prstGeom>
        </p:spPr>
      </p:pic>
      <p:pic>
        <p:nvPicPr>
          <p:cNvPr id="26" name="SK-11-img-25" descr="preencoded.png"/>
          <p:cNvPicPr>
            <a:picLocks noChangeAspect="1"/>
          </p:cNvPicPr>
          <p:nvPr/>
        </p:nvPicPr>
        <p:blipFill>
          <a:blip r:embed="rId9"/>
          <a:stretch>
            <a:fillRect/>
          </a:stretch>
        </p:blipFill>
        <p:spPr>
          <a:xfrm>
            <a:off x="419100" y="4405313"/>
            <a:ext cx="1428750" cy="533400"/>
          </a:xfrm>
          <a:prstGeom prst="rect">
            <a:avLst/>
          </a:prstGeom>
        </p:spPr>
      </p:pic>
      <p:pic>
        <p:nvPicPr>
          <p:cNvPr id="27" name="SK-11-img-26" descr="preencoded.png"/>
          <p:cNvPicPr>
            <a:picLocks noChangeAspect="1"/>
          </p:cNvPicPr>
          <p:nvPr/>
        </p:nvPicPr>
        <p:blipFill>
          <a:blip r:embed="rId13"/>
          <a:stretch>
            <a:fillRect/>
          </a:stretch>
        </p:blipFill>
        <p:spPr>
          <a:xfrm>
            <a:off x="1885950" y="4405313"/>
            <a:ext cx="2246263" cy="533400"/>
          </a:xfrm>
          <a:prstGeom prst="rect">
            <a:avLst/>
          </a:prstGeom>
        </p:spPr>
      </p:pic>
      <p:pic>
        <p:nvPicPr>
          <p:cNvPr id="28" name="SK-11-img-27" descr="preencoded.png"/>
          <p:cNvPicPr>
            <a:picLocks noChangeAspect="1"/>
          </p:cNvPicPr>
          <p:nvPr/>
        </p:nvPicPr>
        <p:blipFill>
          <a:blip r:embed="rId13"/>
          <a:stretch>
            <a:fillRect/>
          </a:stretch>
        </p:blipFill>
        <p:spPr>
          <a:xfrm>
            <a:off x="4170313" y="4405313"/>
            <a:ext cx="2246263" cy="533400"/>
          </a:xfrm>
          <a:prstGeom prst="rect">
            <a:avLst/>
          </a:prstGeom>
        </p:spPr>
      </p:pic>
      <p:pic>
        <p:nvPicPr>
          <p:cNvPr id="29" name="SK-11-img-28" descr="preencoded.png"/>
          <p:cNvPicPr>
            <a:picLocks noChangeAspect="1"/>
          </p:cNvPicPr>
          <p:nvPr/>
        </p:nvPicPr>
        <p:blipFill>
          <a:blip r:embed="rId12"/>
          <a:stretch>
            <a:fillRect/>
          </a:stretch>
        </p:blipFill>
        <p:spPr>
          <a:xfrm>
            <a:off x="6454676" y="4405313"/>
            <a:ext cx="2246412" cy="533400"/>
          </a:xfrm>
          <a:prstGeom prst="rect">
            <a:avLst/>
          </a:prstGeom>
        </p:spPr>
      </p:pic>
      <p:pic>
        <p:nvPicPr>
          <p:cNvPr id="30" name="SK-11-img-29" descr="preencoded.png"/>
          <p:cNvPicPr>
            <a:picLocks noChangeAspect="1"/>
          </p:cNvPicPr>
          <p:nvPr/>
        </p:nvPicPr>
        <p:blipFill>
          <a:blip r:embed="rId9"/>
          <a:stretch>
            <a:fillRect/>
          </a:stretch>
        </p:blipFill>
        <p:spPr>
          <a:xfrm>
            <a:off x="419100" y="4976813"/>
            <a:ext cx="1428750" cy="533400"/>
          </a:xfrm>
          <a:prstGeom prst="rect">
            <a:avLst/>
          </a:prstGeom>
        </p:spPr>
      </p:pic>
      <p:pic>
        <p:nvPicPr>
          <p:cNvPr id="31" name="SK-11-img-30" descr="preencoded.png"/>
          <p:cNvPicPr>
            <a:picLocks noChangeAspect="1"/>
          </p:cNvPicPr>
          <p:nvPr/>
        </p:nvPicPr>
        <p:blipFill>
          <a:blip r:embed="rId13"/>
          <a:stretch>
            <a:fillRect/>
          </a:stretch>
        </p:blipFill>
        <p:spPr>
          <a:xfrm>
            <a:off x="1885950" y="4976813"/>
            <a:ext cx="2246263" cy="533400"/>
          </a:xfrm>
          <a:prstGeom prst="rect">
            <a:avLst/>
          </a:prstGeom>
        </p:spPr>
      </p:pic>
      <p:pic>
        <p:nvPicPr>
          <p:cNvPr id="32" name="SK-11-img-31" descr="preencoded.png"/>
          <p:cNvPicPr>
            <a:picLocks noChangeAspect="1"/>
          </p:cNvPicPr>
          <p:nvPr/>
        </p:nvPicPr>
        <p:blipFill>
          <a:blip r:embed="rId13"/>
          <a:stretch>
            <a:fillRect/>
          </a:stretch>
        </p:blipFill>
        <p:spPr>
          <a:xfrm>
            <a:off x="4170313" y="4976813"/>
            <a:ext cx="2246263" cy="533400"/>
          </a:xfrm>
          <a:prstGeom prst="rect">
            <a:avLst/>
          </a:prstGeom>
        </p:spPr>
      </p:pic>
      <p:pic>
        <p:nvPicPr>
          <p:cNvPr id="33" name="SK-11-img-32" descr="preencoded.png"/>
          <p:cNvPicPr>
            <a:picLocks noChangeAspect="1"/>
          </p:cNvPicPr>
          <p:nvPr/>
        </p:nvPicPr>
        <p:blipFill>
          <a:blip r:embed="rId12"/>
          <a:stretch>
            <a:fillRect/>
          </a:stretch>
        </p:blipFill>
        <p:spPr>
          <a:xfrm>
            <a:off x="6454676" y="4976813"/>
            <a:ext cx="2246412" cy="533400"/>
          </a:xfrm>
          <a:prstGeom prst="rect">
            <a:avLst/>
          </a:prstGeom>
        </p:spPr>
      </p:pic>
      <p:pic>
        <p:nvPicPr>
          <p:cNvPr id="34" name="SK-11-img-33" descr="preencoded.png"/>
          <p:cNvPicPr>
            <a:picLocks noChangeAspect="1"/>
          </p:cNvPicPr>
          <p:nvPr/>
        </p:nvPicPr>
        <p:blipFill>
          <a:blip r:embed="rId14"/>
          <a:stretch>
            <a:fillRect/>
          </a:stretch>
        </p:blipFill>
        <p:spPr>
          <a:xfrm>
            <a:off x="9024938" y="1442145"/>
            <a:ext cx="2786063" cy="1110258"/>
          </a:xfrm>
          <a:prstGeom prst="rect">
            <a:avLst/>
          </a:prstGeom>
        </p:spPr>
      </p:pic>
      <p:pic>
        <p:nvPicPr>
          <p:cNvPr id="35" name="SK-11-img-34" descr="preencoded.png"/>
          <p:cNvPicPr>
            <a:picLocks noChangeAspect="1"/>
          </p:cNvPicPr>
          <p:nvPr/>
        </p:nvPicPr>
        <p:blipFill>
          <a:blip r:embed="rId15"/>
          <a:stretch>
            <a:fillRect/>
          </a:stretch>
        </p:blipFill>
        <p:spPr>
          <a:xfrm>
            <a:off x="9167813" y="1623120"/>
            <a:ext cx="190500" cy="152400"/>
          </a:xfrm>
          <a:prstGeom prst="rect">
            <a:avLst/>
          </a:prstGeom>
        </p:spPr>
      </p:pic>
      <p:pic>
        <p:nvPicPr>
          <p:cNvPr id="36" name="SK-11-img-35" descr="preencoded.png"/>
          <p:cNvPicPr>
            <a:picLocks noChangeAspect="1"/>
          </p:cNvPicPr>
          <p:nvPr/>
        </p:nvPicPr>
        <p:blipFill>
          <a:blip r:embed="rId16"/>
          <a:stretch>
            <a:fillRect/>
          </a:stretch>
        </p:blipFill>
        <p:spPr>
          <a:xfrm>
            <a:off x="9024938" y="2742902"/>
            <a:ext cx="2786063" cy="1110258"/>
          </a:xfrm>
          <a:prstGeom prst="rect">
            <a:avLst/>
          </a:prstGeom>
        </p:spPr>
      </p:pic>
      <p:pic>
        <p:nvPicPr>
          <p:cNvPr id="37" name="SK-11-img-36" descr="preencoded.png"/>
          <p:cNvPicPr>
            <a:picLocks noChangeAspect="1"/>
          </p:cNvPicPr>
          <p:nvPr/>
        </p:nvPicPr>
        <p:blipFill>
          <a:blip r:embed="rId17"/>
          <a:stretch>
            <a:fillRect/>
          </a:stretch>
        </p:blipFill>
        <p:spPr>
          <a:xfrm>
            <a:off x="9167813" y="2923877"/>
            <a:ext cx="190500" cy="152400"/>
          </a:xfrm>
          <a:prstGeom prst="rect">
            <a:avLst/>
          </a:prstGeom>
        </p:spPr>
      </p:pic>
      <p:pic>
        <p:nvPicPr>
          <p:cNvPr id="38" name="SK-11-img-37" descr="preencoded.png"/>
          <p:cNvPicPr>
            <a:picLocks noChangeAspect="1"/>
          </p:cNvPicPr>
          <p:nvPr/>
        </p:nvPicPr>
        <p:blipFill>
          <a:blip r:embed="rId18"/>
          <a:stretch>
            <a:fillRect/>
          </a:stretch>
        </p:blipFill>
        <p:spPr>
          <a:xfrm>
            <a:off x="9024938" y="4043660"/>
            <a:ext cx="2786063" cy="1110258"/>
          </a:xfrm>
          <a:prstGeom prst="rect">
            <a:avLst/>
          </a:prstGeom>
        </p:spPr>
      </p:pic>
      <p:pic>
        <p:nvPicPr>
          <p:cNvPr id="39" name="SK-11-img-38" descr="preencoded.png"/>
          <p:cNvPicPr>
            <a:picLocks noChangeAspect="1"/>
          </p:cNvPicPr>
          <p:nvPr/>
        </p:nvPicPr>
        <p:blipFill>
          <a:blip r:embed="rId19"/>
          <a:stretch>
            <a:fillRect/>
          </a:stretch>
        </p:blipFill>
        <p:spPr>
          <a:xfrm>
            <a:off x="9167813" y="4224635"/>
            <a:ext cx="190500" cy="152400"/>
          </a:xfrm>
          <a:prstGeom prst="rect">
            <a:avLst/>
          </a:prstGeom>
        </p:spPr>
      </p:pic>
      <p:pic>
        <p:nvPicPr>
          <p:cNvPr id="40" name="SK-11-img-39" descr="preencoded.png"/>
          <p:cNvPicPr>
            <a:picLocks noChangeAspect="1"/>
          </p:cNvPicPr>
          <p:nvPr/>
        </p:nvPicPr>
        <p:blipFill>
          <a:blip r:embed="rId20"/>
          <a:stretch>
            <a:fillRect/>
          </a:stretch>
        </p:blipFill>
        <p:spPr>
          <a:xfrm>
            <a:off x="381000" y="5624513"/>
            <a:ext cx="11430000" cy="771525"/>
          </a:xfrm>
          <a:prstGeom prst="rect">
            <a:avLst/>
          </a:prstGeom>
        </p:spPr>
      </p:pic>
      <p:pic>
        <p:nvPicPr>
          <p:cNvPr id="41" name="SK-11-img-40" descr="preencoded.png"/>
          <p:cNvPicPr>
            <a:picLocks noChangeAspect="1"/>
          </p:cNvPicPr>
          <p:nvPr/>
        </p:nvPicPr>
        <p:blipFill>
          <a:blip r:embed="rId21"/>
          <a:stretch>
            <a:fillRect/>
          </a:stretch>
        </p:blipFill>
        <p:spPr>
          <a:xfrm>
            <a:off x="0" y="6624638"/>
            <a:ext cx="12192000" cy="233362"/>
          </a:xfrm>
          <a:prstGeom prst="rect">
            <a:avLst/>
          </a:prstGeom>
        </p:spPr>
      </p:pic>
      <p:sp>
        <p:nvSpPr>
          <p:cNvPr id="42" name="SK-11-text-41"/>
          <p:cNvSpPr/>
          <p:nvPr/>
        </p:nvSpPr>
        <p:spPr>
          <a:xfrm>
            <a:off x="571500" y="22860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CKD STAGING HEAT MAP</a:t>
            </a:r>
            <a:endParaRPr lang="en-US" sz="2100" dirty="0"/>
          </a:p>
        </p:txBody>
      </p:sp>
      <p:sp>
        <p:nvSpPr>
          <p:cNvPr id="43" name="SK-11-text-42"/>
          <p:cNvSpPr/>
          <p:nvPr/>
        </p:nvSpPr>
        <p:spPr>
          <a:xfrm>
            <a:off x="571500" y="657225"/>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44" name="SK-11-text-43"/>
          <p:cNvSpPr/>
          <p:nvPr/>
        </p:nvSpPr>
        <p:spPr>
          <a:xfrm>
            <a:off x="419100" y="1085850"/>
            <a:ext cx="1333500" cy="995363"/>
          </a:xfrm>
          <a:prstGeom prst="rect">
            <a:avLst/>
          </a:prstGeom>
          <a:noFill/>
          <a:ln/>
        </p:spPr>
        <p:txBody>
          <a:bodyPr vert="horz" wrap="square" lIns="0" tIns="0" rIns="0" bIns="0" rtlCol="0" anchor="ctr"/>
          <a:lstStyle/>
          <a:p>
            <a:pPr marL="0" indent="0" algn="ctr">
              <a:lnSpc>
                <a:spcPts val="1575"/>
              </a:lnSpc>
              <a:buNone/>
            </a:pPr>
            <a:r>
              <a:rPr lang="en-US" sz="1050" b="1" dirty="0">
                <a:solidFill>
                  <a:srgbClr val="212121"/>
                </a:solidFill>
              </a:rPr>
              <a:t>eGFR STAGE (G)</a:t>
            </a:r>
            <a:endParaRPr lang="en-US" sz="1050" dirty="0"/>
          </a:p>
        </p:txBody>
      </p:sp>
      <p:sp>
        <p:nvSpPr>
          <p:cNvPr id="45" name="SK-11-text-44"/>
          <p:cNvSpPr/>
          <p:nvPr/>
        </p:nvSpPr>
        <p:spPr>
          <a:xfrm>
            <a:off x="1885950" y="1085850"/>
            <a:ext cx="6719888" cy="390525"/>
          </a:xfrm>
          <a:prstGeom prst="rect">
            <a:avLst/>
          </a:prstGeom>
          <a:noFill/>
          <a:ln/>
        </p:spPr>
        <p:txBody>
          <a:bodyPr vert="horz" wrap="square" lIns="0" tIns="0" rIns="0" bIns="0" rtlCol="0" anchor="ctr"/>
          <a:lstStyle/>
          <a:p>
            <a:pPr marL="0" indent="0" algn="ctr">
              <a:lnSpc>
                <a:spcPts val="1575"/>
              </a:lnSpc>
              <a:buNone/>
            </a:pPr>
            <a:r>
              <a:rPr lang="en-US" sz="1050" b="1" dirty="0">
                <a:solidFill>
                  <a:srgbClr val="212121"/>
                </a:solidFill>
              </a:rPr>
              <a:t>ALBUMINURIA STAGE (A)</a:t>
            </a:r>
            <a:endParaRPr lang="en-US" sz="1050" dirty="0"/>
          </a:p>
        </p:txBody>
      </p:sp>
      <p:sp>
        <p:nvSpPr>
          <p:cNvPr id="46" name="SK-11-text-45"/>
          <p:cNvSpPr/>
          <p:nvPr/>
        </p:nvSpPr>
        <p:spPr>
          <a:xfrm>
            <a:off x="1885950" y="1514475"/>
            <a:ext cx="2151013" cy="566738"/>
          </a:xfrm>
          <a:prstGeom prst="rect">
            <a:avLst/>
          </a:prstGeom>
          <a:noFill/>
          <a:ln/>
        </p:spPr>
        <p:txBody>
          <a:bodyPr vert="horz" wrap="square" lIns="0" tIns="0" rIns="0" bIns="0" rtlCol="0" anchor="ctr"/>
          <a:lstStyle/>
          <a:p>
            <a:pPr marL="0" indent="0" algn="ctr">
              <a:lnSpc>
                <a:spcPts val="1575"/>
              </a:lnSpc>
              <a:buNone/>
            </a:pPr>
            <a:r>
              <a:rPr lang="en-US" sz="1050" b="1" dirty="0">
                <a:solidFill>
                  <a:srgbClr val="212121"/>
                </a:solidFill>
              </a:rPr>
              <a:t>A1</a:t>
            </a:r>
            <a:r>
              <a:rPr lang="en-US" sz="825" b="1" dirty="0">
                <a:solidFill>
                  <a:srgbClr val="212121"/>
                </a:solidFill>
              </a:rPr>
              <a:t>ACR &lt;3 mg/mmol</a:t>
            </a:r>
            <a:endParaRPr lang="en-US" sz="1050" dirty="0"/>
          </a:p>
        </p:txBody>
      </p:sp>
      <p:sp>
        <p:nvSpPr>
          <p:cNvPr id="47" name="SK-11-text-46"/>
          <p:cNvSpPr/>
          <p:nvPr/>
        </p:nvSpPr>
        <p:spPr>
          <a:xfrm>
            <a:off x="4170313" y="1514475"/>
            <a:ext cx="2151013" cy="566738"/>
          </a:xfrm>
          <a:prstGeom prst="rect">
            <a:avLst/>
          </a:prstGeom>
          <a:noFill/>
          <a:ln/>
        </p:spPr>
        <p:txBody>
          <a:bodyPr vert="horz" wrap="square" lIns="0" tIns="0" rIns="0" bIns="0" rtlCol="0" anchor="ctr"/>
          <a:lstStyle/>
          <a:p>
            <a:pPr marL="0" indent="0" algn="ctr">
              <a:lnSpc>
                <a:spcPts val="1575"/>
              </a:lnSpc>
              <a:buNone/>
            </a:pPr>
            <a:r>
              <a:rPr lang="en-US" sz="1050" b="1" dirty="0">
                <a:solidFill>
                  <a:srgbClr val="212121"/>
                </a:solidFill>
              </a:rPr>
              <a:t>A2</a:t>
            </a:r>
            <a:r>
              <a:rPr lang="en-US" sz="825" b="1" dirty="0">
                <a:solidFill>
                  <a:srgbClr val="212121"/>
                </a:solidFill>
              </a:rPr>
              <a:t>ACR 3–30 mg/mmol</a:t>
            </a:r>
            <a:endParaRPr lang="en-US" sz="1050" dirty="0"/>
          </a:p>
        </p:txBody>
      </p:sp>
      <p:sp>
        <p:nvSpPr>
          <p:cNvPr id="48" name="SK-11-text-47"/>
          <p:cNvSpPr/>
          <p:nvPr/>
        </p:nvSpPr>
        <p:spPr>
          <a:xfrm>
            <a:off x="6454676" y="1514475"/>
            <a:ext cx="2151162" cy="566738"/>
          </a:xfrm>
          <a:prstGeom prst="rect">
            <a:avLst/>
          </a:prstGeom>
          <a:noFill/>
          <a:ln/>
        </p:spPr>
        <p:txBody>
          <a:bodyPr vert="horz" wrap="square" lIns="0" tIns="0" rIns="0" bIns="0" rtlCol="0" anchor="ctr"/>
          <a:lstStyle/>
          <a:p>
            <a:pPr marL="0" indent="0" algn="ctr">
              <a:lnSpc>
                <a:spcPts val="1575"/>
              </a:lnSpc>
              <a:buNone/>
            </a:pPr>
            <a:r>
              <a:rPr lang="en-US" sz="1050" b="1" dirty="0">
                <a:solidFill>
                  <a:srgbClr val="212121"/>
                </a:solidFill>
              </a:rPr>
              <a:t>A3</a:t>
            </a:r>
            <a:r>
              <a:rPr lang="en-US" sz="825" b="1" dirty="0">
                <a:solidFill>
                  <a:srgbClr val="212121"/>
                </a:solidFill>
              </a:rPr>
              <a:t>ACR &gt;30 mg/mmol</a:t>
            </a:r>
            <a:endParaRPr lang="en-US" sz="1050" dirty="0"/>
          </a:p>
        </p:txBody>
      </p:sp>
      <p:sp>
        <p:nvSpPr>
          <p:cNvPr id="49" name="SK-11-text-48"/>
          <p:cNvSpPr/>
          <p:nvPr/>
        </p:nvSpPr>
        <p:spPr>
          <a:xfrm>
            <a:off x="561975" y="2119313"/>
            <a:ext cx="1238250" cy="533400"/>
          </a:xfrm>
          <a:prstGeom prst="rect">
            <a:avLst/>
          </a:prstGeom>
          <a:noFill/>
          <a:ln/>
        </p:spPr>
        <p:txBody>
          <a:bodyPr vert="horz" wrap="square" lIns="0" tIns="0" rIns="0" bIns="0" rtlCol="0" anchor="ctr"/>
          <a:lstStyle/>
          <a:p>
            <a:pPr marL="0" indent="0" algn="l">
              <a:lnSpc>
                <a:spcPts val="1575"/>
              </a:lnSpc>
              <a:buNone/>
            </a:pPr>
            <a:r>
              <a:rPr lang="en-US" sz="1050" b="1" dirty="0">
                <a:solidFill>
                  <a:srgbClr val="212121"/>
                </a:solidFill>
              </a:rPr>
              <a:t>G1</a:t>
            </a:r>
            <a:r>
              <a:rPr lang="en-US" sz="750" b="1" dirty="0">
                <a:solidFill>
                  <a:srgbClr val="546E7A"/>
                </a:solidFill>
              </a:rPr>
              <a:t>Normal (≥90)</a:t>
            </a:r>
            <a:endParaRPr lang="en-US" sz="1050" dirty="0"/>
          </a:p>
        </p:txBody>
      </p:sp>
      <p:sp>
        <p:nvSpPr>
          <p:cNvPr id="50" name="SK-11-text-49"/>
          <p:cNvSpPr/>
          <p:nvPr/>
        </p:nvSpPr>
        <p:spPr>
          <a:xfrm>
            <a:off x="1885950" y="2119313"/>
            <a:ext cx="2151013"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LOW RISK</a:t>
            </a:r>
            <a:endParaRPr lang="en-US" sz="1050" dirty="0"/>
          </a:p>
        </p:txBody>
      </p:sp>
      <p:sp>
        <p:nvSpPr>
          <p:cNvPr id="51" name="SK-11-text-50"/>
          <p:cNvSpPr/>
          <p:nvPr/>
        </p:nvSpPr>
        <p:spPr>
          <a:xfrm>
            <a:off x="4170313" y="2119313"/>
            <a:ext cx="2151013"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212121"/>
                </a:solidFill>
              </a:rPr>
              <a:t>MODERATE</a:t>
            </a:r>
            <a:endParaRPr lang="en-US" sz="1050" dirty="0"/>
          </a:p>
        </p:txBody>
      </p:sp>
      <p:sp>
        <p:nvSpPr>
          <p:cNvPr id="52" name="SK-11-text-51"/>
          <p:cNvSpPr/>
          <p:nvPr/>
        </p:nvSpPr>
        <p:spPr>
          <a:xfrm>
            <a:off x="6454676" y="2119313"/>
            <a:ext cx="2151162"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HIGH RISK</a:t>
            </a:r>
            <a:endParaRPr lang="en-US" sz="1050" dirty="0"/>
          </a:p>
        </p:txBody>
      </p:sp>
      <p:sp>
        <p:nvSpPr>
          <p:cNvPr id="53" name="SK-11-text-52"/>
          <p:cNvSpPr/>
          <p:nvPr/>
        </p:nvSpPr>
        <p:spPr>
          <a:xfrm>
            <a:off x="561975" y="2690813"/>
            <a:ext cx="1238250" cy="533400"/>
          </a:xfrm>
          <a:prstGeom prst="rect">
            <a:avLst/>
          </a:prstGeom>
          <a:noFill/>
          <a:ln/>
        </p:spPr>
        <p:txBody>
          <a:bodyPr vert="horz" wrap="square" lIns="0" tIns="0" rIns="0" bIns="0" rtlCol="0" anchor="ctr"/>
          <a:lstStyle/>
          <a:p>
            <a:pPr marL="0" indent="0" algn="l">
              <a:lnSpc>
                <a:spcPts val="1575"/>
              </a:lnSpc>
              <a:buNone/>
            </a:pPr>
            <a:r>
              <a:rPr lang="en-US" sz="1050" b="1" dirty="0">
                <a:solidFill>
                  <a:srgbClr val="212121"/>
                </a:solidFill>
              </a:rPr>
              <a:t>G2</a:t>
            </a:r>
            <a:r>
              <a:rPr lang="en-US" sz="750" b="1" dirty="0">
                <a:solidFill>
                  <a:srgbClr val="546E7A"/>
                </a:solidFill>
              </a:rPr>
              <a:t>Mild (60–89)</a:t>
            </a:r>
            <a:endParaRPr lang="en-US" sz="1050" dirty="0"/>
          </a:p>
        </p:txBody>
      </p:sp>
      <p:sp>
        <p:nvSpPr>
          <p:cNvPr id="54" name="SK-11-text-53"/>
          <p:cNvSpPr/>
          <p:nvPr/>
        </p:nvSpPr>
        <p:spPr>
          <a:xfrm>
            <a:off x="1885950" y="2690813"/>
            <a:ext cx="2151013"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LOW RISK</a:t>
            </a:r>
            <a:endParaRPr lang="en-US" sz="1050" dirty="0"/>
          </a:p>
        </p:txBody>
      </p:sp>
      <p:sp>
        <p:nvSpPr>
          <p:cNvPr id="55" name="SK-11-text-54"/>
          <p:cNvSpPr/>
          <p:nvPr/>
        </p:nvSpPr>
        <p:spPr>
          <a:xfrm>
            <a:off x="4170313" y="2690813"/>
            <a:ext cx="2151013"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212121"/>
                </a:solidFill>
              </a:rPr>
              <a:t>MODERATE</a:t>
            </a:r>
            <a:endParaRPr lang="en-US" sz="1050" dirty="0"/>
          </a:p>
        </p:txBody>
      </p:sp>
      <p:sp>
        <p:nvSpPr>
          <p:cNvPr id="56" name="SK-11-text-55"/>
          <p:cNvSpPr/>
          <p:nvPr/>
        </p:nvSpPr>
        <p:spPr>
          <a:xfrm>
            <a:off x="6454676" y="2690813"/>
            <a:ext cx="2151162"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HIGH RISK</a:t>
            </a:r>
            <a:endParaRPr lang="en-US" sz="1050" dirty="0"/>
          </a:p>
        </p:txBody>
      </p:sp>
      <p:sp>
        <p:nvSpPr>
          <p:cNvPr id="57" name="SK-11-text-56"/>
          <p:cNvSpPr/>
          <p:nvPr/>
        </p:nvSpPr>
        <p:spPr>
          <a:xfrm>
            <a:off x="561975" y="3262313"/>
            <a:ext cx="1238250" cy="533400"/>
          </a:xfrm>
          <a:prstGeom prst="rect">
            <a:avLst/>
          </a:prstGeom>
          <a:noFill/>
          <a:ln/>
        </p:spPr>
        <p:txBody>
          <a:bodyPr vert="horz" wrap="square" lIns="0" tIns="0" rIns="0" bIns="0" rtlCol="0" anchor="ctr"/>
          <a:lstStyle/>
          <a:p>
            <a:pPr marL="0" indent="0" algn="l">
              <a:lnSpc>
                <a:spcPts val="1575"/>
              </a:lnSpc>
              <a:buNone/>
            </a:pPr>
            <a:r>
              <a:rPr lang="en-US" sz="1050" b="1" dirty="0">
                <a:solidFill>
                  <a:srgbClr val="212121"/>
                </a:solidFill>
              </a:rPr>
              <a:t>G3a</a:t>
            </a:r>
            <a:r>
              <a:rPr lang="en-US" sz="750" b="1" dirty="0">
                <a:solidFill>
                  <a:srgbClr val="546E7A"/>
                </a:solidFill>
              </a:rPr>
              <a:t>Mild-Mod (45–59)</a:t>
            </a:r>
            <a:endParaRPr lang="en-US" sz="1050" dirty="0"/>
          </a:p>
        </p:txBody>
      </p:sp>
      <p:sp>
        <p:nvSpPr>
          <p:cNvPr id="58" name="SK-11-text-57"/>
          <p:cNvSpPr/>
          <p:nvPr/>
        </p:nvSpPr>
        <p:spPr>
          <a:xfrm>
            <a:off x="1885950" y="3262313"/>
            <a:ext cx="2151013"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212121"/>
                </a:solidFill>
              </a:rPr>
              <a:t>MODERATE</a:t>
            </a:r>
            <a:endParaRPr lang="en-US" sz="1050" dirty="0"/>
          </a:p>
        </p:txBody>
      </p:sp>
      <p:sp>
        <p:nvSpPr>
          <p:cNvPr id="59" name="SK-11-text-58"/>
          <p:cNvSpPr/>
          <p:nvPr/>
        </p:nvSpPr>
        <p:spPr>
          <a:xfrm>
            <a:off x="4170313" y="3262313"/>
            <a:ext cx="2151013"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HIGH RISK</a:t>
            </a:r>
            <a:endParaRPr lang="en-US" sz="1050" dirty="0"/>
          </a:p>
        </p:txBody>
      </p:sp>
      <p:sp>
        <p:nvSpPr>
          <p:cNvPr id="60" name="SK-11-text-59"/>
          <p:cNvSpPr/>
          <p:nvPr/>
        </p:nvSpPr>
        <p:spPr>
          <a:xfrm>
            <a:off x="6454676" y="3262313"/>
            <a:ext cx="2151162"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VERY HIGH</a:t>
            </a:r>
            <a:endParaRPr lang="en-US" sz="1050" dirty="0"/>
          </a:p>
        </p:txBody>
      </p:sp>
      <p:sp>
        <p:nvSpPr>
          <p:cNvPr id="61" name="SK-11-text-60"/>
          <p:cNvSpPr/>
          <p:nvPr/>
        </p:nvSpPr>
        <p:spPr>
          <a:xfrm>
            <a:off x="561975" y="3833812"/>
            <a:ext cx="1238250" cy="533400"/>
          </a:xfrm>
          <a:prstGeom prst="rect">
            <a:avLst/>
          </a:prstGeom>
          <a:noFill/>
          <a:ln/>
        </p:spPr>
        <p:txBody>
          <a:bodyPr vert="horz" wrap="square" lIns="0" tIns="0" rIns="0" bIns="0" rtlCol="0" anchor="ctr"/>
          <a:lstStyle/>
          <a:p>
            <a:pPr marL="0" indent="0" algn="l">
              <a:lnSpc>
                <a:spcPts val="1575"/>
              </a:lnSpc>
              <a:buNone/>
            </a:pPr>
            <a:r>
              <a:rPr lang="en-US" sz="1050" b="1" dirty="0">
                <a:solidFill>
                  <a:srgbClr val="212121"/>
                </a:solidFill>
              </a:rPr>
              <a:t>G3b</a:t>
            </a:r>
            <a:r>
              <a:rPr lang="en-US" sz="750" b="1" dirty="0">
                <a:solidFill>
                  <a:srgbClr val="546E7A"/>
                </a:solidFill>
              </a:rPr>
              <a:t>Mod-Sev (30–44)</a:t>
            </a:r>
            <a:endParaRPr lang="en-US" sz="1050" dirty="0"/>
          </a:p>
        </p:txBody>
      </p:sp>
      <p:sp>
        <p:nvSpPr>
          <p:cNvPr id="62" name="SK-11-text-61"/>
          <p:cNvSpPr/>
          <p:nvPr/>
        </p:nvSpPr>
        <p:spPr>
          <a:xfrm>
            <a:off x="1885950" y="3833812"/>
            <a:ext cx="2151013"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HIGH RISK</a:t>
            </a:r>
            <a:endParaRPr lang="en-US" sz="1050" dirty="0"/>
          </a:p>
        </p:txBody>
      </p:sp>
      <p:sp>
        <p:nvSpPr>
          <p:cNvPr id="63" name="SK-11-text-62"/>
          <p:cNvSpPr/>
          <p:nvPr/>
        </p:nvSpPr>
        <p:spPr>
          <a:xfrm>
            <a:off x="4170313" y="3833812"/>
            <a:ext cx="2151013"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VERY HIGH</a:t>
            </a:r>
            <a:endParaRPr lang="en-US" sz="1050" dirty="0"/>
          </a:p>
        </p:txBody>
      </p:sp>
      <p:sp>
        <p:nvSpPr>
          <p:cNvPr id="64" name="SK-11-text-63"/>
          <p:cNvSpPr/>
          <p:nvPr/>
        </p:nvSpPr>
        <p:spPr>
          <a:xfrm>
            <a:off x="6454676" y="3833812"/>
            <a:ext cx="2151162"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VERY HIGH</a:t>
            </a:r>
            <a:endParaRPr lang="en-US" sz="1050" dirty="0"/>
          </a:p>
        </p:txBody>
      </p:sp>
      <p:sp>
        <p:nvSpPr>
          <p:cNvPr id="65" name="SK-11-text-64"/>
          <p:cNvSpPr/>
          <p:nvPr/>
        </p:nvSpPr>
        <p:spPr>
          <a:xfrm>
            <a:off x="561975" y="4405313"/>
            <a:ext cx="1238250" cy="533400"/>
          </a:xfrm>
          <a:prstGeom prst="rect">
            <a:avLst/>
          </a:prstGeom>
          <a:noFill/>
          <a:ln/>
        </p:spPr>
        <p:txBody>
          <a:bodyPr vert="horz" wrap="square" lIns="0" tIns="0" rIns="0" bIns="0" rtlCol="0" anchor="ctr"/>
          <a:lstStyle/>
          <a:p>
            <a:pPr marL="0" indent="0" algn="l">
              <a:lnSpc>
                <a:spcPts val="1575"/>
              </a:lnSpc>
              <a:buNone/>
            </a:pPr>
            <a:r>
              <a:rPr lang="en-US" sz="1050" b="1" dirty="0">
                <a:solidFill>
                  <a:srgbClr val="212121"/>
                </a:solidFill>
              </a:rPr>
              <a:t>G4</a:t>
            </a:r>
            <a:r>
              <a:rPr lang="en-US" sz="750" b="1" dirty="0">
                <a:solidFill>
                  <a:srgbClr val="546E7A"/>
                </a:solidFill>
              </a:rPr>
              <a:t>Severe (15–29)</a:t>
            </a:r>
            <a:endParaRPr lang="en-US" sz="1050" dirty="0"/>
          </a:p>
        </p:txBody>
      </p:sp>
      <p:sp>
        <p:nvSpPr>
          <p:cNvPr id="66" name="SK-11-text-65"/>
          <p:cNvSpPr/>
          <p:nvPr/>
        </p:nvSpPr>
        <p:spPr>
          <a:xfrm>
            <a:off x="1885950" y="4405313"/>
            <a:ext cx="2151013"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VERY HIGH</a:t>
            </a:r>
            <a:endParaRPr lang="en-US" sz="1050" dirty="0"/>
          </a:p>
        </p:txBody>
      </p:sp>
      <p:sp>
        <p:nvSpPr>
          <p:cNvPr id="67" name="SK-11-text-66"/>
          <p:cNvSpPr/>
          <p:nvPr/>
        </p:nvSpPr>
        <p:spPr>
          <a:xfrm>
            <a:off x="4170313" y="4405313"/>
            <a:ext cx="2151013"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VERY HIGH</a:t>
            </a:r>
            <a:endParaRPr lang="en-US" sz="1050" dirty="0"/>
          </a:p>
        </p:txBody>
      </p:sp>
      <p:sp>
        <p:nvSpPr>
          <p:cNvPr id="68" name="SK-11-text-67"/>
          <p:cNvSpPr/>
          <p:nvPr/>
        </p:nvSpPr>
        <p:spPr>
          <a:xfrm>
            <a:off x="6454676" y="4405313"/>
            <a:ext cx="2151162"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VERY HIGH</a:t>
            </a:r>
            <a:endParaRPr lang="en-US" sz="1050" dirty="0"/>
          </a:p>
        </p:txBody>
      </p:sp>
      <p:sp>
        <p:nvSpPr>
          <p:cNvPr id="69" name="SK-11-text-68"/>
          <p:cNvSpPr/>
          <p:nvPr/>
        </p:nvSpPr>
        <p:spPr>
          <a:xfrm>
            <a:off x="561975" y="4976813"/>
            <a:ext cx="1238250" cy="533400"/>
          </a:xfrm>
          <a:prstGeom prst="rect">
            <a:avLst/>
          </a:prstGeom>
          <a:noFill/>
          <a:ln/>
        </p:spPr>
        <p:txBody>
          <a:bodyPr vert="horz" wrap="square" lIns="0" tIns="0" rIns="0" bIns="0" rtlCol="0" anchor="ctr"/>
          <a:lstStyle/>
          <a:p>
            <a:pPr marL="0" indent="0" algn="l">
              <a:lnSpc>
                <a:spcPts val="1575"/>
              </a:lnSpc>
              <a:buNone/>
            </a:pPr>
            <a:r>
              <a:rPr lang="en-US" sz="1050" b="1" dirty="0">
                <a:solidFill>
                  <a:srgbClr val="212121"/>
                </a:solidFill>
              </a:rPr>
              <a:t>G5</a:t>
            </a:r>
            <a:r>
              <a:rPr lang="en-US" sz="750" b="1" dirty="0">
                <a:solidFill>
                  <a:srgbClr val="546E7A"/>
                </a:solidFill>
              </a:rPr>
              <a:t>Failure (&lt;15)</a:t>
            </a:r>
            <a:endParaRPr lang="en-US" sz="1050" dirty="0"/>
          </a:p>
        </p:txBody>
      </p:sp>
      <p:sp>
        <p:nvSpPr>
          <p:cNvPr id="70" name="SK-11-text-69"/>
          <p:cNvSpPr/>
          <p:nvPr/>
        </p:nvSpPr>
        <p:spPr>
          <a:xfrm>
            <a:off x="1885950" y="4976813"/>
            <a:ext cx="2151013"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VERY HIGH</a:t>
            </a:r>
            <a:endParaRPr lang="en-US" sz="1050" dirty="0"/>
          </a:p>
        </p:txBody>
      </p:sp>
      <p:sp>
        <p:nvSpPr>
          <p:cNvPr id="71" name="SK-11-text-70"/>
          <p:cNvSpPr/>
          <p:nvPr/>
        </p:nvSpPr>
        <p:spPr>
          <a:xfrm>
            <a:off x="4170313" y="4976813"/>
            <a:ext cx="2151013"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VERY HIGH</a:t>
            </a:r>
            <a:endParaRPr lang="en-US" sz="1050" dirty="0"/>
          </a:p>
        </p:txBody>
      </p:sp>
      <p:sp>
        <p:nvSpPr>
          <p:cNvPr id="72" name="SK-11-text-71"/>
          <p:cNvSpPr/>
          <p:nvPr/>
        </p:nvSpPr>
        <p:spPr>
          <a:xfrm>
            <a:off x="6454676" y="4976813"/>
            <a:ext cx="2151162" cy="533400"/>
          </a:xfrm>
          <a:prstGeom prst="rect">
            <a:avLst/>
          </a:prstGeom>
          <a:noFill/>
          <a:ln/>
        </p:spPr>
        <p:txBody>
          <a:bodyPr vert="horz" wrap="square" lIns="0" tIns="0" rIns="0" bIns="0" rtlCol="0" anchor="ctr"/>
          <a:lstStyle/>
          <a:p>
            <a:pPr marL="0" indent="0" algn="ctr">
              <a:lnSpc>
                <a:spcPts val="1575"/>
              </a:lnSpc>
              <a:buNone/>
            </a:pPr>
            <a:r>
              <a:rPr lang="en-US" sz="1050" b="1" dirty="0">
                <a:solidFill>
                  <a:srgbClr val="FFFFFF"/>
                </a:solidFill>
              </a:rPr>
              <a:t>VERY HIGH</a:t>
            </a:r>
            <a:endParaRPr lang="en-US" sz="1050" dirty="0"/>
          </a:p>
        </p:txBody>
      </p:sp>
      <p:sp>
        <p:nvSpPr>
          <p:cNvPr id="73" name="SK-11-text-72"/>
          <p:cNvSpPr/>
          <p:nvPr/>
        </p:nvSpPr>
        <p:spPr>
          <a:xfrm>
            <a:off x="9434513" y="1585020"/>
            <a:ext cx="2500313"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Risk Logic</a:t>
            </a:r>
            <a:endParaRPr lang="en-US" sz="1200" dirty="0"/>
          </a:p>
        </p:txBody>
      </p:sp>
      <p:sp>
        <p:nvSpPr>
          <p:cNvPr id="74" name="SK-11-text-73"/>
          <p:cNvSpPr/>
          <p:nvPr/>
        </p:nvSpPr>
        <p:spPr>
          <a:xfrm>
            <a:off x="9167813" y="1889820"/>
            <a:ext cx="2500313" cy="519708"/>
          </a:xfrm>
          <a:prstGeom prst="rect">
            <a:avLst/>
          </a:prstGeom>
          <a:noFill/>
          <a:ln/>
        </p:spPr>
        <p:txBody>
          <a:bodyPr vert="horz" wrap="square" lIns="0" tIns="0" rIns="0" bIns="0" rtlCol="0" anchor="ctr"/>
          <a:lstStyle/>
          <a:p>
            <a:pPr marL="0" indent="0">
              <a:lnSpc>
                <a:spcPts val="1365"/>
              </a:lnSpc>
              <a:buNone/>
            </a:pPr>
            <a:r>
              <a:rPr lang="en-US" sz="975" dirty="0">
                <a:solidFill>
                  <a:srgbClr val="455A64"/>
                </a:solidFill>
              </a:rPr>
              <a:t>CKD risk stratification and follow-up frequency depend on </a:t>
            </a:r>
            <a:r>
              <a:rPr lang="en-US" sz="975" b="1" dirty="0">
                <a:solidFill>
                  <a:srgbClr val="455A64"/>
                </a:solidFill>
              </a:rPr>
              <a:t>combined G and A staging</a:t>
            </a:r>
            <a:r>
              <a:rPr lang="en-US" sz="975" dirty="0">
                <a:solidFill>
                  <a:srgbClr val="455A64"/>
                </a:solidFill>
              </a:rPr>
              <a:t>, not eGFR alone.</a:t>
            </a:r>
            <a:endParaRPr lang="en-US" sz="975" dirty="0"/>
          </a:p>
        </p:txBody>
      </p:sp>
      <p:sp>
        <p:nvSpPr>
          <p:cNvPr id="75" name="SK-11-text-74"/>
          <p:cNvSpPr/>
          <p:nvPr/>
        </p:nvSpPr>
        <p:spPr>
          <a:xfrm>
            <a:off x="9434513" y="2885777"/>
            <a:ext cx="2500313"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CV Risk</a:t>
            </a:r>
            <a:endParaRPr lang="en-US" sz="1200" dirty="0"/>
          </a:p>
        </p:txBody>
      </p:sp>
      <p:sp>
        <p:nvSpPr>
          <p:cNvPr id="76" name="SK-11-text-75"/>
          <p:cNvSpPr/>
          <p:nvPr/>
        </p:nvSpPr>
        <p:spPr>
          <a:xfrm>
            <a:off x="9167813" y="3190577"/>
            <a:ext cx="2500313" cy="519708"/>
          </a:xfrm>
          <a:prstGeom prst="rect">
            <a:avLst/>
          </a:prstGeom>
          <a:noFill/>
          <a:ln/>
        </p:spPr>
        <p:txBody>
          <a:bodyPr vert="horz" wrap="square" lIns="0" tIns="0" rIns="0" bIns="0" rtlCol="0" anchor="ctr"/>
          <a:lstStyle/>
          <a:p>
            <a:pPr marL="0" indent="0">
              <a:lnSpc>
                <a:spcPts val="1365"/>
              </a:lnSpc>
              <a:buNone/>
            </a:pPr>
            <a:r>
              <a:rPr lang="en-US" sz="975" dirty="0">
                <a:solidFill>
                  <a:srgbClr val="455A64"/>
                </a:solidFill>
              </a:rPr>
              <a:t>Risk of cardiovascular events and CKD progression rises sharply with </a:t>
            </a:r>
            <a:r>
              <a:rPr lang="en-US" sz="975" b="1" dirty="0">
                <a:solidFill>
                  <a:srgbClr val="455A64"/>
                </a:solidFill>
              </a:rPr>
              <a:t>A2 and A3</a:t>
            </a:r>
            <a:r>
              <a:rPr lang="en-US" sz="975" dirty="0">
                <a:solidFill>
                  <a:srgbClr val="455A64"/>
                </a:solidFill>
              </a:rPr>
              <a:t>, even if eGFR is preserved.</a:t>
            </a:r>
            <a:endParaRPr lang="en-US" sz="975" dirty="0"/>
          </a:p>
        </p:txBody>
      </p:sp>
      <p:sp>
        <p:nvSpPr>
          <p:cNvPr id="77" name="SK-11-text-76"/>
          <p:cNvSpPr/>
          <p:nvPr/>
        </p:nvSpPr>
        <p:spPr>
          <a:xfrm>
            <a:off x="9434513" y="4186535"/>
            <a:ext cx="2500313"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Monitoring</a:t>
            </a:r>
            <a:endParaRPr lang="en-US" sz="1200" dirty="0"/>
          </a:p>
        </p:txBody>
      </p:sp>
      <p:sp>
        <p:nvSpPr>
          <p:cNvPr id="78" name="SK-11-text-77"/>
          <p:cNvSpPr/>
          <p:nvPr/>
        </p:nvSpPr>
        <p:spPr>
          <a:xfrm>
            <a:off x="9167813" y="4491335"/>
            <a:ext cx="2500313" cy="519708"/>
          </a:xfrm>
          <a:prstGeom prst="rect">
            <a:avLst/>
          </a:prstGeom>
          <a:noFill/>
          <a:ln/>
        </p:spPr>
        <p:txBody>
          <a:bodyPr vert="horz" wrap="square" lIns="0" tIns="0" rIns="0" bIns="0" rtlCol="0" anchor="ctr"/>
          <a:lstStyle/>
          <a:p>
            <a:pPr marL="0" indent="0">
              <a:lnSpc>
                <a:spcPts val="1365"/>
              </a:lnSpc>
              <a:buNone/>
            </a:pPr>
            <a:r>
              <a:rPr lang="en-US" sz="975" dirty="0">
                <a:solidFill>
                  <a:srgbClr val="455A64"/>
                </a:solidFill>
              </a:rPr>
              <a:t>Red areas typically require monitoring at least 2-4 times per year; Green areas 1 time per year.</a:t>
            </a:r>
            <a:endParaRPr lang="en-US" sz="975" dirty="0"/>
          </a:p>
        </p:txBody>
      </p:sp>
      <p:sp>
        <p:nvSpPr>
          <p:cNvPr id="79" name="SK-11-text-78"/>
          <p:cNvSpPr/>
          <p:nvPr/>
        </p:nvSpPr>
        <p:spPr>
          <a:xfrm>
            <a:off x="495300" y="5719763"/>
            <a:ext cx="11201400" cy="171450"/>
          </a:xfrm>
          <a:prstGeom prst="rect">
            <a:avLst/>
          </a:prstGeom>
          <a:noFill/>
          <a:ln/>
        </p:spPr>
        <p:txBody>
          <a:bodyPr vert="horz" wrap="square" lIns="0" tIns="0" rIns="0" bIns="0" rtlCol="0" anchor="ctr"/>
          <a:lstStyle/>
          <a:p>
            <a:pPr marL="0" indent="0">
              <a:lnSpc>
                <a:spcPts val="1350"/>
              </a:lnSpc>
              <a:buNone/>
            </a:pPr>
            <a:r>
              <a:rPr lang="en-US" sz="900" b="1" dirty="0">
                <a:solidFill>
                  <a:srgbClr val="455A64"/>
                </a:solidFill>
              </a:rPr>
              <a:t>SPEAKER NOTES</a:t>
            </a:r>
            <a:endParaRPr lang="en-US" sz="900" dirty="0"/>
          </a:p>
        </p:txBody>
      </p:sp>
      <p:sp>
        <p:nvSpPr>
          <p:cNvPr id="80" name="SK-11-text-79"/>
          <p:cNvSpPr/>
          <p:nvPr/>
        </p:nvSpPr>
        <p:spPr>
          <a:xfrm>
            <a:off x="495300" y="5929313"/>
            <a:ext cx="11201400" cy="371475"/>
          </a:xfrm>
          <a:prstGeom prst="rect">
            <a:avLst/>
          </a:prstGeom>
          <a:noFill/>
          <a:ln/>
        </p:spPr>
        <p:txBody>
          <a:bodyPr vert="horz" wrap="square" lIns="0" tIns="0" rIns="0" bIns="0" rtlCol="0" anchor="ctr"/>
          <a:lstStyle/>
          <a:p>
            <a:pPr marL="0" indent="0">
              <a:lnSpc>
                <a:spcPts val="1463"/>
              </a:lnSpc>
              <a:buNone/>
            </a:pPr>
            <a:r>
              <a:rPr lang="en-US" sz="975" dirty="0">
                <a:solidFill>
                  <a:srgbClr val="212121"/>
                </a:solidFill>
              </a:rPr>
              <a:t>Explain to trainees that the "A" stage is just as important as the "G" stage. A patient with G1 (normal eGFR) but A3 (ACR &gt;30) is at significantly higher risk than a patient with G3a (eGFR 50) and A1 (ACR &lt;3). Emphasize that monitoring frequency and referral triggers are tied to this heat map grid.</a:t>
            </a:r>
            <a:endParaRPr lang="en-US" sz="975" dirty="0"/>
          </a:p>
        </p:txBody>
      </p:sp>
      <p:sp>
        <p:nvSpPr>
          <p:cNvPr id="81" name="SK-11-text-80"/>
          <p:cNvSpPr/>
          <p:nvPr/>
        </p:nvSpPr>
        <p:spPr>
          <a:xfrm>
            <a:off x="381000" y="6655594"/>
            <a:ext cx="2880360" cy="171450"/>
          </a:xfrm>
          <a:prstGeom prst="rect">
            <a:avLst/>
          </a:prstGeom>
          <a:noFill/>
          <a:ln/>
        </p:spPr>
        <p:txBody>
          <a:bodyPr vert="horz" wrap="square" lIns="0" tIns="0" rIns="0" bIns="0" rtlCol="0" anchor="ctr"/>
          <a:lstStyle/>
          <a:p>
            <a:pPr marL="0" indent="0">
              <a:lnSpc>
                <a:spcPts val="1350"/>
              </a:lnSpc>
              <a:buNone/>
            </a:pPr>
            <a:r>
              <a:rPr lang="en-US" sz="900" dirty="0">
                <a:solidFill>
                  <a:srgbClr val="757575"/>
                </a:solidFill>
              </a:rPr>
              <a:t>www.bradfordvts.co.uk</a:t>
            </a:r>
            <a:endParaRPr lang="en-US" sz="900" dirty="0"/>
          </a:p>
        </p:txBody>
      </p:sp>
      <p:sp>
        <p:nvSpPr>
          <p:cNvPr id="82" name="SK-11-text-81"/>
          <p:cNvSpPr/>
          <p:nvPr/>
        </p:nvSpPr>
        <p:spPr>
          <a:xfrm>
            <a:off x="8937575" y="6655594"/>
            <a:ext cx="3254425" cy="171450"/>
          </a:xfrm>
          <a:prstGeom prst="rect">
            <a:avLst/>
          </a:prstGeom>
          <a:noFill/>
          <a:ln/>
        </p:spPr>
        <p:txBody>
          <a:bodyPr vert="horz" wrap="square" lIns="0" tIns="0" rIns="0" bIns="0" rtlCol="0" anchor="ctr"/>
          <a:lstStyle/>
          <a:p>
            <a:pPr marL="0" indent="0">
              <a:lnSpc>
                <a:spcPts val="1350"/>
              </a:lnSpc>
              <a:buNone/>
            </a:pPr>
            <a:r>
              <a:rPr lang="en-US" sz="900" dirty="0">
                <a:solidFill>
                  <a:srgbClr val="757575"/>
                </a:solidFill>
              </a:rPr>
              <a:t>Proteinuria &amp; Haematuria: Primary Care Guide • Slide 11</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2-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12-img-3" descr="preencoded.png"/>
          <p:cNvPicPr>
            <a:picLocks noChangeAspect="1"/>
          </p:cNvPicPr>
          <p:nvPr/>
        </p:nvPicPr>
        <p:blipFill>
          <a:blip r:embed="rId4"/>
          <a:stretch>
            <a:fillRect/>
          </a:stretch>
        </p:blipFill>
        <p:spPr>
          <a:xfrm>
            <a:off x="571500" y="381000"/>
            <a:ext cx="11049000" cy="933450"/>
          </a:xfrm>
          <a:prstGeom prst="rect">
            <a:avLst/>
          </a:prstGeom>
        </p:spPr>
      </p:pic>
      <p:pic>
        <p:nvPicPr>
          <p:cNvPr id="5" name="SK-12-img-4" descr="preencoded.png"/>
          <p:cNvPicPr>
            <a:picLocks noChangeAspect="1"/>
          </p:cNvPicPr>
          <p:nvPr/>
        </p:nvPicPr>
        <p:blipFill>
          <a:blip r:embed="rId5"/>
          <a:stretch>
            <a:fillRect/>
          </a:stretch>
        </p:blipFill>
        <p:spPr>
          <a:xfrm>
            <a:off x="571500" y="1995487"/>
            <a:ext cx="5429250" cy="1076325"/>
          </a:xfrm>
          <a:prstGeom prst="rect">
            <a:avLst/>
          </a:prstGeom>
        </p:spPr>
      </p:pic>
      <p:pic>
        <p:nvPicPr>
          <p:cNvPr id="6" name="SK-12-img-5" descr="preencoded.png"/>
          <p:cNvPicPr>
            <a:picLocks noChangeAspect="1"/>
          </p:cNvPicPr>
          <p:nvPr/>
        </p:nvPicPr>
        <p:blipFill>
          <a:blip r:embed="rId6"/>
          <a:stretch>
            <a:fillRect/>
          </a:stretch>
        </p:blipFill>
        <p:spPr>
          <a:xfrm>
            <a:off x="809625" y="2295525"/>
            <a:ext cx="476250" cy="476250"/>
          </a:xfrm>
          <a:prstGeom prst="rect">
            <a:avLst/>
          </a:prstGeom>
        </p:spPr>
      </p:pic>
      <p:pic>
        <p:nvPicPr>
          <p:cNvPr id="7" name="SK-12-img-6" descr="preencoded.png"/>
          <p:cNvPicPr>
            <a:picLocks noChangeAspect="1"/>
          </p:cNvPicPr>
          <p:nvPr/>
        </p:nvPicPr>
        <p:blipFill>
          <a:blip r:embed="rId7"/>
          <a:stretch>
            <a:fillRect/>
          </a:stretch>
        </p:blipFill>
        <p:spPr>
          <a:xfrm>
            <a:off x="952500" y="2456111"/>
            <a:ext cx="190500" cy="155079"/>
          </a:xfrm>
          <a:prstGeom prst="rect">
            <a:avLst/>
          </a:prstGeom>
        </p:spPr>
      </p:pic>
      <p:pic>
        <p:nvPicPr>
          <p:cNvPr id="8" name="SK-12-img-7" descr="preencoded.png"/>
          <p:cNvPicPr>
            <a:picLocks noChangeAspect="1"/>
          </p:cNvPicPr>
          <p:nvPr/>
        </p:nvPicPr>
        <p:blipFill>
          <a:blip r:embed="rId5"/>
          <a:stretch>
            <a:fillRect/>
          </a:stretch>
        </p:blipFill>
        <p:spPr>
          <a:xfrm>
            <a:off x="6191250" y="1995487"/>
            <a:ext cx="5429250" cy="1076325"/>
          </a:xfrm>
          <a:prstGeom prst="rect">
            <a:avLst/>
          </a:prstGeom>
        </p:spPr>
      </p:pic>
      <p:pic>
        <p:nvPicPr>
          <p:cNvPr id="9" name="SK-12-img-8" descr="preencoded.png"/>
          <p:cNvPicPr>
            <a:picLocks noChangeAspect="1"/>
          </p:cNvPicPr>
          <p:nvPr/>
        </p:nvPicPr>
        <p:blipFill>
          <a:blip r:embed="rId8"/>
          <a:stretch>
            <a:fillRect/>
          </a:stretch>
        </p:blipFill>
        <p:spPr>
          <a:xfrm>
            <a:off x="6429375" y="2295525"/>
            <a:ext cx="476250" cy="476250"/>
          </a:xfrm>
          <a:prstGeom prst="rect">
            <a:avLst/>
          </a:prstGeom>
        </p:spPr>
      </p:pic>
      <p:pic>
        <p:nvPicPr>
          <p:cNvPr id="10" name="SK-12-img-9" descr="preencoded.png"/>
          <p:cNvPicPr>
            <a:picLocks noChangeAspect="1"/>
          </p:cNvPicPr>
          <p:nvPr/>
        </p:nvPicPr>
        <p:blipFill>
          <a:blip r:embed="rId9"/>
          <a:stretch>
            <a:fillRect/>
          </a:stretch>
        </p:blipFill>
        <p:spPr>
          <a:xfrm>
            <a:off x="6572250" y="2456111"/>
            <a:ext cx="190500" cy="155079"/>
          </a:xfrm>
          <a:prstGeom prst="rect">
            <a:avLst/>
          </a:prstGeom>
        </p:spPr>
      </p:pic>
      <p:pic>
        <p:nvPicPr>
          <p:cNvPr id="11" name="SK-12-img-10" descr="preencoded.png"/>
          <p:cNvPicPr>
            <a:picLocks noChangeAspect="1"/>
          </p:cNvPicPr>
          <p:nvPr/>
        </p:nvPicPr>
        <p:blipFill>
          <a:blip r:embed="rId5"/>
          <a:stretch>
            <a:fillRect/>
          </a:stretch>
        </p:blipFill>
        <p:spPr>
          <a:xfrm>
            <a:off x="571500" y="3262313"/>
            <a:ext cx="5429250" cy="1076325"/>
          </a:xfrm>
          <a:prstGeom prst="rect">
            <a:avLst/>
          </a:prstGeom>
        </p:spPr>
      </p:pic>
      <p:pic>
        <p:nvPicPr>
          <p:cNvPr id="12" name="SK-12-img-11" descr="preencoded.png"/>
          <p:cNvPicPr>
            <a:picLocks noChangeAspect="1"/>
          </p:cNvPicPr>
          <p:nvPr/>
        </p:nvPicPr>
        <p:blipFill>
          <a:blip r:embed="rId10"/>
          <a:stretch>
            <a:fillRect/>
          </a:stretch>
        </p:blipFill>
        <p:spPr>
          <a:xfrm>
            <a:off x="809625" y="3562350"/>
            <a:ext cx="476250" cy="476250"/>
          </a:xfrm>
          <a:prstGeom prst="rect">
            <a:avLst/>
          </a:prstGeom>
        </p:spPr>
      </p:pic>
      <p:pic>
        <p:nvPicPr>
          <p:cNvPr id="13" name="SK-12-img-12" descr="preencoded.png"/>
          <p:cNvPicPr>
            <a:picLocks noChangeAspect="1"/>
          </p:cNvPicPr>
          <p:nvPr/>
        </p:nvPicPr>
        <p:blipFill>
          <a:blip r:embed="rId11"/>
          <a:stretch>
            <a:fillRect/>
          </a:stretch>
        </p:blipFill>
        <p:spPr>
          <a:xfrm>
            <a:off x="952500" y="3722936"/>
            <a:ext cx="190500" cy="155079"/>
          </a:xfrm>
          <a:prstGeom prst="rect">
            <a:avLst/>
          </a:prstGeom>
        </p:spPr>
      </p:pic>
      <p:pic>
        <p:nvPicPr>
          <p:cNvPr id="14" name="SK-12-img-13" descr="preencoded.png"/>
          <p:cNvPicPr>
            <a:picLocks noChangeAspect="1"/>
          </p:cNvPicPr>
          <p:nvPr/>
        </p:nvPicPr>
        <p:blipFill>
          <a:blip r:embed="rId5"/>
          <a:stretch>
            <a:fillRect/>
          </a:stretch>
        </p:blipFill>
        <p:spPr>
          <a:xfrm>
            <a:off x="6191250" y="3262313"/>
            <a:ext cx="5429250" cy="1076325"/>
          </a:xfrm>
          <a:prstGeom prst="rect">
            <a:avLst/>
          </a:prstGeom>
        </p:spPr>
      </p:pic>
      <p:pic>
        <p:nvPicPr>
          <p:cNvPr id="15" name="SK-12-img-14" descr="preencoded.png"/>
          <p:cNvPicPr>
            <a:picLocks noChangeAspect="1"/>
          </p:cNvPicPr>
          <p:nvPr/>
        </p:nvPicPr>
        <p:blipFill>
          <a:blip r:embed="rId12"/>
          <a:stretch>
            <a:fillRect/>
          </a:stretch>
        </p:blipFill>
        <p:spPr>
          <a:xfrm>
            <a:off x="6429375" y="3562350"/>
            <a:ext cx="476250" cy="476250"/>
          </a:xfrm>
          <a:prstGeom prst="rect">
            <a:avLst/>
          </a:prstGeom>
        </p:spPr>
      </p:pic>
      <p:pic>
        <p:nvPicPr>
          <p:cNvPr id="16" name="SK-12-img-15" descr="preencoded.png"/>
          <p:cNvPicPr>
            <a:picLocks noChangeAspect="1"/>
          </p:cNvPicPr>
          <p:nvPr/>
        </p:nvPicPr>
        <p:blipFill>
          <a:blip r:embed="rId13"/>
          <a:stretch>
            <a:fillRect/>
          </a:stretch>
        </p:blipFill>
        <p:spPr>
          <a:xfrm>
            <a:off x="6572250" y="3722936"/>
            <a:ext cx="190500" cy="155079"/>
          </a:xfrm>
          <a:prstGeom prst="rect">
            <a:avLst/>
          </a:prstGeom>
        </p:spPr>
      </p:pic>
      <p:pic>
        <p:nvPicPr>
          <p:cNvPr id="17" name="SK-12-img-16" descr="preencoded.png"/>
          <p:cNvPicPr>
            <a:picLocks noChangeAspect="1"/>
          </p:cNvPicPr>
          <p:nvPr/>
        </p:nvPicPr>
        <p:blipFill>
          <a:blip r:embed="rId5"/>
          <a:stretch>
            <a:fillRect/>
          </a:stretch>
        </p:blipFill>
        <p:spPr>
          <a:xfrm>
            <a:off x="571500" y="4529138"/>
            <a:ext cx="5429250" cy="1076325"/>
          </a:xfrm>
          <a:prstGeom prst="rect">
            <a:avLst/>
          </a:prstGeom>
        </p:spPr>
      </p:pic>
      <p:pic>
        <p:nvPicPr>
          <p:cNvPr id="18" name="SK-12-img-17" descr="preencoded.png"/>
          <p:cNvPicPr>
            <a:picLocks noChangeAspect="1"/>
          </p:cNvPicPr>
          <p:nvPr/>
        </p:nvPicPr>
        <p:blipFill>
          <a:blip r:embed="rId14"/>
          <a:stretch>
            <a:fillRect/>
          </a:stretch>
        </p:blipFill>
        <p:spPr>
          <a:xfrm>
            <a:off x="809625" y="4829175"/>
            <a:ext cx="476250" cy="476250"/>
          </a:xfrm>
          <a:prstGeom prst="rect">
            <a:avLst/>
          </a:prstGeom>
        </p:spPr>
      </p:pic>
      <p:pic>
        <p:nvPicPr>
          <p:cNvPr id="19" name="SK-12-img-18" descr="preencoded.png"/>
          <p:cNvPicPr>
            <a:picLocks noChangeAspect="1"/>
          </p:cNvPicPr>
          <p:nvPr/>
        </p:nvPicPr>
        <p:blipFill>
          <a:blip r:embed="rId15"/>
          <a:stretch>
            <a:fillRect/>
          </a:stretch>
        </p:blipFill>
        <p:spPr>
          <a:xfrm>
            <a:off x="952500" y="4989761"/>
            <a:ext cx="190500" cy="155079"/>
          </a:xfrm>
          <a:prstGeom prst="rect">
            <a:avLst/>
          </a:prstGeom>
        </p:spPr>
      </p:pic>
      <p:pic>
        <p:nvPicPr>
          <p:cNvPr id="20" name="SK-12-img-19" descr="preencoded.png"/>
          <p:cNvPicPr>
            <a:picLocks noChangeAspect="1"/>
          </p:cNvPicPr>
          <p:nvPr/>
        </p:nvPicPr>
        <p:blipFill>
          <a:blip r:embed="rId5"/>
          <a:stretch>
            <a:fillRect/>
          </a:stretch>
        </p:blipFill>
        <p:spPr>
          <a:xfrm>
            <a:off x="6191250" y="4529138"/>
            <a:ext cx="5429250" cy="1076325"/>
          </a:xfrm>
          <a:prstGeom prst="rect">
            <a:avLst/>
          </a:prstGeom>
        </p:spPr>
      </p:pic>
      <p:pic>
        <p:nvPicPr>
          <p:cNvPr id="21" name="SK-12-img-20" descr="preencoded.png"/>
          <p:cNvPicPr>
            <a:picLocks noChangeAspect="1"/>
          </p:cNvPicPr>
          <p:nvPr/>
        </p:nvPicPr>
        <p:blipFill>
          <a:blip r:embed="rId16"/>
          <a:stretch>
            <a:fillRect/>
          </a:stretch>
        </p:blipFill>
        <p:spPr>
          <a:xfrm>
            <a:off x="6429375" y="4829175"/>
            <a:ext cx="476250" cy="476250"/>
          </a:xfrm>
          <a:prstGeom prst="rect">
            <a:avLst/>
          </a:prstGeom>
        </p:spPr>
      </p:pic>
      <p:pic>
        <p:nvPicPr>
          <p:cNvPr id="22" name="SK-12-img-21" descr="preencoded.png"/>
          <p:cNvPicPr>
            <a:picLocks noChangeAspect="1"/>
          </p:cNvPicPr>
          <p:nvPr/>
        </p:nvPicPr>
        <p:blipFill>
          <a:blip r:embed="rId17"/>
          <a:stretch>
            <a:fillRect/>
          </a:stretch>
        </p:blipFill>
        <p:spPr>
          <a:xfrm>
            <a:off x="6572250" y="4989761"/>
            <a:ext cx="190500" cy="155079"/>
          </a:xfrm>
          <a:prstGeom prst="rect">
            <a:avLst/>
          </a:prstGeom>
        </p:spPr>
      </p:pic>
      <p:pic>
        <p:nvPicPr>
          <p:cNvPr id="23" name="SK-12-img-22" descr="preencoded.png"/>
          <p:cNvPicPr>
            <a:picLocks noChangeAspect="1"/>
          </p:cNvPicPr>
          <p:nvPr/>
        </p:nvPicPr>
        <p:blipFill>
          <a:blip r:embed="rId18"/>
          <a:stretch>
            <a:fillRect/>
          </a:stretch>
        </p:blipFill>
        <p:spPr>
          <a:xfrm>
            <a:off x="0" y="6477000"/>
            <a:ext cx="12192000" cy="381000"/>
          </a:xfrm>
          <a:prstGeom prst="rect">
            <a:avLst/>
          </a:prstGeom>
        </p:spPr>
      </p:pic>
      <p:sp>
        <p:nvSpPr>
          <p:cNvPr id="24" name="SK-12-text-23"/>
          <p:cNvSpPr/>
          <p:nvPr/>
        </p:nvSpPr>
        <p:spPr>
          <a:xfrm>
            <a:off x="762000" y="476250"/>
            <a:ext cx="10858500" cy="457200"/>
          </a:xfrm>
          <a:prstGeom prst="rect">
            <a:avLst/>
          </a:prstGeom>
          <a:noFill/>
          <a:ln/>
        </p:spPr>
        <p:txBody>
          <a:bodyPr vert="horz" wrap="square" lIns="0" tIns="0" rIns="0" bIns="0" rtlCol="0" anchor="ctr"/>
          <a:lstStyle/>
          <a:p>
            <a:pPr marL="0" indent="0">
              <a:lnSpc>
                <a:spcPts val="3600"/>
              </a:lnSpc>
              <a:buNone/>
            </a:pPr>
            <a:r>
              <a:rPr lang="en-US" sz="2400" b="1" kern="0" spc="30" dirty="0">
                <a:solidFill>
                  <a:srgbClr val="212121"/>
                </a:solidFill>
              </a:rPr>
              <a:t>WHEN TO REFER TO NEPHROLOGY</a:t>
            </a:r>
            <a:endParaRPr lang="en-US" sz="2400" dirty="0"/>
          </a:p>
        </p:txBody>
      </p:sp>
      <p:sp>
        <p:nvSpPr>
          <p:cNvPr id="25" name="SK-12-text-24"/>
          <p:cNvSpPr/>
          <p:nvPr/>
        </p:nvSpPr>
        <p:spPr>
          <a:xfrm>
            <a:off x="762000" y="990600"/>
            <a:ext cx="11430000" cy="228600"/>
          </a:xfrm>
          <a:prstGeom prst="rect">
            <a:avLst/>
          </a:prstGeom>
          <a:noFill/>
          <a:ln/>
        </p:spPr>
        <p:txBody>
          <a:bodyPr vert="horz" wrap="square" lIns="0" tIns="0" rIns="0" bIns="0" rtlCol="0" anchor="ctr"/>
          <a:lstStyle/>
          <a:p>
            <a:pPr marL="0" indent="0">
              <a:lnSpc>
                <a:spcPts val="1800"/>
              </a:lnSpc>
              <a:buNone/>
            </a:pPr>
            <a:r>
              <a:rPr lang="en-US" sz="1200" dirty="0">
                <a:solidFill>
                  <a:srgbClr val="E0651F"/>
                </a:solidFill>
              </a:rPr>
              <a:t>Primary Care Clinical Guidance • NICE NG203 Standards (Updated 2025)</a:t>
            </a:r>
            <a:endParaRPr lang="en-US" sz="1200" dirty="0"/>
          </a:p>
        </p:txBody>
      </p:sp>
      <p:sp>
        <p:nvSpPr>
          <p:cNvPr id="26" name="SK-12-text-25"/>
          <p:cNvSpPr/>
          <p:nvPr/>
        </p:nvSpPr>
        <p:spPr>
          <a:xfrm>
            <a:off x="1476375" y="2185988"/>
            <a:ext cx="42862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ACR &gt; 70 mg/mmol</a:t>
            </a:r>
            <a:endParaRPr lang="en-US" sz="1350" dirty="0"/>
          </a:p>
        </p:txBody>
      </p:sp>
      <p:sp>
        <p:nvSpPr>
          <p:cNvPr id="27" name="SK-12-text-26"/>
          <p:cNvSpPr/>
          <p:nvPr/>
        </p:nvSpPr>
        <p:spPr>
          <a:xfrm>
            <a:off x="1476375" y="2481263"/>
            <a:ext cx="4286250" cy="400050"/>
          </a:xfrm>
          <a:prstGeom prst="rect">
            <a:avLst/>
          </a:prstGeom>
          <a:noFill/>
          <a:ln/>
        </p:spPr>
        <p:txBody>
          <a:bodyPr vert="horz" wrap="square" lIns="0" tIns="0" rIns="0" bIns="0" rtlCol="0" anchor="ctr"/>
          <a:lstStyle/>
          <a:p>
            <a:pPr marL="0" indent="0">
              <a:lnSpc>
                <a:spcPts val="1575"/>
              </a:lnSpc>
              <a:buNone/>
            </a:pPr>
            <a:r>
              <a:rPr lang="en-US" sz="1125" dirty="0">
                <a:solidFill>
                  <a:srgbClr val="616161"/>
                </a:solidFill>
              </a:rPr>
              <a:t>Unless clearly due to diabetes and already maximally treated with RAAS blockade.</a:t>
            </a:r>
            <a:endParaRPr lang="en-US" sz="1125" dirty="0"/>
          </a:p>
        </p:txBody>
      </p:sp>
      <p:sp>
        <p:nvSpPr>
          <p:cNvPr id="28" name="SK-12-text-27"/>
          <p:cNvSpPr/>
          <p:nvPr/>
        </p:nvSpPr>
        <p:spPr>
          <a:xfrm>
            <a:off x="7096125" y="2185988"/>
            <a:ext cx="509587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ACR &gt; 30 mg/mmol + Haematuria</a:t>
            </a:r>
            <a:endParaRPr lang="en-US" sz="1350" dirty="0"/>
          </a:p>
        </p:txBody>
      </p:sp>
      <p:sp>
        <p:nvSpPr>
          <p:cNvPr id="29" name="SK-12-text-28"/>
          <p:cNvSpPr/>
          <p:nvPr/>
        </p:nvSpPr>
        <p:spPr>
          <a:xfrm>
            <a:off x="7096125" y="2481263"/>
            <a:ext cx="4286250" cy="400050"/>
          </a:xfrm>
          <a:prstGeom prst="rect">
            <a:avLst/>
          </a:prstGeom>
          <a:noFill/>
          <a:ln/>
        </p:spPr>
        <p:txBody>
          <a:bodyPr vert="horz" wrap="square" lIns="0" tIns="0" rIns="0" bIns="0" rtlCol="0" anchor="ctr"/>
          <a:lstStyle/>
          <a:p>
            <a:pPr marL="0" indent="0">
              <a:lnSpc>
                <a:spcPts val="1575"/>
              </a:lnSpc>
              <a:buNone/>
            </a:pPr>
            <a:r>
              <a:rPr lang="en-US" sz="1125" dirty="0">
                <a:solidFill>
                  <a:srgbClr val="616161"/>
                </a:solidFill>
              </a:rPr>
              <a:t>Presence of haematuria (non-visible or visible) with significant albuminuria.</a:t>
            </a:r>
            <a:endParaRPr lang="en-US" sz="1125" dirty="0"/>
          </a:p>
        </p:txBody>
      </p:sp>
      <p:sp>
        <p:nvSpPr>
          <p:cNvPr id="30" name="SK-12-text-29"/>
          <p:cNvSpPr/>
          <p:nvPr/>
        </p:nvSpPr>
        <p:spPr>
          <a:xfrm>
            <a:off x="1476375" y="3452813"/>
            <a:ext cx="42862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Rapid eGFR Decline</a:t>
            </a:r>
            <a:endParaRPr lang="en-US" sz="1350" dirty="0"/>
          </a:p>
        </p:txBody>
      </p:sp>
      <p:sp>
        <p:nvSpPr>
          <p:cNvPr id="31" name="SK-12-text-30"/>
          <p:cNvSpPr/>
          <p:nvPr/>
        </p:nvSpPr>
        <p:spPr>
          <a:xfrm>
            <a:off x="1476375" y="3748087"/>
            <a:ext cx="4286250" cy="400050"/>
          </a:xfrm>
          <a:prstGeom prst="rect">
            <a:avLst/>
          </a:prstGeom>
          <a:noFill/>
          <a:ln/>
        </p:spPr>
        <p:txBody>
          <a:bodyPr vert="horz" wrap="square" lIns="0" tIns="0" rIns="0" bIns="0" rtlCol="0" anchor="ctr"/>
          <a:lstStyle/>
          <a:p>
            <a:pPr marL="0" indent="0">
              <a:lnSpc>
                <a:spcPts val="1575"/>
              </a:lnSpc>
              <a:buNone/>
            </a:pPr>
            <a:r>
              <a:rPr lang="en-US" sz="1125" dirty="0">
                <a:solidFill>
                  <a:srgbClr val="616161"/>
                </a:solidFill>
              </a:rPr>
              <a:t>A loss of &gt; 15 ml/min/1.73m² in 12 months (or &gt; 5 ml/min in 1 year/10 ml/min in 5 years).</a:t>
            </a:r>
            <a:endParaRPr lang="en-US" sz="1125" dirty="0"/>
          </a:p>
        </p:txBody>
      </p:sp>
      <p:sp>
        <p:nvSpPr>
          <p:cNvPr id="32" name="SK-12-text-31"/>
          <p:cNvSpPr/>
          <p:nvPr/>
        </p:nvSpPr>
        <p:spPr>
          <a:xfrm>
            <a:off x="7096125" y="3452813"/>
            <a:ext cx="509587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Uncontrolled Hypertension</a:t>
            </a:r>
            <a:endParaRPr lang="en-US" sz="1350" dirty="0"/>
          </a:p>
        </p:txBody>
      </p:sp>
      <p:sp>
        <p:nvSpPr>
          <p:cNvPr id="33" name="SK-12-text-32"/>
          <p:cNvSpPr/>
          <p:nvPr/>
        </p:nvSpPr>
        <p:spPr>
          <a:xfrm>
            <a:off x="7096125" y="3748087"/>
            <a:ext cx="4286250" cy="400050"/>
          </a:xfrm>
          <a:prstGeom prst="rect">
            <a:avLst/>
          </a:prstGeom>
          <a:noFill/>
          <a:ln/>
        </p:spPr>
        <p:txBody>
          <a:bodyPr vert="horz" wrap="square" lIns="0" tIns="0" rIns="0" bIns="0" rtlCol="0" anchor="ctr"/>
          <a:lstStyle/>
          <a:p>
            <a:pPr marL="0" indent="0">
              <a:lnSpc>
                <a:spcPts val="1575"/>
              </a:lnSpc>
              <a:buNone/>
            </a:pPr>
            <a:r>
              <a:rPr lang="en-US" sz="1125" dirty="0">
                <a:solidFill>
                  <a:srgbClr val="616161"/>
                </a:solidFill>
              </a:rPr>
              <a:t>BP remains above target despite optimal doses of 3 or more antihypertensive agents.</a:t>
            </a:r>
            <a:endParaRPr lang="en-US" sz="1125" dirty="0"/>
          </a:p>
        </p:txBody>
      </p:sp>
      <p:sp>
        <p:nvSpPr>
          <p:cNvPr id="34" name="SK-12-text-33"/>
          <p:cNvSpPr/>
          <p:nvPr/>
        </p:nvSpPr>
        <p:spPr>
          <a:xfrm>
            <a:off x="1476375" y="4819650"/>
            <a:ext cx="43891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Advanced CKD (G4/G5)</a:t>
            </a:r>
            <a:endParaRPr lang="en-US" sz="1350" dirty="0"/>
          </a:p>
        </p:txBody>
      </p:sp>
      <p:sp>
        <p:nvSpPr>
          <p:cNvPr id="35" name="SK-12-text-34"/>
          <p:cNvSpPr/>
          <p:nvPr/>
        </p:nvSpPr>
        <p:spPr>
          <a:xfrm>
            <a:off x="1476375" y="5114925"/>
            <a:ext cx="10715625" cy="200025"/>
          </a:xfrm>
          <a:prstGeom prst="rect">
            <a:avLst/>
          </a:prstGeom>
          <a:noFill/>
          <a:ln/>
        </p:spPr>
        <p:txBody>
          <a:bodyPr vert="horz" wrap="square" lIns="0" tIns="0" rIns="0" bIns="0" rtlCol="0" anchor="ctr"/>
          <a:lstStyle/>
          <a:p>
            <a:pPr marL="0" indent="0">
              <a:lnSpc>
                <a:spcPts val="1575"/>
              </a:lnSpc>
              <a:buNone/>
            </a:pPr>
            <a:r>
              <a:rPr lang="en-US" sz="1125" dirty="0">
                <a:solidFill>
                  <a:srgbClr val="616161"/>
                </a:solidFill>
              </a:rPr>
              <a:t>Refer all patients with eGFR &lt; 30 ml/min/1.73m² (Stage G4 or G5).</a:t>
            </a:r>
            <a:endParaRPr lang="en-US" sz="1125" dirty="0"/>
          </a:p>
        </p:txBody>
      </p:sp>
      <p:sp>
        <p:nvSpPr>
          <p:cNvPr id="36" name="SK-12-text-35"/>
          <p:cNvSpPr/>
          <p:nvPr/>
        </p:nvSpPr>
        <p:spPr>
          <a:xfrm>
            <a:off x="7096125" y="4719638"/>
            <a:ext cx="509587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Suspected GN or Systemic Disease</a:t>
            </a:r>
            <a:endParaRPr lang="en-US" sz="1350" dirty="0"/>
          </a:p>
        </p:txBody>
      </p:sp>
      <p:sp>
        <p:nvSpPr>
          <p:cNvPr id="37" name="SK-12-text-36"/>
          <p:cNvSpPr/>
          <p:nvPr/>
        </p:nvSpPr>
        <p:spPr>
          <a:xfrm>
            <a:off x="7096125" y="5014913"/>
            <a:ext cx="4286250" cy="400050"/>
          </a:xfrm>
          <a:prstGeom prst="rect">
            <a:avLst/>
          </a:prstGeom>
          <a:noFill/>
          <a:ln/>
        </p:spPr>
        <p:txBody>
          <a:bodyPr vert="horz" wrap="square" lIns="0" tIns="0" rIns="0" bIns="0" rtlCol="0" anchor="ctr"/>
          <a:lstStyle/>
          <a:p>
            <a:pPr marL="0" indent="0">
              <a:lnSpc>
                <a:spcPts val="1575"/>
              </a:lnSpc>
              <a:buNone/>
            </a:pPr>
            <a:r>
              <a:rPr lang="en-US" sz="1125" dirty="0">
                <a:solidFill>
                  <a:srgbClr val="616161"/>
                </a:solidFill>
              </a:rPr>
              <a:t>Clinical suspicion of glomerulonephritis or renal involvement in systemic disease.</a:t>
            </a:r>
            <a:endParaRPr lang="en-US" sz="1125" dirty="0"/>
          </a:p>
        </p:txBody>
      </p:sp>
      <p:sp>
        <p:nvSpPr>
          <p:cNvPr id="38" name="SK-12-text-37"/>
          <p:cNvSpPr/>
          <p:nvPr/>
        </p:nvSpPr>
        <p:spPr>
          <a:xfrm>
            <a:off x="10661154" y="6477000"/>
            <a:ext cx="1530846" cy="381000"/>
          </a:xfrm>
          <a:prstGeom prst="rect">
            <a:avLst/>
          </a:prstGeom>
          <a:noFill/>
          <a:ln/>
        </p:spPr>
        <p:txBody>
          <a:bodyPr vert="horz" wrap="square" lIns="0" tIns="0" rIns="0" bIns="0" rtlCol="0" anchor="ctr"/>
          <a:lstStyle/>
          <a:p>
            <a:pPr marL="0" indent="0">
              <a:lnSpc>
                <a:spcPts val="1350"/>
              </a:lnSpc>
              <a:buNone/>
            </a:pPr>
            <a:r>
              <a:rPr lang="en-US" sz="900" dirty="0">
                <a:solidFill>
                  <a:srgbClr val="9E9E9E"/>
                </a:solidFill>
              </a:rPr>
              <a:t>www.bradfordvts.co.uk</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3-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3-img-3" descr="preencoded.png"/>
          <p:cNvPicPr>
            <a:picLocks noChangeAspect="1"/>
          </p:cNvPicPr>
          <p:nvPr/>
        </p:nvPicPr>
        <p:blipFill>
          <a:blip r:embed="rId5"/>
          <a:stretch>
            <a:fillRect/>
          </a:stretch>
        </p:blipFill>
        <p:spPr>
          <a:xfrm>
            <a:off x="381000" y="190500"/>
            <a:ext cx="11430000" cy="828675"/>
          </a:xfrm>
          <a:prstGeom prst="rect">
            <a:avLst/>
          </a:prstGeom>
        </p:spPr>
      </p:pic>
      <p:pic>
        <p:nvPicPr>
          <p:cNvPr id="5" name="SK-13-img-4" descr="preencoded.png"/>
          <p:cNvPicPr>
            <a:picLocks noChangeAspect="1"/>
          </p:cNvPicPr>
          <p:nvPr/>
        </p:nvPicPr>
        <p:blipFill>
          <a:blip r:embed="rId6"/>
          <a:stretch>
            <a:fillRect/>
          </a:stretch>
        </p:blipFill>
        <p:spPr>
          <a:xfrm>
            <a:off x="381000" y="1162050"/>
            <a:ext cx="5572125" cy="4953000"/>
          </a:xfrm>
          <a:prstGeom prst="rect">
            <a:avLst/>
          </a:prstGeom>
        </p:spPr>
      </p:pic>
      <p:pic>
        <p:nvPicPr>
          <p:cNvPr id="6" name="SK-13-img-5" descr="preencoded.png"/>
          <p:cNvPicPr>
            <a:picLocks noChangeAspect="1"/>
          </p:cNvPicPr>
          <p:nvPr/>
        </p:nvPicPr>
        <p:blipFill>
          <a:blip r:embed="rId7"/>
          <a:stretch>
            <a:fillRect/>
          </a:stretch>
        </p:blipFill>
        <p:spPr>
          <a:xfrm>
            <a:off x="619125" y="1454646"/>
            <a:ext cx="238125" cy="190500"/>
          </a:xfrm>
          <a:prstGeom prst="rect">
            <a:avLst/>
          </a:prstGeom>
        </p:spPr>
      </p:pic>
      <p:pic>
        <p:nvPicPr>
          <p:cNvPr id="7" name="SK-13-img-6" descr="preencoded.png"/>
          <p:cNvPicPr>
            <a:picLocks noChangeAspect="1"/>
          </p:cNvPicPr>
          <p:nvPr/>
        </p:nvPicPr>
        <p:blipFill>
          <a:blip r:embed="rId8"/>
          <a:stretch>
            <a:fillRect/>
          </a:stretch>
        </p:blipFill>
        <p:spPr>
          <a:xfrm>
            <a:off x="619125" y="2506861"/>
            <a:ext cx="5095875" cy="1085850"/>
          </a:xfrm>
          <a:prstGeom prst="rect">
            <a:avLst/>
          </a:prstGeom>
        </p:spPr>
      </p:pic>
      <p:pic>
        <p:nvPicPr>
          <p:cNvPr id="8" name="SK-13-img-7" descr="preencoded.png"/>
          <p:cNvPicPr>
            <a:picLocks noChangeAspect="1"/>
          </p:cNvPicPr>
          <p:nvPr/>
        </p:nvPicPr>
        <p:blipFill>
          <a:blip r:embed="rId9"/>
          <a:stretch>
            <a:fillRect/>
          </a:stretch>
        </p:blipFill>
        <p:spPr>
          <a:xfrm>
            <a:off x="6238875" y="1562100"/>
            <a:ext cx="5572125" cy="771525"/>
          </a:xfrm>
          <a:prstGeom prst="rect">
            <a:avLst/>
          </a:prstGeom>
        </p:spPr>
      </p:pic>
      <p:pic>
        <p:nvPicPr>
          <p:cNvPr id="9" name="SK-13-img-8" descr="preencoded.png"/>
          <p:cNvPicPr>
            <a:picLocks noChangeAspect="1"/>
          </p:cNvPicPr>
          <p:nvPr/>
        </p:nvPicPr>
        <p:blipFill>
          <a:blip r:embed="rId10"/>
          <a:stretch>
            <a:fillRect/>
          </a:stretch>
        </p:blipFill>
        <p:spPr>
          <a:xfrm>
            <a:off x="6381750" y="1777157"/>
            <a:ext cx="263723" cy="210889"/>
          </a:xfrm>
          <a:prstGeom prst="rect">
            <a:avLst/>
          </a:prstGeom>
        </p:spPr>
      </p:pic>
      <p:pic>
        <p:nvPicPr>
          <p:cNvPr id="10" name="SK-13-img-9" descr="preencoded.png"/>
          <p:cNvPicPr>
            <a:picLocks noChangeAspect="1"/>
          </p:cNvPicPr>
          <p:nvPr/>
        </p:nvPicPr>
        <p:blipFill>
          <a:blip r:embed="rId9"/>
          <a:stretch>
            <a:fillRect/>
          </a:stretch>
        </p:blipFill>
        <p:spPr>
          <a:xfrm>
            <a:off x="6238875" y="2667000"/>
            <a:ext cx="5572125" cy="771525"/>
          </a:xfrm>
          <a:prstGeom prst="rect">
            <a:avLst/>
          </a:prstGeom>
        </p:spPr>
      </p:pic>
      <p:pic>
        <p:nvPicPr>
          <p:cNvPr id="11" name="SK-13-img-10" descr="preencoded.png"/>
          <p:cNvPicPr>
            <a:picLocks noChangeAspect="1"/>
          </p:cNvPicPr>
          <p:nvPr/>
        </p:nvPicPr>
        <p:blipFill>
          <a:blip r:embed="rId11"/>
          <a:stretch>
            <a:fillRect/>
          </a:stretch>
        </p:blipFill>
        <p:spPr>
          <a:xfrm>
            <a:off x="6381750" y="2882057"/>
            <a:ext cx="263723" cy="210889"/>
          </a:xfrm>
          <a:prstGeom prst="rect">
            <a:avLst/>
          </a:prstGeom>
        </p:spPr>
      </p:pic>
      <p:pic>
        <p:nvPicPr>
          <p:cNvPr id="12" name="SK-13-img-11" descr="preencoded.png"/>
          <p:cNvPicPr>
            <a:picLocks noChangeAspect="1"/>
          </p:cNvPicPr>
          <p:nvPr/>
        </p:nvPicPr>
        <p:blipFill>
          <a:blip r:embed="rId9"/>
          <a:stretch>
            <a:fillRect/>
          </a:stretch>
        </p:blipFill>
        <p:spPr>
          <a:xfrm>
            <a:off x="6238875" y="3771900"/>
            <a:ext cx="5572125" cy="771525"/>
          </a:xfrm>
          <a:prstGeom prst="rect">
            <a:avLst/>
          </a:prstGeom>
        </p:spPr>
      </p:pic>
      <p:pic>
        <p:nvPicPr>
          <p:cNvPr id="13" name="SK-13-img-12" descr="preencoded.png"/>
          <p:cNvPicPr>
            <a:picLocks noChangeAspect="1"/>
          </p:cNvPicPr>
          <p:nvPr/>
        </p:nvPicPr>
        <p:blipFill>
          <a:blip r:embed="rId12"/>
          <a:stretch>
            <a:fillRect/>
          </a:stretch>
        </p:blipFill>
        <p:spPr>
          <a:xfrm>
            <a:off x="6381750" y="3986957"/>
            <a:ext cx="263723" cy="210889"/>
          </a:xfrm>
          <a:prstGeom prst="rect">
            <a:avLst/>
          </a:prstGeom>
        </p:spPr>
      </p:pic>
      <p:pic>
        <p:nvPicPr>
          <p:cNvPr id="14" name="SK-13-img-13" descr="preencoded.png"/>
          <p:cNvPicPr>
            <a:picLocks noChangeAspect="1"/>
          </p:cNvPicPr>
          <p:nvPr/>
        </p:nvPicPr>
        <p:blipFill>
          <a:blip r:embed="rId13"/>
          <a:stretch>
            <a:fillRect/>
          </a:stretch>
        </p:blipFill>
        <p:spPr>
          <a:xfrm>
            <a:off x="6238875" y="4972050"/>
            <a:ext cx="5572125" cy="742950"/>
          </a:xfrm>
          <a:prstGeom prst="rect">
            <a:avLst/>
          </a:prstGeom>
        </p:spPr>
      </p:pic>
      <p:pic>
        <p:nvPicPr>
          <p:cNvPr id="15" name="SK-13-img-14" descr="preencoded.png"/>
          <p:cNvPicPr>
            <a:picLocks noChangeAspect="1"/>
          </p:cNvPicPr>
          <p:nvPr/>
        </p:nvPicPr>
        <p:blipFill>
          <a:blip r:embed="rId14"/>
          <a:stretch>
            <a:fillRect/>
          </a:stretch>
        </p:blipFill>
        <p:spPr>
          <a:xfrm>
            <a:off x="6477000" y="5200650"/>
            <a:ext cx="285750" cy="285750"/>
          </a:xfrm>
          <a:prstGeom prst="rect">
            <a:avLst/>
          </a:prstGeom>
        </p:spPr>
      </p:pic>
      <p:pic>
        <p:nvPicPr>
          <p:cNvPr id="16" name="SK-13-img-15" descr="preencoded.png"/>
          <p:cNvPicPr>
            <a:picLocks noChangeAspect="1"/>
          </p:cNvPicPr>
          <p:nvPr/>
        </p:nvPicPr>
        <p:blipFill>
          <a:blip r:embed="rId15"/>
          <a:stretch>
            <a:fillRect/>
          </a:stretch>
        </p:blipFill>
        <p:spPr>
          <a:xfrm>
            <a:off x="0" y="6496050"/>
            <a:ext cx="12192000" cy="361950"/>
          </a:xfrm>
          <a:prstGeom prst="rect">
            <a:avLst/>
          </a:prstGeom>
        </p:spPr>
      </p:pic>
      <p:sp>
        <p:nvSpPr>
          <p:cNvPr id="17" name="SK-13-text-16"/>
          <p:cNvSpPr/>
          <p:nvPr/>
        </p:nvSpPr>
        <p:spPr>
          <a:xfrm>
            <a:off x="571500" y="28575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PROTEINURIA AND CARDIOVASCULAR RISK</a:t>
            </a:r>
            <a:endParaRPr lang="en-US" sz="2100" dirty="0"/>
          </a:p>
        </p:txBody>
      </p:sp>
      <p:sp>
        <p:nvSpPr>
          <p:cNvPr id="18" name="SK-13-text-17"/>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19" name="SK-13-text-18"/>
          <p:cNvSpPr/>
          <p:nvPr/>
        </p:nvSpPr>
        <p:spPr>
          <a:xfrm>
            <a:off x="857250" y="1400175"/>
            <a:ext cx="5715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6A1B9A"/>
                </a:solidFill>
              </a:rPr>
              <a:t> Systemic Vascular Marker</a:t>
            </a:r>
            <a:endParaRPr lang="en-US" sz="1500" dirty="0"/>
          </a:p>
        </p:txBody>
      </p:sp>
      <p:sp>
        <p:nvSpPr>
          <p:cNvPr id="20" name="SK-13-text-19"/>
          <p:cNvSpPr/>
          <p:nvPr/>
        </p:nvSpPr>
        <p:spPr>
          <a:xfrm>
            <a:off x="619125" y="1828800"/>
            <a:ext cx="5095875" cy="487561"/>
          </a:xfrm>
          <a:prstGeom prst="rect">
            <a:avLst/>
          </a:prstGeom>
          <a:noFill/>
          <a:ln/>
        </p:spPr>
        <p:txBody>
          <a:bodyPr vert="horz" wrap="square" lIns="0" tIns="0" rIns="0" bIns="0" rtlCol="0" anchor="ctr"/>
          <a:lstStyle/>
          <a:p>
            <a:pPr marL="0" indent="0">
              <a:lnSpc>
                <a:spcPts val="1920"/>
              </a:lnSpc>
              <a:buNone/>
            </a:pPr>
            <a:r>
              <a:rPr lang="en-US" sz="1200" dirty="0">
                <a:solidFill>
                  <a:srgbClr val="212121"/>
                </a:solidFill>
              </a:rPr>
              <a:t>Albuminuria is not just a sign of kidney damage; it is a direct "window" into the health of the </a:t>
            </a:r>
            <a:r>
              <a:rPr lang="en-US" sz="1200" b="1" dirty="0">
                <a:solidFill>
                  <a:srgbClr val="212121"/>
                </a:solidFill>
              </a:rPr>
              <a:t>systemic endothelium</a:t>
            </a:r>
            <a:r>
              <a:rPr lang="en-US" sz="1200" dirty="0">
                <a:solidFill>
                  <a:srgbClr val="212121"/>
                </a:solidFill>
              </a:rPr>
              <a:t>.</a:t>
            </a:r>
            <a:endParaRPr lang="en-US" sz="1200" dirty="0"/>
          </a:p>
        </p:txBody>
      </p:sp>
      <p:sp>
        <p:nvSpPr>
          <p:cNvPr id="21" name="SK-13-text-20"/>
          <p:cNvSpPr/>
          <p:nvPr/>
        </p:nvSpPr>
        <p:spPr>
          <a:xfrm>
            <a:off x="809625" y="2697361"/>
            <a:ext cx="471487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D32F2F"/>
                </a:solidFill>
              </a:rPr>
              <a:t>SEVERE CV RISK (A2 &amp; A3)</a:t>
            </a:r>
            <a:endParaRPr lang="en-US" sz="1200" dirty="0"/>
          </a:p>
        </p:txBody>
      </p:sp>
      <p:sp>
        <p:nvSpPr>
          <p:cNvPr id="22" name="SK-13-text-21"/>
          <p:cNvSpPr/>
          <p:nvPr/>
        </p:nvSpPr>
        <p:spPr>
          <a:xfrm>
            <a:off x="809625" y="2973586"/>
            <a:ext cx="4714875" cy="428625"/>
          </a:xfrm>
          <a:prstGeom prst="rect">
            <a:avLst/>
          </a:prstGeom>
          <a:noFill/>
          <a:ln/>
        </p:spPr>
        <p:txBody>
          <a:bodyPr vert="horz" wrap="square" lIns="0" tIns="0" rIns="0" bIns="0" rtlCol="0" anchor="ctr"/>
          <a:lstStyle/>
          <a:p>
            <a:pPr marL="0" indent="0">
              <a:lnSpc>
                <a:spcPts val="1688"/>
              </a:lnSpc>
              <a:buNone/>
            </a:pPr>
            <a:r>
              <a:rPr lang="en-US" sz="1125" dirty="0">
                <a:solidFill>
                  <a:srgbClr val="212121"/>
                </a:solidFill>
              </a:rPr>
              <a:t>ACR 3–30 (A2) and &gt;30 (A3) increase cardiovascular mortality risk </a:t>
            </a:r>
            <a:r>
              <a:rPr lang="en-US" sz="1125" b="1" dirty="0">
                <a:solidFill>
                  <a:srgbClr val="212121"/>
                </a:solidFill>
              </a:rPr>
              <a:t>even when eGFR is preserved (&gt;60 ml/min)</a:t>
            </a:r>
            <a:r>
              <a:rPr lang="en-US" sz="1125" dirty="0">
                <a:solidFill>
                  <a:srgbClr val="212121"/>
                </a:solidFill>
              </a:rPr>
              <a:t>.</a:t>
            </a:r>
            <a:endParaRPr lang="en-US" sz="1125" dirty="0"/>
          </a:p>
        </p:txBody>
      </p:sp>
      <p:sp>
        <p:nvSpPr>
          <p:cNvPr id="23" name="SK-13-text-22"/>
          <p:cNvSpPr/>
          <p:nvPr/>
        </p:nvSpPr>
        <p:spPr>
          <a:xfrm>
            <a:off x="619125" y="3735586"/>
            <a:ext cx="5095875" cy="428625"/>
          </a:xfrm>
          <a:prstGeom prst="rect">
            <a:avLst/>
          </a:prstGeom>
          <a:noFill/>
          <a:ln/>
        </p:spPr>
        <p:txBody>
          <a:bodyPr vert="horz" wrap="square" lIns="0" tIns="0" rIns="0" bIns="0" rtlCol="0" anchor="ctr"/>
          <a:lstStyle/>
          <a:p>
            <a:pPr marL="0" indent="0">
              <a:lnSpc>
                <a:spcPts val="1688"/>
              </a:lnSpc>
              <a:buNone/>
            </a:pPr>
            <a:r>
              <a:rPr lang="en-US" sz="1125" i="1" dirty="0">
                <a:solidFill>
                  <a:srgbClr val="666666"/>
                </a:solidFill>
              </a:rPr>
              <a:t>*NICE NG203: Proteinuria is an independent predictor of stroke, MI, and heart failure.</a:t>
            </a:r>
            <a:endParaRPr lang="en-US" sz="1125" dirty="0"/>
          </a:p>
        </p:txBody>
      </p:sp>
      <p:sp>
        <p:nvSpPr>
          <p:cNvPr id="24" name="SK-13-text-23"/>
          <p:cNvSpPr/>
          <p:nvPr/>
        </p:nvSpPr>
        <p:spPr>
          <a:xfrm>
            <a:off x="6788348" y="1704975"/>
            <a:ext cx="4879777"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Blood Pressure Control</a:t>
            </a:r>
            <a:endParaRPr lang="en-US" sz="1350" dirty="0"/>
          </a:p>
        </p:txBody>
      </p:sp>
      <p:sp>
        <p:nvSpPr>
          <p:cNvPr id="25" name="SK-13-text-24"/>
          <p:cNvSpPr/>
          <p:nvPr/>
        </p:nvSpPr>
        <p:spPr>
          <a:xfrm>
            <a:off x="6788348" y="1990725"/>
            <a:ext cx="5403652" cy="161925"/>
          </a:xfrm>
          <a:prstGeom prst="rect">
            <a:avLst/>
          </a:prstGeom>
          <a:noFill/>
          <a:ln/>
        </p:spPr>
        <p:txBody>
          <a:bodyPr vert="horz" wrap="square" lIns="0" tIns="0" rIns="0" bIns="0" rtlCol="0" anchor="ctr"/>
          <a:lstStyle/>
          <a:p>
            <a:pPr marL="0" indent="0">
              <a:lnSpc>
                <a:spcPts val="1688"/>
              </a:lnSpc>
              <a:buNone/>
            </a:pPr>
            <a:r>
              <a:rPr lang="en-US" sz="1125" dirty="0">
                <a:solidFill>
                  <a:srgbClr val="555555"/>
                </a:solidFill>
              </a:rPr>
              <a:t>Target &lt;130/80 mmHg if ACR ≥30 mg/mmol (NICE NG203).</a:t>
            </a:r>
            <a:endParaRPr lang="en-US" sz="1125" dirty="0"/>
          </a:p>
        </p:txBody>
      </p:sp>
      <p:sp>
        <p:nvSpPr>
          <p:cNvPr id="26" name="SK-13-text-25"/>
          <p:cNvSpPr/>
          <p:nvPr/>
        </p:nvSpPr>
        <p:spPr>
          <a:xfrm>
            <a:off x="6788348" y="2809875"/>
            <a:ext cx="4879777"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RAAS Blockade</a:t>
            </a:r>
            <a:endParaRPr lang="en-US" sz="1350" dirty="0"/>
          </a:p>
        </p:txBody>
      </p:sp>
      <p:sp>
        <p:nvSpPr>
          <p:cNvPr id="27" name="SK-13-text-26"/>
          <p:cNvSpPr/>
          <p:nvPr/>
        </p:nvSpPr>
        <p:spPr>
          <a:xfrm>
            <a:off x="6788348" y="3095625"/>
            <a:ext cx="5403652" cy="161925"/>
          </a:xfrm>
          <a:prstGeom prst="rect">
            <a:avLst/>
          </a:prstGeom>
          <a:noFill/>
          <a:ln/>
        </p:spPr>
        <p:txBody>
          <a:bodyPr vert="horz" wrap="square" lIns="0" tIns="0" rIns="0" bIns="0" rtlCol="0" anchor="ctr"/>
          <a:lstStyle/>
          <a:p>
            <a:pPr marL="0" indent="0">
              <a:lnSpc>
                <a:spcPts val="1688"/>
              </a:lnSpc>
              <a:buNone/>
            </a:pPr>
            <a:r>
              <a:rPr lang="en-US" sz="1125" dirty="0">
                <a:solidFill>
                  <a:srgbClr val="555555"/>
                </a:solidFill>
              </a:rPr>
              <a:t>Offer ACEi or ARB to all with ACR ≥30 (or ACR ≥3 if diabetic).</a:t>
            </a:r>
            <a:endParaRPr lang="en-US" sz="1125" dirty="0"/>
          </a:p>
        </p:txBody>
      </p:sp>
      <p:sp>
        <p:nvSpPr>
          <p:cNvPr id="28" name="SK-13-text-27"/>
          <p:cNvSpPr/>
          <p:nvPr/>
        </p:nvSpPr>
        <p:spPr>
          <a:xfrm>
            <a:off x="6788348" y="3914775"/>
            <a:ext cx="4879777"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Lipid Optimization</a:t>
            </a:r>
            <a:endParaRPr lang="en-US" sz="1350" dirty="0"/>
          </a:p>
        </p:txBody>
      </p:sp>
      <p:sp>
        <p:nvSpPr>
          <p:cNvPr id="29" name="SK-13-text-28"/>
          <p:cNvSpPr/>
          <p:nvPr/>
        </p:nvSpPr>
        <p:spPr>
          <a:xfrm>
            <a:off x="6788348" y="4200525"/>
            <a:ext cx="5403652" cy="161925"/>
          </a:xfrm>
          <a:prstGeom prst="rect">
            <a:avLst/>
          </a:prstGeom>
          <a:noFill/>
          <a:ln/>
        </p:spPr>
        <p:txBody>
          <a:bodyPr vert="horz" wrap="square" lIns="0" tIns="0" rIns="0" bIns="0" rtlCol="0" anchor="ctr"/>
          <a:lstStyle/>
          <a:p>
            <a:pPr marL="0" indent="0">
              <a:lnSpc>
                <a:spcPts val="1688"/>
              </a:lnSpc>
              <a:buNone/>
            </a:pPr>
            <a:r>
              <a:rPr lang="en-US" sz="1125" dirty="0">
                <a:solidFill>
                  <a:srgbClr val="555555"/>
                </a:solidFill>
              </a:rPr>
              <a:t>Atorvastatin 20mg for primary prevention in CKD (QRISK3).</a:t>
            </a:r>
            <a:endParaRPr lang="en-US" sz="1125" dirty="0"/>
          </a:p>
        </p:txBody>
      </p:sp>
      <p:sp>
        <p:nvSpPr>
          <p:cNvPr id="30" name="SK-13-text-29"/>
          <p:cNvSpPr/>
          <p:nvPr/>
        </p:nvSpPr>
        <p:spPr>
          <a:xfrm>
            <a:off x="6905625" y="5114925"/>
            <a:ext cx="466725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FFFFFF"/>
                </a:solidFill>
              </a:rPr>
              <a:t>Holistic Management:</a:t>
            </a:r>
            <a:r>
              <a:rPr lang="en-US" sz="1200" dirty="0">
                <a:solidFill>
                  <a:srgbClr val="FFFFFF"/>
                </a:solidFill>
              </a:rPr>
              <a:t> Aggressive risk reduction in A2/A3 patients significantly slows renal decline and prevents major CV events.</a:t>
            </a:r>
            <a:endParaRPr lang="en-US" sz="1200" dirty="0"/>
          </a:p>
        </p:txBody>
      </p:sp>
      <p:sp>
        <p:nvSpPr>
          <p:cNvPr id="31" name="SK-13-text-30"/>
          <p:cNvSpPr/>
          <p:nvPr/>
        </p:nvSpPr>
        <p:spPr>
          <a:xfrm>
            <a:off x="0" y="6496050"/>
            <a:ext cx="11430000" cy="361950"/>
          </a:xfrm>
          <a:prstGeom prst="rect">
            <a:avLst/>
          </a:prstGeom>
          <a:noFill/>
          <a:ln/>
        </p:spPr>
        <p:txBody>
          <a:bodyPr vert="horz" wrap="square" lIns="0" tIns="0" rIns="0" bIns="0" rtlCol="0" anchor="ctr"/>
          <a:lstStyle/>
          <a:p>
            <a:pPr marL="0" indent="0" algn="ctr">
              <a:lnSpc>
                <a:spcPts val="1350"/>
              </a:lnSpc>
              <a:buNone/>
            </a:pPr>
            <a:r>
              <a:rPr lang="en-US" sz="900" dirty="0">
                <a:solidFill>
                  <a:srgbClr val="777777"/>
                </a:solidFill>
              </a:rPr>
              <a:t>www.bradfordvts.co.uk • NICE NG203 2025 / NG12 2026 Standards</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4-img-2" descr="preencoded.png"/>
          <p:cNvPicPr>
            <a:picLocks noChangeAspect="1"/>
          </p:cNvPicPr>
          <p:nvPr/>
        </p:nvPicPr>
        <p:blipFill>
          <a:blip r:embed="rId4"/>
          <a:stretch>
            <a:fillRect/>
          </a:stretch>
        </p:blipFill>
        <p:spPr>
          <a:xfrm>
            <a:off x="381000" y="190500"/>
            <a:ext cx="11430000" cy="828675"/>
          </a:xfrm>
          <a:prstGeom prst="rect">
            <a:avLst/>
          </a:prstGeom>
        </p:spPr>
      </p:pic>
      <p:pic>
        <p:nvPicPr>
          <p:cNvPr id="4" name="SK-14-img-3" descr="preencoded.png"/>
          <p:cNvPicPr>
            <a:picLocks noChangeAspect="1"/>
          </p:cNvPicPr>
          <p:nvPr/>
        </p:nvPicPr>
        <p:blipFill>
          <a:blip r:embed="rId5"/>
          <a:stretch>
            <a:fillRect/>
          </a:stretch>
        </p:blipFill>
        <p:spPr>
          <a:xfrm>
            <a:off x="381000" y="1343025"/>
            <a:ext cx="4457700" cy="4572000"/>
          </a:xfrm>
          <a:prstGeom prst="rect">
            <a:avLst/>
          </a:prstGeom>
        </p:spPr>
      </p:pic>
      <p:pic>
        <p:nvPicPr>
          <p:cNvPr id="5" name="SK-14-img-4" descr="preencoded.png"/>
          <p:cNvPicPr>
            <a:picLocks noChangeAspect="1"/>
          </p:cNvPicPr>
          <p:nvPr/>
        </p:nvPicPr>
        <p:blipFill>
          <a:blip r:embed="rId6"/>
          <a:stretch>
            <a:fillRect/>
          </a:stretch>
        </p:blipFill>
        <p:spPr>
          <a:xfrm>
            <a:off x="571500" y="2614613"/>
            <a:ext cx="4076700" cy="2028825"/>
          </a:xfrm>
          <a:prstGeom prst="rect">
            <a:avLst/>
          </a:prstGeom>
        </p:spPr>
      </p:pic>
      <p:pic>
        <p:nvPicPr>
          <p:cNvPr id="6" name="SK-14-img-5" descr="preencoded.png"/>
          <p:cNvPicPr>
            <a:picLocks noChangeAspect="1"/>
          </p:cNvPicPr>
          <p:nvPr/>
        </p:nvPicPr>
        <p:blipFill>
          <a:blip r:embed="rId7"/>
          <a:stretch>
            <a:fillRect/>
          </a:stretch>
        </p:blipFill>
        <p:spPr>
          <a:xfrm>
            <a:off x="5124450" y="1162050"/>
            <a:ext cx="6686550" cy="2420243"/>
          </a:xfrm>
          <a:prstGeom prst="rect">
            <a:avLst/>
          </a:prstGeom>
        </p:spPr>
      </p:pic>
      <p:pic>
        <p:nvPicPr>
          <p:cNvPr id="7" name="SK-14-img-6" descr="preencoded.png"/>
          <p:cNvPicPr>
            <a:picLocks noChangeAspect="1"/>
          </p:cNvPicPr>
          <p:nvPr/>
        </p:nvPicPr>
        <p:blipFill>
          <a:blip r:embed="rId8"/>
          <a:stretch>
            <a:fillRect/>
          </a:stretch>
        </p:blipFill>
        <p:spPr>
          <a:xfrm>
            <a:off x="5314950" y="1352550"/>
            <a:ext cx="6305550" cy="333375"/>
          </a:xfrm>
          <a:prstGeom prst="rect">
            <a:avLst/>
          </a:prstGeom>
        </p:spPr>
      </p:pic>
      <p:pic>
        <p:nvPicPr>
          <p:cNvPr id="8" name="SK-14-img-7" descr="preencoded.png"/>
          <p:cNvPicPr>
            <a:picLocks noChangeAspect="1"/>
          </p:cNvPicPr>
          <p:nvPr/>
        </p:nvPicPr>
        <p:blipFill>
          <a:blip r:embed="rId9"/>
          <a:stretch>
            <a:fillRect/>
          </a:stretch>
        </p:blipFill>
        <p:spPr>
          <a:xfrm>
            <a:off x="5314950" y="1404938"/>
            <a:ext cx="190500" cy="152400"/>
          </a:xfrm>
          <a:prstGeom prst="rect">
            <a:avLst/>
          </a:prstGeom>
        </p:spPr>
      </p:pic>
      <p:pic>
        <p:nvPicPr>
          <p:cNvPr id="9" name="SK-14-img-8" descr="preencoded.png"/>
          <p:cNvPicPr>
            <a:picLocks noChangeAspect="1"/>
          </p:cNvPicPr>
          <p:nvPr/>
        </p:nvPicPr>
        <p:blipFill>
          <a:blip r:embed="rId10"/>
          <a:stretch>
            <a:fillRect/>
          </a:stretch>
        </p:blipFill>
        <p:spPr>
          <a:xfrm>
            <a:off x="5314950" y="1828800"/>
            <a:ext cx="2006501" cy="943868"/>
          </a:xfrm>
          <a:prstGeom prst="rect">
            <a:avLst/>
          </a:prstGeom>
        </p:spPr>
      </p:pic>
      <p:pic>
        <p:nvPicPr>
          <p:cNvPr id="10" name="SK-14-img-9" descr="preencoded.png"/>
          <p:cNvPicPr>
            <a:picLocks noChangeAspect="1"/>
          </p:cNvPicPr>
          <p:nvPr/>
        </p:nvPicPr>
        <p:blipFill>
          <a:blip r:embed="rId11"/>
          <a:stretch>
            <a:fillRect/>
          </a:stretch>
        </p:blipFill>
        <p:spPr>
          <a:xfrm>
            <a:off x="7464326" y="1828800"/>
            <a:ext cx="2006650" cy="943868"/>
          </a:xfrm>
          <a:prstGeom prst="rect">
            <a:avLst/>
          </a:prstGeom>
        </p:spPr>
      </p:pic>
      <p:pic>
        <p:nvPicPr>
          <p:cNvPr id="11" name="SK-14-img-10" descr="preencoded.png"/>
          <p:cNvPicPr>
            <a:picLocks noChangeAspect="1"/>
          </p:cNvPicPr>
          <p:nvPr/>
        </p:nvPicPr>
        <p:blipFill>
          <a:blip r:embed="rId12"/>
          <a:stretch>
            <a:fillRect/>
          </a:stretch>
        </p:blipFill>
        <p:spPr>
          <a:xfrm>
            <a:off x="9613850" y="1828800"/>
            <a:ext cx="2006650" cy="943868"/>
          </a:xfrm>
          <a:prstGeom prst="rect">
            <a:avLst/>
          </a:prstGeom>
        </p:spPr>
      </p:pic>
      <p:pic>
        <p:nvPicPr>
          <p:cNvPr id="12" name="SK-14-img-11" descr="preencoded.png"/>
          <p:cNvPicPr>
            <a:picLocks noChangeAspect="1"/>
          </p:cNvPicPr>
          <p:nvPr/>
        </p:nvPicPr>
        <p:blipFill>
          <a:blip r:embed="rId13"/>
          <a:stretch>
            <a:fillRect/>
          </a:stretch>
        </p:blipFill>
        <p:spPr>
          <a:xfrm>
            <a:off x="5314950" y="2867918"/>
            <a:ext cx="6305550" cy="523875"/>
          </a:xfrm>
          <a:prstGeom prst="rect">
            <a:avLst/>
          </a:prstGeom>
        </p:spPr>
      </p:pic>
      <p:pic>
        <p:nvPicPr>
          <p:cNvPr id="13" name="SK-14-img-12" descr="preencoded.png"/>
          <p:cNvPicPr>
            <a:picLocks noChangeAspect="1"/>
          </p:cNvPicPr>
          <p:nvPr/>
        </p:nvPicPr>
        <p:blipFill>
          <a:blip r:embed="rId14"/>
          <a:stretch>
            <a:fillRect/>
          </a:stretch>
        </p:blipFill>
        <p:spPr>
          <a:xfrm>
            <a:off x="5124450" y="3772793"/>
            <a:ext cx="6686550" cy="2323207"/>
          </a:xfrm>
          <a:prstGeom prst="rect">
            <a:avLst/>
          </a:prstGeom>
        </p:spPr>
      </p:pic>
      <p:pic>
        <p:nvPicPr>
          <p:cNvPr id="14" name="SK-14-img-13" descr="preencoded.png"/>
          <p:cNvPicPr>
            <a:picLocks noChangeAspect="1"/>
          </p:cNvPicPr>
          <p:nvPr/>
        </p:nvPicPr>
        <p:blipFill>
          <a:blip r:embed="rId8"/>
          <a:stretch>
            <a:fillRect/>
          </a:stretch>
        </p:blipFill>
        <p:spPr>
          <a:xfrm>
            <a:off x="5314950" y="3963293"/>
            <a:ext cx="6305550" cy="333375"/>
          </a:xfrm>
          <a:prstGeom prst="rect">
            <a:avLst/>
          </a:prstGeom>
        </p:spPr>
      </p:pic>
      <p:pic>
        <p:nvPicPr>
          <p:cNvPr id="15" name="SK-14-img-14" descr="preencoded.png"/>
          <p:cNvPicPr>
            <a:picLocks noChangeAspect="1"/>
          </p:cNvPicPr>
          <p:nvPr/>
        </p:nvPicPr>
        <p:blipFill>
          <a:blip r:embed="rId15"/>
          <a:stretch>
            <a:fillRect/>
          </a:stretch>
        </p:blipFill>
        <p:spPr>
          <a:xfrm>
            <a:off x="5314950" y="4015680"/>
            <a:ext cx="190500" cy="152400"/>
          </a:xfrm>
          <a:prstGeom prst="rect">
            <a:avLst/>
          </a:prstGeom>
        </p:spPr>
      </p:pic>
      <p:pic>
        <p:nvPicPr>
          <p:cNvPr id="16" name="SK-14-img-15" descr="preencoded.png"/>
          <p:cNvPicPr>
            <a:picLocks noChangeAspect="1"/>
          </p:cNvPicPr>
          <p:nvPr/>
        </p:nvPicPr>
        <p:blipFill>
          <a:blip r:embed="rId16"/>
          <a:stretch>
            <a:fillRect/>
          </a:stretch>
        </p:blipFill>
        <p:spPr>
          <a:xfrm>
            <a:off x="5314950" y="4439543"/>
            <a:ext cx="166688" cy="137220"/>
          </a:xfrm>
          <a:prstGeom prst="rect">
            <a:avLst/>
          </a:prstGeom>
        </p:spPr>
      </p:pic>
      <p:pic>
        <p:nvPicPr>
          <p:cNvPr id="17" name="SK-14-img-16" descr="preencoded.png"/>
          <p:cNvPicPr>
            <a:picLocks noChangeAspect="1"/>
          </p:cNvPicPr>
          <p:nvPr/>
        </p:nvPicPr>
        <p:blipFill>
          <a:blip r:embed="rId17"/>
          <a:stretch>
            <a:fillRect/>
          </a:stretch>
        </p:blipFill>
        <p:spPr>
          <a:xfrm>
            <a:off x="5314950" y="4721423"/>
            <a:ext cx="166688" cy="137220"/>
          </a:xfrm>
          <a:prstGeom prst="rect">
            <a:avLst/>
          </a:prstGeom>
        </p:spPr>
      </p:pic>
      <p:pic>
        <p:nvPicPr>
          <p:cNvPr id="18" name="SK-14-img-17" descr="preencoded.png"/>
          <p:cNvPicPr>
            <a:picLocks noChangeAspect="1"/>
          </p:cNvPicPr>
          <p:nvPr/>
        </p:nvPicPr>
        <p:blipFill>
          <a:blip r:embed="rId18"/>
          <a:stretch>
            <a:fillRect/>
          </a:stretch>
        </p:blipFill>
        <p:spPr>
          <a:xfrm>
            <a:off x="5314950" y="5003304"/>
            <a:ext cx="166688" cy="137220"/>
          </a:xfrm>
          <a:prstGeom prst="rect">
            <a:avLst/>
          </a:prstGeom>
        </p:spPr>
      </p:pic>
      <p:pic>
        <p:nvPicPr>
          <p:cNvPr id="19" name="SK-14-img-18" descr="preencoded.png"/>
          <p:cNvPicPr>
            <a:picLocks noChangeAspect="1"/>
          </p:cNvPicPr>
          <p:nvPr/>
        </p:nvPicPr>
        <p:blipFill>
          <a:blip r:embed="rId19"/>
          <a:stretch>
            <a:fillRect/>
          </a:stretch>
        </p:blipFill>
        <p:spPr>
          <a:xfrm>
            <a:off x="0" y="6477000"/>
            <a:ext cx="12192000" cy="381000"/>
          </a:xfrm>
          <a:prstGeom prst="rect">
            <a:avLst/>
          </a:prstGeom>
        </p:spPr>
      </p:pic>
      <p:sp>
        <p:nvSpPr>
          <p:cNvPr id="20" name="SK-14-text-19"/>
          <p:cNvSpPr/>
          <p:nvPr/>
        </p:nvSpPr>
        <p:spPr>
          <a:xfrm>
            <a:off x="571500" y="28575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PROTEINURIA SUMMARY FLOWCHART</a:t>
            </a:r>
            <a:endParaRPr lang="en-US" sz="2100" dirty="0"/>
          </a:p>
        </p:txBody>
      </p:sp>
      <p:sp>
        <p:nvSpPr>
          <p:cNvPr id="21" name="SK-14-text-20"/>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2" name="SK-14-text-21"/>
          <p:cNvSpPr/>
          <p:nvPr/>
        </p:nvSpPr>
        <p:spPr>
          <a:xfrm>
            <a:off x="5505450" y="1352550"/>
            <a:ext cx="66865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455A64"/>
                </a:solidFill>
              </a:rPr>
              <a:t>STEP 2: QUANTIFY &amp; CATEGORISE (ACR)</a:t>
            </a:r>
            <a:endParaRPr lang="en-US" sz="1350" dirty="0"/>
          </a:p>
        </p:txBody>
      </p:sp>
      <p:sp>
        <p:nvSpPr>
          <p:cNvPr id="23" name="SK-14-text-22"/>
          <p:cNvSpPr/>
          <p:nvPr/>
        </p:nvSpPr>
        <p:spPr>
          <a:xfrm>
            <a:off x="5429250" y="1943100"/>
            <a:ext cx="1777901" cy="285750"/>
          </a:xfrm>
          <a:prstGeom prst="rect">
            <a:avLst/>
          </a:prstGeom>
          <a:noFill/>
          <a:ln/>
        </p:spPr>
        <p:txBody>
          <a:bodyPr vert="horz" wrap="square" lIns="0" tIns="0" rIns="0" bIns="0" rtlCol="0" anchor="ctr"/>
          <a:lstStyle/>
          <a:p>
            <a:pPr marL="0" indent="0" algn="ctr">
              <a:lnSpc>
                <a:spcPts val="2250"/>
              </a:lnSpc>
              <a:buNone/>
            </a:pPr>
            <a:r>
              <a:rPr lang="en-US" sz="1500" b="1" dirty="0">
                <a:solidFill>
                  <a:srgbClr val="2E7D32"/>
                </a:solidFill>
              </a:rPr>
              <a:t>A1</a:t>
            </a:r>
            <a:endParaRPr lang="en-US" sz="1500" dirty="0"/>
          </a:p>
        </p:txBody>
      </p:sp>
      <p:sp>
        <p:nvSpPr>
          <p:cNvPr id="24" name="SK-14-text-23"/>
          <p:cNvSpPr/>
          <p:nvPr/>
        </p:nvSpPr>
        <p:spPr>
          <a:xfrm>
            <a:off x="5429250" y="2276475"/>
            <a:ext cx="1777901" cy="185738"/>
          </a:xfrm>
          <a:prstGeom prst="rect">
            <a:avLst/>
          </a:prstGeom>
          <a:noFill/>
          <a:ln/>
        </p:spPr>
        <p:txBody>
          <a:bodyPr vert="horz" wrap="square" lIns="0" tIns="0" rIns="0" bIns="0" rtlCol="0" anchor="ctr"/>
          <a:lstStyle/>
          <a:p>
            <a:pPr marL="0" indent="0" algn="ctr">
              <a:lnSpc>
                <a:spcPts val="1463"/>
              </a:lnSpc>
              <a:buNone/>
            </a:pPr>
            <a:r>
              <a:rPr lang="en-US" sz="975" b="1" dirty="0">
                <a:solidFill>
                  <a:srgbClr val="2E7D32"/>
                </a:solidFill>
              </a:rPr>
              <a:t>&lt;3 mg/mmol</a:t>
            </a:r>
            <a:endParaRPr lang="en-US" sz="975" dirty="0"/>
          </a:p>
        </p:txBody>
      </p:sp>
      <p:sp>
        <p:nvSpPr>
          <p:cNvPr id="25" name="SK-14-text-24"/>
          <p:cNvSpPr/>
          <p:nvPr/>
        </p:nvSpPr>
        <p:spPr>
          <a:xfrm>
            <a:off x="5429250" y="2509838"/>
            <a:ext cx="1777901" cy="148530"/>
          </a:xfrm>
          <a:prstGeom prst="rect">
            <a:avLst/>
          </a:prstGeom>
          <a:noFill/>
          <a:ln/>
        </p:spPr>
        <p:txBody>
          <a:bodyPr vert="horz" wrap="square" lIns="0" tIns="0" rIns="0" bIns="0" rtlCol="0" anchor="ctr"/>
          <a:lstStyle/>
          <a:p>
            <a:pPr marL="0" indent="0" algn="ctr">
              <a:lnSpc>
                <a:spcPts val="1170"/>
              </a:lnSpc>
              <a:buNone/>
            </a:pPr>
            <a:r>
              <a:rPr lang="en-US" sz="900" dirty="0">
                <a:solidFill>
                  <a:srgbClr val="2E7D32"/>
                </a:solidFill>
              </a:rPr>
              <a:t>Normal to Mildly Increased</a:t>
            </a:r>
            <a:endParaRPr lang="en-US" sz="900" dirty="0"/>
          </a:p>
        </p:txBody>
      </p:sp>
      <p:sp>
        <p:nvSpPr>
          <p:cNvPr id="26" name="SK-14-text-25"/>
          <p:cNvSpPr/>
          <p:nvPr/>
        </p:nvSpPr>
        <p:spPr>
          <a:xfrm>
            <a:off x="7578626" y="1943100"/>
            <a:ext cx="1778050" cy="285750"/>
          </a:xfrm>
          <a:prstGeom prst="rect">
            <a:avLst/>
          </a:prstGeom>
          <a:noFill/>
          <a:ln/>
        </p:spPr>
        <p:txBody>
          <a:bodyPr vert="horz" wrap="square" lIns="0" tIns="0" rIns="0" bIns="0" rtlCol="0" anchor="ctr"/>
          <a:lstStyle/>
          <a:p>
            <a:pPr marL="0" indent="0" algn="ctr">
              <a:lnSpc>
                <a:spcPts val="2250"/>
              </a:lnSpc>
              <a:buNone/>
            </a:pPr>
            <a:r>
              <a:rPr lang="en-US" sz="1500" b="1" dirty="0">
                <a:solidFill>
                  <a:srgbClr val="7F6000"/>
                </a:solidFill>
              </a:rPr>
              <a:t>A2</a:t>
            </a:r>
            <a:endParaRPr lang="en-US" sz="1500" dirty="0"/>
          </a:p>
        </p:txBody>
      </p:sp>
      <p:sp>
        <p:nvSpPr>
          <p:cNvPr id="27" name="SK-14-text-26"/>
          <p:cNvSpPr/>
          <p:nvPr/>
        </p:nvSpPr>
        <p:spPr>
          <a:xfrm>
            <a:off x="7578626" y="2276475"/>
            <a:ext cx="1778050" cy="185738"/>
          </a:xfrm>
          <a:prstGeom prst="rect">
            <a:avLst/>
          </a:prstGeom>
          <a:noFill/>
          <a:ln/>
        </p:spPr>
        <p:txBody>
          <a:bodyPr vert="horz" wrap="square" lIns="0" tIns="0" rIns="0" bIns="0" rtlCol="0" anchor="ctr"/>
          <a:lstStyle/>
          <a:p>
            <a:pPr marL="0" indent="0" algn="ctr">
              <a:lnSpc>
                <a:spcPts val="1463"/>
              </a:lnSpc>
              <a:buNone/>
            </a:pPr>
            <a:r>
              <a:rPr lang="en-US" sz="975" b="1" dirty="0">
                <a:solidFill>
                  <a:srgbClr val="7F6000"/>
                </a:solidFill>
              </a:rPr>
              <a:t>3 – 30 mg/mmol</a:t>
            </a:r>
            <a:endParaRPr lang="en-US" sz="975" dirty="0"/>
          </a:p>
        </p:txBody>
      </p:sp>
      <p:sp>
        <p:nvSpPr>
          <p:cNvPr id="28" name="SK-14-text-27"/>
          <p:cNvSpPr/>
          <p:nvPr/>
        </p:nvSpPr>
        <p:spPr>
          <a:xfrm>
            <a:off x="7578626" y="2509838"/>
            <a:ext cx="1778050" cy="148530"/>
          </a:xfrm>
          <a:prstGeom prst="rect">
            <a:avLst/>
          </a:prstGeom>
          <a:noFill/>
          <a:ln/>
        </p:spPr>
        <p:txBody>
          <a:bodyPr vert="horz" wrap="square" lIns="0" tIns="0" rIns="0" bIns="0" rtlCol="0" anchor="ctr"/>
          <a:lstStyle/>
          <a:p>
            <a:pPr marL="0" indent="0" algn="ctr">
              <a:lnSpc>
                <a:spcPts val="1170"/>
              </a:lnSpc>
              <a:buNone/>
            </a:pPr>
            <a:r>
              <a:rPr lang="en-US" sz="900" dirty="0">
                <a:solidFill>
                  <a:srgbClr val="7F6000"/>
                </a:solidFill>
              </a:rPr>
              <a:t>Moderately Increased Albuminuria</a:t>
            </a:r>
            <a:endParaRPr lang="en-US" sz="900" dirty="0"/>
          </a:p>
        </p:txBody>
      </p:sp>
      <p:sp>
        <p:nvSpPr>
          <p:cNvPr id="29" name="SK-14-text-28"/>
          <p:cNvSpPr/>
          <p:nvPr/>
        </p:nvSpPr>
        <p:spPr>
          <a:xfrm>
            <a:off x="9728150" y="1943100"/>
            <a:ext cx="1778050" cy="285750"/>
          </a:xfrm>
          <a:prstGeom prst="rect">
            <a:avLst/>
          </a:prstGeom>
          <a:noFill/>
          <a:ln/>
        </p:spPr>
        <p:txBody>
          <a:bodyPr vert="horz" wrap="square" lIns="0" tIns="0" rIns="0" bIns="0" rtlCol="0" anchor="ctr"/>
          <a:lstStyle/>
          <a:p>
            <a:pPr marL="0" indent="0" algn="ctr">
              <a:lnSpc>
                <a:spcPts val="2250"/>
              </a:lnSpc>
              <a:buNone/>
            </a:pPr>
            <a:r>
              <a:rPr lang="en-US" sz="1500" b="1" dirty="0">
                <a:solidFill>
                  <a:srgbClr val="D32F2F"/>
                </a:solidFill>
              </a:rPr>
              <a:t>A3</a:t>
            </a:r>
            <a:endParaRPr lang="en-US" sz="1500" dirty="0"/>
          </a:p>
        </p:txBody>
      </p:sp>
      <p:sp>
        <p:nvSpPr>
          <p:cNvPr id="30" name="SK-14-text-29"/>
          <p:cNvSpPr/>
          <p:nvPr/>
        </p:nvSpPr>
        <p:spPr>
          <a:xfrm>
            <a:off x="9728150" y="2276475"/>
            <a:ext cx="1778050" cy="185738"/>
          </a:xfrm>
          <a:prstGeom prst="rect">
            <a:avLst/>
          </a:prstGeom>
          <a:noFill/>
          <a:ln/>
        </p:spPr>
        <p:txBody>
          <a:bodyPr vert="horz" wrap="square" lIns="0" tIns="0" rIns="0" bIns="0" rtlCol="0" anchor="ctr"/>
          <a:lstStyle/>
          <a:p>
            <a:pPr marL="0" indent="0" algn="ctr">
              <a:lnSpc>
                <a:spcPts val="1463"/>
              </a:lnSpc>
              <a:buNone/>
            </a:pPr>
            <a:r>
              <a:rPr lang="en-US" sz="975" b="1" dirty="0">
                <a:solidFill>
                  <a:srgbClr val="D32F2F"/>
                </a:solidFill>
              </a:rPr>
              <a:t>&gt;30 mg/mmol</a:t>
            </a:r>
            <a:endParaRPr lang="en-US" sz="975" dirty="0"/>
          </a:p>
        </p:txBody>
      </p:sp>
      <p:sp>
        <p:nvSpPr>
          <p:cNvPr id="31" name="SK-14-text-30"/>
          <p:cNvSpPr/>
          <p:nvPr/>
        </p:nvSpPr>
        <p:spPr>
          <a:xfrm>
            <a:off x="9728150" y="2509838"/>
            <a:ext cx="1778050" cy="148530"/>
          </a:xfrm>
          <a:prstGeom prst="rect">
            <a:avLst/>
          </a:prstGeom>
          <a:noFill/>
          <a:ln/>
        </p:spPr>
        <p:txBody>
          <a:bodyPr vert="horz" wrap="square" lIns="0" tIns="0" rIns="0" bIns="0" rtlCol="0" anchor="ctr"/>
          <a:lstStyle/>
          <a:p>
            <a:pPr marL="0" indent="0" algn="ctr">
              <a:lnSpc>
                <a:spcPts val="1170"/>
              </a:lnSpc>
              <a:buNone/>
            </a:pPr>
            <a:r>
              <a:rPr lang="en-US" sz="900" dirty="0">
                <a:solidFill>
                  <a:srgbClr val="D32F2F"/>
                </a:solidFill>
              </a:rPr>
              <a:t>Severely Increased Albuminuria</a:t>
            </a:r>
            <a:endParaRPr lang="en-US" sz="900" dirty="0"/>
          </a:p>
        </p:txBody>
      </p:sp>
      <p:sp>
        <p:nvSpPr>
          <p:cNvPr id="32" name="SK-14-text-31"/>
          <p:cNvSpPr/>
          <p:nvPr/>
        </p:nvSpPr>
        <p:spPr>
          <a:xfrm>
            <a:off x="5429250" y="2867918"/>
            <a:ext cx="6076950" cy="523875"/>
          </a:xfrm>
          <a:prstGeom prst="rect">
            <a:avLst/>
          </a:prstGeom>
          <a:noFill/>
          <a:ln/>
        </p:spPr>
        <p:txBody>
          <a:bodyPr vert="horz" wrap="square" lIns="0" tIns="0" rIns="0" bIns="0" rtlCol="0" anchor="ctr"/>
          <a:lstStyle/>
          <a:p>
            <a:pPr marL="0" indent="0">
              <a:lnSpc>
                <a:spcPts val="1463"/>
              </a:lnSpc>
              <a:buNone/>
            </a:pPr>
            <a:r>
              <a:rPr lang="en-US" sz="975" i="1" dirty="0">
                <a:solidFill>
                  <a:srgbClr val="546E7A"/>
                </a:solidFill>
              </a:rPr>
              <a:t>Always use </a:t>
            </a:r>
            <a:r>
              <a:rPr lang="en-US" sz="975" b="1" i="1" dirty="0">
                <a:solidFill>
                  <a:srgbClr val="546E7A"/>
                </a:solidFill>
              </a:rPr>
              <a:t>Early Morning Urine</a:t>
            </a:r>
            <a:r>
              <a:rPr lang="en-US" sz="975" i="1" dirty="0">
                <a:solidFill>
                  <a:srgbClr val="546E7A"/>
                </a:solidFill>
              </a:rPr>
              <a:t> for ACR. A2 and A3 carry significant cardiovascular and renal progression risk.</a:t>
            </a:r>
            <a:endParaRPr lang="en-US" sz="975" dirty="0"/>
          </a:p>
        </p:txBody>
      </p:sp>
      <p:sp>
        <p:nvSpPr>
          <p:cNvPr id="33" name="SK-14-text-32"/>
          <p:cNvSpPr/>
          <p:nvPr/>
        </p:nvSpPr>
        <p:spPr>
          <a:xfrm>
            <a:off x="5505450" y="3963293"/>
            <a:ext cx="61036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455A64"/>
                </a:solidFill>
              </a:rPr>
              <a:t>STEP 3: MANAGEMENT &amp; REFERRAL</a:t>
            </a:r>
            <a:endParaRPr lang="en-US" sz="1350" dirty="0"/>
          </a:p>
        </p:txBody>
      </p:sp>
      <p:sp>
        <p:nvSpPr>
          <p:cNvPr id="34" name="SK-14-text-33"/>
          <p:cNvSpPr/>
          <p:nvPr/>
        </p:nvSpPr>
        <p:spPr>
          <a:xfrm>
            <a:off x="5576888" y="4439543"/>
            <a:ext cx="6615113" cy="186630"/>
          </a:xfrm>
          <a:prstGeom prst="rect">
            <a:avLst/>
          </a:prstGeom>
          <a:noFill/>
          <a:ln/>
        </p:spPr>
        <p:txBody>
          <a:bodyPr vert="horz" wrap="square" lIns="0" tIns="0" rIns="0" bIns="0" rtlCol="0" anchor="ctr"/>
          <a:lstStyle/>
          <a:p>
            <a:pPr marL="0" indent="0" algn="l">
              <a:lnSpc>
                <a:spcPts val="1470"/>
              </a:lnSpc>
              <a:buNone/>
            </a:pPr>
            <a:r>
              <a:rPr lang="en-US" sz="1050" b="1" dirty="0">
                <a:solidFill>
                  <a:srgbClr val="212121"/>
                </a:solidFill>
              </a:rPr>
              <a:t>Refer to Nephrology:</a:t>
            </a:r>
            <a:r>
              <a:rPr lang="en-US" sz="1050" dirty="0">
                <a:solidFill>
                  <a:srgbClr val="212121"/>
                </a:solidFill>
              </a:rPr>
              <a:t> If ACR &gt;70 mg/mmol (unless diabetic and maximally treated).</a:t>
            </a:r>
            <a:endParaRPr lang="en-US" sz="1050" dirty="0"/>
          </a:p>
        </p:txBody>
      </p:sp>
      <p:sp>
        <p:nvSpPr>
          <p:cNvPr id="35" name="SK-14-text-34"/>
          <p:cNvSpPr/>
          <p:nvPr/>
        </p:nvSpPr>
        <p:spPr>
          <a:xfrm>
            <a:off x="5576888" y="4721423"/>
            <a:ext cx="6615113" cy="186630"/>
          </a:xfrm>
          <a:prstGeom prst="rect">
            <a:avLst/>
          </a:prstGeom>
          <a:noFill/>
          <a:ln/>
        </p:spPr>
        <p:txBody>
          <a:bodyPr vert="horz" wrap="square" lIns="0" tIns="0" rIns="0" bIns="0" rtlCol="0" anchor="ctr"/>
          <a:lstStyle/>
          <a:p>
            <a:pPr marL="0" indent="0" algn="l">
              <a:lnSpc>
                <a:spcPts val="1470"/>
              </a:lnSpc>
              <a:buNone/>
            </a:pPr>
            <a:r>
              <a:rPr lang="en-US" sz="1050" b="1" dirty="0">
                <a:solidFill>
                  <a:srgbClr val="212121"/>
                </a:solidFill>
              </a:rPr>
              <a:t>Refer to Nephrology:</a:t>
            </a:r>
            <a:r>
              <a:rPr lang="en-US" sz="1050" dirty="0">
                <a:solidFill>
                  <a:srgbClr val="212121"/>
                </a:solidFill>
              </a:rPr>
              <a:t> If ACR &gt;30 mg/mmol AND Haematuria is present.</a:t>
            </a:r>
            <a:endParaRPr lang="en-US" sz="1050" dirty="0"/>
          </a:p>
        </p:txBody>
      </p:sp>
      <p:sp>
        <p:nvSpPr>
          <p:cNvPr id="36" name="SK-14-text-35"/>
          <p:cNvSpPr/>
          <p:nvPr/>
        </p:nvSpPr>
        <p:spPr>
          <a:xfrm>
            <a:off x="5576888" y="5003304"/>
            <a:ext cx="6615113" cy="186630"/>
          </a:xfrm>
          <a:prstGeom prst="rect">
            <a:avLst/>
          </a:prstGeom>
          <a:noFill/>
          <a:ln/>
        </p:spPr>
        <p:txBody>
          <a:bodyPr vert="horz" wrap="square" lIns="0" tIns="0" rIns="0" bIns="0" rtlCol="0" anchor="ctr"/>
          <a:lstStyle/>
          <a:p>
            <a:pPr marL="0" indent="0" algn="l">
              <a:lnSpc>
                <a:spcPts val="1470"/>
              </a:lnSpc>
              <a:buNone/>
            </a:pPr>
            <a:r>
              <a:rPr lang="en-US" sz="1050" b="1" dirty="0">
                <a:solidFill>
                  <a:srgbClr val="212121"/>
                </a:solidFill>
              </a:rPr>
              <a:t>Primary Care:</a:t>
            </a:r>
            <a:r>
              <a:rPr lang="en-US" sz="1050" dirty="0">
                <a:solidFill>
                  <a:srgbClr val="212121"/>
                </a:solidFill>
              </a:rPr>
              <a:t> Optimize BP, initiate ACEi/ARB, and manage overall CVD risk for all A2/A3 patients.</a:t>
            </a:r>
            <a:endParaRPr lang="en-US" sz="1050" dirty="0"/>
          </a:p>
        </p:txBody>
      </p:sp>
      <p:sp>
        <p:nvSpPr>
          <p:cNvPr id="37" name="SK-14-text-36"/>
          <p:cNvSpPr/>
          <p:nvPr/>
        </p:nvSpPr>
        <p:spPr>
          <a:xfrm>
            <a:off x="10661154" y="6581775"/>
            <a:ext cx="1530846" cy="171450"/>
          </a:xfrm>
          <a:prstGeom prst="rect">
            <a:avLst/>
          </a:prstGeom>
          <a:noFill/>
          <a:ln/>
        </p:spPr>
        <p:txBody>
          <a:bodyPr vert="horz" wrap="square" lIns="0" tIns="0" rIns="0" bIns="0" rtlCol="0" anchor="ctr"/>
          <a:lstStyle/>
          <a:p>
            <a:pPr marL="0" indent="0">
              <a:lnSpc>
                <a:spcPts val="1350"/>
              </a:lnSpc>
              <a:buNone/>
            </a:pPr>
            <a:r>
              <a:rPr lang="en-US" sz="900" dirty="0">
                <a:solidFill>
                  <a:srgbClr val="9E9E9E"/>
                </a:solidFill>
              </a:rPr>
              <a:t>www.bradfordvts.co.uk</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5-img-2" descr="preencoded.png"/>
          <p:cNvPicPr>
            <a:picLocks noChangeAspect="1"/>
          </p:cNvPicPr>
          <p:nvPr/>
        </p:nvPicPr>
        <p:blipFill>
          <a:blip r:embed="rId4"/>
          <a:stretch>
            <a:fillRect/>
          </a:stretch>
        </p:blipFill>
        <p:spPr>
          <a:xfrm>
            <a:off x="381000" y="190500"/>
            <a:ext cx="11430000" cy="828675"/>
          </a:xfrm>
          <a:prstGeom prst="rect">
            <a:avLst/>
          </a:prstGeom>
        </p:spPr>
      </p:pic>
      <p:pic>
        <p:nvPicPr>
          <p:cNvPr id="4" name="SK-15-img-3" descr="preencoded.png"/>
          <p:cNvPicPr>
            <a:picLocks noChangeAspect="1"/>
          </p:cNvPicPr>
          <p:nvPr/>
        </p:nvPicPr>
        <p:blipFill>
          <a:blip r:embed="rId5"/>
          <a:stretch>
            <a:fillRect/>
          </a:stretch>
        </p:blipFill>
        <p:spPr>
          <a:xfrm>
            <a:off x="381000" y="1162050"/>
            <a:ext cx="5572125" cy="4933950"/>
          </a:xfrm>
          <a:prstGeom prst="rect">
            <a:avLst/>
          </a:prstGeom>
        </p:spPr>
      </p:pic>
      <p:pic>
        <p:nvPicPr>
          <p:cNvPr id="5" name="SK-15-img-4" descr="preencoded.png"/>
          <p:cNvPicPr>
            <a:picLocks noChangeAspect="1"/>
          </p:cNvPicPr>
          <p:nvPr/>
        </p:nvPicPr>
        <p:blipFill>
          <a:blip r:embed="rId6"/>
          <a:stretch>
            <a:fillRect/>
          </a:stretch>
        </p:blipFill>
        <p:spPr>
          <a:xfrm>
            <a:off x="619125" y="1400175"/>
            <a:ext cx="5095875" cy="381000"/>
          </a:xfrm>
          <a:prstGeom prst="rect">
            <a:avLst/>
          </a:prstGeom>
        </p:spPr>
      </p:pic>
      <p:pic>
        <p:nvPicPr>
          <p:cNvPr id="6" name="SK-15-img-5" descr="preencoded.png"/>
          <p:cNvPicPr>
            <a:picLocks noChangeAspect="1"/>
          </p:cNvPicPr>
          <p:nvPr/>
        </p:nvPicPr>
        <p:blipFill>
          <a:blip r:embed="rId7"/>
          <a:stretch>
            <a:fillRect/>
          </a:stretch>
        </p:blipFill>
        <p:spPr>
          <a:xfrm>
            <a:off x="619125" y="1428750"/>
            <a:ext cx="285750" cy="228600"/>
          </a:xfrm>
          <a:prstGeom prst="rect">
            <a:avLst/>
          </a:prstGeom>
        </p:spPr>
      </p:pic>
      <p:pic>
        <p:nvPicPr>
          <p:cNvPr id="7" name="SK-15-img-6" descr="preencoded.png"/>
          <p:cNvPicPr>
            <a:picLocks noChangeAspect="1"/>
          </p:cNvPicPr>
          <p:nvPr/>
        </p:nvPicPr>
        <p:blipFill>
          <a:blip r:embed="rId8"/>
          <a:stretch>
            <a:fillRect/>
          </a:stretch>
        </p:blipFill>
        <p:spPr>
          <a:xfrm>
            <a:off x="619125" y="1981200"/>
            <a:ext cx="95250" cy="76200"/>
          </a:xfrm>
          <a:prstGeom prst="rect">
            <a:avLst/>
          </a:prstGeom>
        </p:spPr>
      </p:pic>
      <p:pic>
        <p:nvPicPr>
          <p:cNvPr id="8" name="SK-15-img-7" descr="preencoded.png"/>
          <p:cNvPicPr>
            <a:picLocks noChangeAspect="1"/>
          </p:cNvPicPr>
          <p:nvPr/>
        </p:nvPicPr>
        <p:blipFill>
          <a:blip r:embed="rId8"/>
          <a:stretch>
            <a:fillRect/>
          </a:stretch>
        </p:blipFill>
        <p:spPr>
          <a:xfrm>
            <a:off x="619125" y="2324100"/>
            <a:ext cx="95250" cy="76200"/>
          </a:xfrm>
          <a:prstGeom prst="rect">
            <a:avLst/>
          </a:prstGeom>
        </p:spPr>
      </p:pic>
      <p:pic>
        <p:nvPicPr>
          <p:cNvPr id="9" name="SK-15-img-8" descr="preencoded.png"/>
          <p:cNvPicPr>
            <a:picLocks noChangeAspect="1"/>
          </p:cNvPicPr>
          <p:nvPr/>
        </p:nvPicPr>
        <p:blipFill>
          <a:blip r:embed="rId8"/>
          <a:stretch>
            <a:fillRect/>
          </a:stretch>
        </p:blipFill>
        <p:spPr>
          <a:xfrm>
            <a:off x="619125" y="2667000"/>
            <a:ext cx="95250" cy="76200"/>
          </a:xfrm>
          <a:prstGeom prst="rect">
            <a:avLst/>
          </a:prstGeom>
        </p:spPr>
      </p:pic>
      <p:pic>
        <p:nvPicPr>
          <p:cNvPr id="10" name="SK-15-img-9" descr="preencoded.png"/>
          <p:cNvPicPr>
            <a:picLocks noChangeAspect="1"/>
          </p:cNvPicPr>
          <p:nvPr/>
        </p:nvPicPr>
        <p:blipFill>
          <a:blip r:embed="rId9"/>
          <a:stretch>
            <a:fillRect/>
          </a:stretch>
        </p:blipFill>
        <p:spPr>
          <a:xfrm>
            <a:off x="619125" y="2952750"/>
            <a:ext cx="5095875" cy="1093291"/>
          </a:xfrm>
          <a:prstGeom prst="rect">
            <a:avLst/>
          </a:prstGeom>
        </p:spPr>
      </p:pic>
      <p:pic>
        <p:nvPicPr>
          <p:cNvPr id="11" name="SK-15-img-10" descr="preencoded.png"/>
          <p:cNvPicPr>
            <a:picLocks noChangeAspect="1"/>
          </p:cNvPicPr>
          <p:nvPr/>
        </p:nvPicPr>
        <p:blipFill>
          <a:blip r:embed="rId10"/>
          <a:stretch>
            <a:fillRect/>
          </a:stretch>
        </p:blipFill>
        <p:spPr>
          <a:xfrm>
            <a:off x="762000" y="3134618"/>
            <a:ext cx="166688" cy="137220"/>
          </a:xfrm>
          <a:prstGeom prst="rect">
            <a:avLst/>
          </a:prstGeom>
        </p:spPr>
      </p:pic>
      <p:pic>
        <p:nvPicPr>
          <p:cNvPr id="12" name="SK-15-img-11" descr="preencoded.png"/>
          <p:cNvPicPr>
            <a:picLocks noChangeAspect="1"/>
          </p:cNvPicPr>
          <p:nvPr/>
        </p:nvPicPr>
        <p:blipFill>
          <a:blip r:embed="rId5"/>
          <a:stretch>
            <a:fillRect/>
          </a:stretch>
        </p:blipFill>
        <p:spPr>
          <a:xfrm>
            <a:off x="6238875" y="1162050"/>
            <a:ext cx="5572125" cy="4933950"/>
          </a:xfrm>
          <a:prstGeom prst="rect">
            <a:avLst/>
          </a:prstGeom>
        </p:spPr>
      </p:pic>
      <p:pic>
        <p:nvPicPr>
          <p:cNvPr id="13" name="SK-15-img-12" descr="preencoded.png"/>
          <p:cNvPicPr>
            <a:picLocks noChangeAspect="1"/>
          </p:cNvPicPr>
          <p:nvPr/>
        </p:nvPicPr>
        <p:blipFill>
          <a:blip r:embed="rId6"/>
          <a:stretch>
            <a:fillRect/>
          </a:stretch>
        </p:blipFill>
        <p:spPr>
          <a:xfrm>
            <a:off x="6477000" y="1400175"/>
            <a:ext cx="5095875" cy="381000"/>
          </a:xfrm>
          <a:prstGeom prst="rect">
            <a:avLst/>
          </a:prstGeom>
        </p:spPr>
      </p:pic>
      <p:pic>
        <p:nvPicPr>
          <p:cNvPr id="14" name="SK-15-img-13" descr="preencoded.png"/>
          <p:cNvPicPr>
            <a:picLocks noChangeAspect="1"/>
          </p:cNvPicPr>
          <p:nvPr/>
        </p:nvPicPr>
        <p:blipFill>
          <a:blip r:embed="rId11"/>
          <a:stretch>
            <a:fillRect/>
          </a:stretch>
        </p:blipFill>
        <p:spPr>
          <a:xfrm>
            <a:off x="6477000" y="1428750"/>
            <a:ext cx="285750" cy="228600"/>
          </a:xfrm>
          <a:prstGeom prst="rect">
            <a:avLst/>
          </a:prstGeom>
        </p:spPr>
      </p:pic>
      <p:pic>
        <p:nvPicPr>
          <p:cNvPr id="15" name="SK-15-img-14" descr="preencoded.png"/>
          <p:cNvPicPr>
            <a:picLocks noChangeAspect="1"/>
          </p:cNvPicPr>
          <p:nvPr/>
        </p:nvPicPr>
        <p:blipFill>
          <a:blip r:embed="rId8"/>
          <a:stretch>
            <a:fillRect/>
          </a:stretch>
        </p:blipFill>
        <p:spPr>
          <a:xfrm>
            <a:off x="6477000" y="1981200"/>
            <a:ext cx="95250" cy="76200"/>
          </a:xfrm>
          <a:prstGeom prst="rect">
            <a:avLst/>
          </a:prstGeom>
        </p:spPr>
      </p:pic>
      <p:pic>
        <p:nvPicPr>
          <p:cNvPr id="16" name="SK-15-img-15" descr="preencoded.png"/>
          <p:cNvPicPr>
            <a:picLocks noChangeAspect="1"/>
          </p:cNvPicPr>
          <p:nvPr/>
        </p:nvPicPr>
        <p:blipFill>
          <a:blip r:embed="rId8"/>
          <a:stretch>
            <a:fillRect/>
          </a:stretch>
        </p:blipFill>
        <p:spPr>
          <a:xfrm>
            <a:off x="6477000" y="2324100"/>
            <a:ext cx="95250" cy="76200"/>
          </a:xfrm>
          <a:prstGeom prst="rect">
            <a:avLst/>
          </a:prstGeom>
        </p:spPr>
      </p:pic>
      <p:pic>
        <p:nvPicPr>
          <p:cNvPr id="17" name="SK-15-img-16" descr="preencoded.png"/>
          <p:cNvPicPr>
            <a:picLocks noChangeAspect="1"/>
          </p:cNvPicPr>
          <p:nvPr/>
        </p:nvPicPr>
        <p:blipFill>
          <a:blip r:embed="rId8"/>
          <a:stretch>
            <a:fillRect/>
          </a:stretch>
        </p:blipFill>
        <p:spPr>
          <a:xfrm>
            <a:off x="6477000" y="2667000"/>
            <a:ext cx="95250" cy="76200"/>
          </a:xfrm>
          <a:prstGeom prst="rect">
            <a:avLst/>
          </a:prstGeom>
        </p:spPr>
      </p:pic>
      <p:pic>
        <p:nvPicPr>
          <p:cNvPr id="18" name="SK-15-img-17" descr="preencoded.png"/>
          <p:cNvPicPr>
            <a:picLocks noChangeAspect="1"/>
          </p:cNvPicPr>
          <p:nvPr/>
        </p:nvPicPr>
        <p:blipFill>
          <a:blip r:embed="rId12"/>
          <a:stretch>
            <a:fillRect/>
          </a:stretch>
        </p:blipFill>
        <p:spPr>
          <a:xfrm>
            <a:off x="6477000" y="2952750"/>
            <a:ext cx="5095875" cy="1093291"/>
          </a:xfrm>
          <a:prstGeom prst="rect">
            <a:avLst/>
          </a:prstGeom>
        </p:spPr>
      </p:pic>
      <p:pic>
        <p:nvPicPr>
          <p:cNvPr id="19" name="SK-15-img-18" descr="preencoded.png"/>
          <p:cNvPicPr>
            <a:picLocks noChangeAspect="1"/>
          </p:cNvPicPr>
          <p:nvPr/>
        </p:nvPicPr>
        <p:blipFill>
          <a:blip r:embed="rId13"/>
          <a:stretch>
            <a:fillRect/>
          </a:stretch>
        </p:blipFill>
        <p:spPr>
          <a:xfrm>
            <a:off x="6619875" y="3134618"/>
            <a:ext cx="166688" cy="137220"/>
          </a:xfrm>
          <a:prstGeom prst="rect">
            <a:avLst/>
          </a:prstGeom>
        </p:spPr>
      </p:pic>
      <p:pic>
        <p:nvPicPr>
          <p:cNvPr id="20" name="SK-15-img-19" descr="preencoded.png"/>
          <p:cNvPicPr>
            <a:picLocks noChangeAspect="1"/>
          </p:cNvPicPr>
          <p:nvPr/>
        </p:nvPicPr>
        <p:blipFill>
          <a:blip r:embed="rId14"/>
          <a:stretch>
            <a:fillRect/>
          </a:stretch>
        </p:blipFill>
        <p:spPr>
          <a:xfrm>
            <a:off x="381000" y="6477000"/>
            <a:ext cx="11430000" cy="381000"/>
          </a:xfrm>
          <a:prstGeom prst="rect">
            <a:avLst/>
          </a:prstGeom>
        </p:spPr>
      </p:pic>
      <p:sp>
        <p:nvSpPr>
          <p:cNvPr id="21" name="SK-15-text-20"/>
          <p:cNvSpPr/>
          <p:nvPr/>
        </p:nvSpPr>
        <p:spPr>
          <a:xfrm>
            <a:off x="571500" y="28575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WHAT IS HAEMATURIA?</a:t>
            </a:r>
            <a:endParaRPr lang="en-US" sz="2100" dirty="0"/>
          </a:p>
        </p:txBody>
      </p:sp>
      <p:sp>
        <p:nvSpPr>
          <p:cNvPr id="22" name="SK-15-text-21"/>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3" name="SK-15-text-22"/>
          <p:cNvSpPr/>
          <p:nvPr/>
        </p:nvSpPr>
        <p:spPr>
          <a:xfrm>
            <a:off x="1047750" y="1400175"/>
            <a:ext cx="5257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Visible Haematuria (VH)</a:t>
            </a:r>
            <a:endParaRPr lang="en-US" sz="1500" dirty="0"/>
          </a:p>
        </p:txBody>
      </p:sp>
      <p:sp>
        <p:nvSpPr>
          <p:cNvPr id="24" name="SK-15-text-23"/>
          <p:cNvSpPr/>
          <p:nvPr/>
        </p:nvSpPr>
        <p:spPr>
          <a:xfrm>
            <a:off x="809625" y="1924050"/>
            <a:ext cx="877824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Also known as </a:t>
            </a:r>
            <a:r>
              <a:rPr lang="en-US" sz="1200" b="1" dirty="0">
                <a:solidFill>
                  <a:srgbClr val="212121"/>
                </a:solidFill>
              </a:rPr>
              <a:t>macroscopic</a:t>
            </a:r>
            <a:r>
              <a:rPr lang="en-US" sz="1200" dirty="0">
                <a:solidFill>
                  <a:srgbClr val="212121"/>
                </a:solidFill>
              </a:rPr>
              <a:t> or "frank" haematuria.</a:t>
            </a:r>
            <a:endParaRPr lang="en-US" sz="1200" dirty="0"/>
          </a:p>
        </p:txBody>
      </p:sp>
      <p:sp>
        <p:nvSpPr>
          <p:cNvPr id="25" name="SK-15-text-24"/>
          <p:cNvSpPr/>
          <p:nvPr/>
        </p:nvSpPr>
        <p:spPr>
          <a:xfrm>
            <a:off x="809625" y="2266950"/>
            <a:ext cx="11382375"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Blood that is clearly visible to the patient or clinician in the urine sample.</a:t>
            </a:r>
            <a:endParaRPr lang="en-US" sz="1200" dirty="0"/>
          </a:p>
        </p:txBody>
      </p:sp>
      <p:sp>
        <p:nvSpPr>
          <p:cNvPr id="26" name="SK-15-text-25"/>
          <p:cNvSpPr/>
          <p:nvPr/>
        </p:nvSpPr>
        <p:spPr>
          <a:xfrm>
            <a:off x="809625" y="2609850"/>
            <a:ext cx="11382375"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Can be discoloured (pink, red, or tea-coloured) or contain clots.</a:t>
            </a:r>
            <a:endParaRPr lang="en-US" sz="1200" dirty="0"/>
          </a:p>
        </p:txBody>
      </p:sp>
      <p:sp>
        <p:nvSpPr>
          <p:cNvPr id="27" name="SK-15-text-26"/>
          <p:cNvSpPr/>
          <p:nvPr/>
        </p:nvSpPr>
        <p:spPr>
          <a:xfrm>
            <a:off x="928688" y="3095625"/>
            <a:ext cx="4810125"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FFFFFF"/>
                </a:solidFill>
              </a:rPr>
              <a:t> HIGH DIAGNOSTIC YIELD</a:t>
            </a:r>
            <a:endParaRPr lang="en-US" sz="1050" dirty="0"/>
          </a:p>
        </p:txBody>
      </p:sp>
      <p:sp>
        <p:nvSpPr>
          <p:cNvPr id="28" name="SK-15-text-27"/>
          <p:cNvSpPr/>
          <p:nvPr/>
        </p:nvSpPr>
        <p:spPr>
          <a:xfrm>
            <a:off x="762000" y="3343275"/>
            <a:ext cx="4810125" cy="559891"/>
          </a:xfrm>
          <a:prstGeom prst="rect">
            <a:avLst/>
          </a:prstGeom>
          <a:noFill/>
          <a:ln/>
        </p:spPr>
        <p:txBody>
          <a:bodyPr vert="horz" wrap="square" lIns="0" tIns="0" rIns="0" bIns="0" rtlCol="0" anchor="ctr"/>
          <a:lstStyle/>
          <a:p>
            <a:pPr marL="0" indent="0">
              <a:lnSpc>
                <a:spcPts val="1470"/>
              </a:lnSpc>
              <a:buNone/>
            </a:pPr>
            <a:r>
              <a:rPr lang="en-US" sz="1050" dirty="0">
                <a:solidFill>
                  <a:srgbClr val="FFFFFF"/>
                </a:solidFill>
              </a:rPr>
              <a:t>Visible haematuria is a significant clinical marker. Up to 20% of adults with unexplained VH may have an underlying malignancy. </a:t>
            </a:r>
            <a:r>
              <a:rPr lang="en-US" sz="1050" b="1" dirty="0">
                <a:solidFill>
                  <a:srgbClr val="FFFFFF"/>
                </a:solidFill>
              </a:rPr>
              <a:t>Never ignore a single episode.</a:t>
            </a:r>
            <a:endParaRPr lang="en-US" sz="1050" dirty="0"/>
          </a:p>
        </p:txBody>
      </p:sp>
      <p:sp>
        <p:nvSpPr>
          <p:cNvPr id="29" name="SK-15-text-28"/>
          <p:cNvSpPr/>
          <p:nvPr/>
        </p:nvSpPr>
        <p:spPr>
          <a:xfrm>
            <a:off x="6905625" y="1400175"/>
            <a:ext cx="52863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Non-Visible Haematuria (NVH)</a:t>
            </a:r>
            <a:endParaRPr lang="en-US" sz="1500" dirty="0"/>
          </a:p>
        </p:txBody>
      </p:sp>
      <p:sp>
        <p:nvSpPr>
          <p:cNvPr id="30" name="SK-15-text-29"/>
          <p:cNvSpPr/>
          <p:nvPr/>
        </p:nvSpPr>
        <p:spPr>
          <a:xfrm>
            <a:off x="6667500" y="1924050"/>
            <a:ext cx="552450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Also known as </a:t>
            </a:r>
            <a:r>
              <a:rPr lang="en-US" sz="1200" b="1" dirty="0">
                <a:solidFill>
                  <a:srgbClr val="212121"/>
                </a:solidFill>
              </a:rPr>
              <a:t>microscopic</a:t>
            </a:r>
            <a:r>
              <a:rPr lang="en-US" sz="1200" dirty="0">
                <a:solidFill>
                  <a:srgbClr val="212121"/>
                </a:solidFill>
              </a:rPr>
              <a:t> or dipstick haematuria.</a:t>
            </a:r>
            <a:endParaRPr lang="en-US" sz="1200" dirty="0"/>
          </a:p>
        </p:txBody>
      </p:sp>
      <p:sp>
        <p:nvSpPr>
          <p:cNvPr id="31" name="SK-15-text-30"/>
          <p:cNvSpPr/>
          <p:nvPr/>
        </p:nvSpPr>
        <p:spPr>
          <a:xfrm>
            <a:off x="6667500" y="2266950"/>
            <a:ext cx="552450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Defined as </a:t>
            </a:r>
            <a:r>
              <a:rPr lang="en-US" sz="1200" b="1" dirty="0">
                <a:solidFill>
                  <a:srgbClr val="212121"/>
                </a:solidFill>
              </a:rPr>
              <a:t>1+ or more</a:t>
            </a:r>
            <a:r>
              <a:rPr lang="en-US" sz="1200" dirty="0">
                <a:solidFill>
                  <a:srgbClr val="212121"/>
                </a:solidFill>
              </a:rPr>
              <a:t> on a fresh urine dipstick test.</a:t>
            </a:r>
            <a:endParaRPr lang="en-US" sz="1200" dirty="0"/>
          </a:p>
        </p:txBody>
      </p:sp>
      <p:sp>
        <p:nvSpPr>
          <p:cNvPr id="32" name="SK-15-text-31"/>
          <p:cNvSpPr/>
          <p:nvPr/>
        </p:nvSpPr>
        <p:spPr>
          <a:xfrm>
            <a:off x="6667500" y="2609850"/>
            <a:ext cx="552450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Subdivided into </a:t>
            </a:r>
            <a:r>
              <a:rPr lang="en-US" sz="1200" b="1" dirty="0">
                <a:solidFill>
                  <a:srgbClr val="212121"/>
                </a:solidFill>
              </a:rPr>
              <a:t>symptomatic</a:t>
            </a:r>
            <a:r>
              <a:rPr lang="en-US" sz="1200" dirty="0">
                <a:solidFill>
                  <a:srgbClr val="212121"/>
                </a:solidFill>
              </a:rPr>
              <a:t> (e.g., LUTS, dysuria) and </a:t>
            </a:r>
            <a:r>
              <a:rPr lang="en-US" sz="1200" b="1" dirty="0">
                <a:solidFill>
                  <a:srgbClr val="212121"/>
                </a:solidFill>
              </a:rPr>
              <a:t>asymptomatic</a:t>
            </a:r>
            <a:r>
              <a:rPr lang="en-US" sz="1200" dirty="0">
                <a:solidFill>
                  <a:srgbClr val="212121"/>
                </a:solidFill>
              </a:rPr>
              <a:t>.</a:t>
            </a:r>
            <a:endParaRPr lang="en-US" sz="1200" dirty="0"/>
          </a:p>
        </p:txBody>
      </p:sp>
      <p:sp>
        <p:nvSpPr>
          <p:cNvPr id="33" name="SK-15-text-32"/>
          <p:cNvSpPr/>
          <p:nvPr/>
        </p:nvSpPr>
        <p:spPr>
          <a:xfrm>
            <a:off x="6786563" y="3095625"/>
            <a:ext cx="4810125"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FFFFFF"/>
                </a:solidFill>
              </a:rPr>
              <a:t> CLINICAL CONTEXT</a:t>
            </a:r>
            <a:endParaRPr lang="en-US" sz="1050" dirty="0"/>
          </a:p>
        </p:txBody>
      </p:sp>
      <p:sp>
        <p:nvSpPr>
          <p:cNvPr id="34" name="SK-15-text-33"/>
          <p:cNvSpPr/>
          <p:nvPr/>
        </p:nvSpPr>
        <p:spPr>
          <a:xfrm>
            <a:off x="6619875" y="3343275"/>
            <a:ext cx="4810125" cy="559891"/>
          </a:xfrm>
          <a:prstGeom prst="rect">
            <a:avLst/>
          </a:prstGeom>
          <a:noFill/>
          <a:ln/>
        </p:spPr>
        <p:txBody>
          <a:bodyPr vert="horz" wrap="square" lIns="0" tIns="0" rIns="0" bIns="0" rtlCol="0" anchor="ctr"/>
          <a:lstStyle/>
          <a:p>
            <a:pPr marL="0" indent="0">
              <a:lnSpc>
                <a:spcPts val="1470"/>
              </a:lnSpc>
              <a:buNone/>
            </a:pPr>
            <a:r>
              <a:rPr lang="en-US" sz="1050" dirty="0">
                <a:solidFill>
                  <a:srgbClr val="FFFFFF"/>
                </a:solidFill>
              </a:rPr>
              <a:t>Lower malignant yield than VH, but requires investigation if persistent. Exclude transient causes: UTI, menstruation, vigorous exercise, or recent trauma/instrumentation.</a:t>
            </a:r>
            <a:endParaRPr lang="en-US" sz="1050" dirty="0"/>
          </a:p>
        </p:txBody>
      </p:sp>
      <p:sp>
        <p:nvSpPr>
          <p:cNvPr id="35" name="SK-15-text-34"/>
          <p:cNvSpPr/>
          <p:nvPr/>
        </p:nvSpPr>
        <p:spPr>
          <a:xfrm>
            <a:off x="5521077" y="6477000"/>
            <a:ext cx="6670923" cy="381000"/>
          </a:xfrm>
          <a:prstGeom prst="rect">
            <a:avLst/>
          </a:prstGeom>
          <a:noFill/>
          <a:ln/>
        </p:spPr>
        <p:txBody>
          <a:bodyPr vert="horz" wrap="square" lIns="0" tIns="0" rIns="0" bIns="0" rtlCol="0" anchor="ctr"/>
          <a:lstStyle/>
          <a:p>
            <a:pPr marL="0" indent="0">
              <a:lnSpc>
                <a:spcPts val="1350"/>
              </a:lnSpc>
              <a:buNone/>
            </a:pPr>
            <a:r>
              <a:rPr lang="en-US" sz="900" dirty="0">
                <a:solidFill>
                  <a:srgbClr val="9E9E9E"/>
                </a:solidFill>
              </a:rPr>
              <a:t>www.bradfordvts.co.uk</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6-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16-img-3" descr="preencoded.png"/>
          <p:cNvPicPr>
            <a:picLocks noChangeAspect="1"/>
          </p:cNvPicPr>
          <p:nvPr/>
        </p:nvPicPr>
        <p:blipFill>
          <a:blip r:embed="rId4"/>
          <a:stretch>
            <a:fillRect/>
          </a:stretch>
        </p:blipFill>
        <p:spPr>
          <a:xfrm>
            <a:off x="381000" y="190500"/>
            <a:ext cx="11430000" cy="828675"/>
          </a:xfrm>
          <a:prstGeom prst="rect">
            <a:avLst/>
          </a:prstGeom>
        </p:spPr>
      </p:pic>
      <p:pic>
        <p:nvPicPr>
          <p:cNvPr id="5" name="SK-16-img-4" descr="preencoded.png"/>
          <p:cNvPicPr>
            <a:picLocks noChangeAspect="1"/>
          </p:cNvPicPr>
          <p:nvPr/>
        </p:nvPicPr>
        <p:blipFill>
          <a:blip r:embed="rId5"/>
          <a:stretch>
            <a:fillRect/>
          </a:stretch>
        </p:blipFill>
        <p:spPr>
          <a:xfrm>
            <a:off x="381000" y="1162050"/>
            <a:ext cx="5595938" cy="2565946"/>
          </a:xfrm>
          <a:prstGeom prst="rect">
            <a:avLst/>
          </a:prstGeom>
        </p:spPr>
      </p:pic>
      <p:pic>
        <p:nvPicPr>
          <p:cNvPr id="6" name="SK-16-img-5" descr="preencoded.png"/>
          <p:cNvPicPr>
            <a:picLocks noChangeAspect="1"/>
          </p:cNvPicPr>
          <p:nvPr/>
        </p:nvPicPr>
        <p:blipFill>
          <a:blip r:embed="rId6"/>
          <a:stretch>
            <a:fillRect/>
          </a:stretch>
        </p:blipFill>
        <p:spPr>
          <a:xfrm>
            <a:off x="595313" y="1407021"/>
            <a:ext cx="238125" cy="190500"/>
          </a:xfrm>
          <a:prstGeom prst="rect">
            <a:avLst/>
          </a:prstGeom>
        </p:spPr>
      </p:pic>
      <p:pic>
        <p:nvPicPr>
          <p:cNvPr id="7" name="SK-16-img-6" descr="preencoded.png"/>
          <p:cNvPicPr>
            <a:picLocks noChangeAspect="1"/>
          </p:cNvPicPr>
          <p:nvPr/>
        </p:nvPicPr>
        <p:blipFill>
          <a:blip r:embed="rId7"/>
          <a:stretch>
            <a:fillRect/>
          </a:stretch>
        </p:blipFill>
        <p:spPr>
          <a:xfrm>
            <a:off x="571500" y="1752600"/>
            <a:ext cx="178594" cy="148828"/>
          </a:xfrm>
          <a:prstGeom prst="rect">
            <a:avLst/>
          </a:prstGeom>
        </p:spPr>
      </p:pic>
      <p:pic>
        <p:nvPicPr>
          <p:cNvPr id="8" name="SK-16-img-7" descr="preencoded.png"/>
          <p:cNvPicPr>
            <a:picLocks noChangeAspect="1"/>
          </p:cNvPicPr>
          <p:nvPr/>
        </p:nvPicPr>
        <p:blipFill>
          <a:blip r:embed="rId7"/>
          <a:stretch>
            <a:fillRect/>
          </a:stretch>
        </p:blipFill>
        <p:spPr>
          <a:xfrm>
            <a:off x="571500" y="2057400"/>
            <a:ext cx="178594" cy="148828"/>
          </a:xfrm>
          <a:prstGeom prst="rect">
            <a:avLst/>
          </a:prstGeom>
        </p:spPr>
      </p:pic>
      <p:pic>
        <p:nvPicPr>
          <p:cNvPr id="9" name="SK-16-img-8" descr="preencoded.png"/>
          <p:cNvPicPr>
            <a:picLocks noChangeAspect="1"/>
          </p:cNvPicPr>
          <p:nvPr/>
        </p:nvPicPr>
        <p:blipFill>
          <a:blip r:embed="rId7"/>
          <a:stretch>
            <a:fillRect/>
          </a:stretch>
        </p:blipFill>
        <p:spPr>
          <a:xfrm>
            <a:off x="571500" y="2362200"/>
            <a:ext cx="178594" cy="148828"/>
          </a:xfrm>
          <a:prstGeom prst="rect">
            <a:avLst/>
          </a:prstGeom>
        </p:spPr>
      </p:pic>
      <p:pic>
        <p:nvPicPr>
          <p:cNvPr id="10" name="SK-16-img-9" descr="preencoded.png"/>
          <p:cNvPicPr>
            <a:picLocks noChangeAspect="1"/>
          </p:cNvPicPr>
          <p:nvPr/>
        </p:nvPicPr>
        <p:blipFill>
          <a:blip r:embed="rId7"/>
          <a:stretch>
            <a:fillRect/>
          </a:stretch>
        </p:blipFill>
        <p:spPr>
          <a:xfrm>
            <a:off x="571500" y="2667000"/>
            <a:ext cx="178594" cy="148828"/>
          </a:xfrm>
          <a:prstGeom prst="rect">
            <a:avLst/>
          </a:prstGeom>
        </p:spPr>
      </p:pic>
      <p:pic>
        <p:nvPicPr>
          <p:cNvPr id="11" name="SK-16-img-10" descr="preencoded.png"/>
          <p:cNvPicPr>
            <a:picLocks noChangeAspect="1"/>
          </p:cNvPicPr>
          <p:nvPr/>
        </p:nvPicPr>
        <p:blipFill>
          <a:blip r:embed="rId8"/>
          <a:stretch>
            <a:fillRect/>
          </a:stretch>
        </p:blipFill>
        <p:spPr>
          <a:xfrm>
            <a:off x="381000" y="3918496"/>
            <a:ext cx="5595938" cy="2565946"/>
          </a:xfrm>
          <a:prstGeom prst="rect">
            <a:avLst/>
          </a:prstGeom>
        </p:spPr>
      </p:pic>
      <p:pic>
        <p:nvPicPr>
          <p:cNvPr id="12" name="SK-16-img-11" descr="preencoded.png"/>
          <p:cNvPicPr>
            <a:picLocks noChangeAspect="1"/>
          </p:cNvPicPr>
          <p:nvPr/>
        </p:nvPicPr>
        <p:blipFill>
          <a:blip r:embed="rId9"/>
          <a:stretch>
            <a:fillRect/>
          </a:stretch>
        </p:blipFill>
        <p:spPr>
          <a:xfrm>
            <a:off x="595313" y="4163467"/>
            <a:ext cx="238125" cy="190500"/>
          </a:xfrm>
          <a:prstGeom prst="rect">
            <a:avLst/>
          </a:prstGeom>
        </p:spPr>
      </p:pic>
      <p:pic>
        <p:nvPicPr>
          <p:cNvPr id="13" name="SK-16-img-12" descr="preencoded.png"/>
          <p:cNvPicPr>
            <a:picLocks noChangeAspect="1"/>
          </p:cNvPicPr>
          <p:nvPr/>
        </p:nvPicPr>
        <p:blipFill>
          <a:blip r:embed="rId10"/>
          <a:stretch>
            <a:fillRect/>
          </a:stretch>
        </p:blipFill>
        <p:spPr>
          <a:xfrm>
            <a:off x="571500" y="4509046"/>
            <a:ext cx="178594" cy="148828"/>
          </a:xfrm>
          <a:prstGeom prst="rect">
            <a:avLst/>
          </a:prstGeom>
        </p:spPr>
      </p:pic>
      <p:pic>
        <p:nvPicPr>
          <p:cNvPr id="14" name="SK-16-img-13" descr="preencoded.png"/>
          <p:cNvPicPr>
            <a:picLocks noChangeAspect="1"/>
          </p:cNvPicPr>
          <p:nvPr/>
        </p:nvPicPr>
        <p:blipFill>
          <a:blip r:embed="rId10"/>
          <a:stretch>
            <a:fillRect/>
          </a:stretch>
        </p:blipFill>
        <p:spPr>
          <a:xfrm>
            <a:off x="571500" y="4813846"/>
            <a:ext cx="178594" cy="148828"/>
          </a:xfrm>
          <a:prstGeom prst="rect">
            <a:avLst/>
          </a:prstGeom>
        </p:spPr>
      </p:pic>
      <p:pic>
        <p:nvPicPr>
          <p:cNvPr id="15" name="SK-16-img-14" descr="preencoded.png"/>
          <p:cNvPicPr>
            <a:picLocks noChangeAspect="1"/>
          </p:cNvPicPr>
          <p:nvPr/>
        </p:nvPicPr>
        <p:blipFill>
          <a:blip r:embed="rId10"/>
          <a:stretch>
            <a:fillRect/>
          </a:stretch>
        </p:blipFill>
        <p:spPr>
          <a:xfrm>
            <a:off x="571500" y="5118646"/>
            <a:ext cx="178594" cy="148828"/>
          </a:xfrm>
          <a:prstGeom prst="rect">
            <a:avLst/>
          </a:prstGeom>
        </p:spPr>
      </p:pic>
      <p:pic>
        <p:nvPicPr>
          <p:cNvPr id="16" name="SK-16-img-15" descr="preencoded.png"/>
          <p:cNvPicPr>
            <a:picLocks noChangeAspect="1"/>
          </p:cNvPicPr>
          <p:nvPr/>
        </p:nvPicPr>
        <p:blipFill>
          <a:blip r:embed="rId10"/>
          <a:stretch>
            <a:fillRect/>
          </a:stretch>
        </p:blipFill>
        <p:spPr>
          <a:xfrm>
            <a:off x="571500" y="5423446"/>
            <a:ext cx="178594" cy="148828"/>
          </a:xfrm>
          <a:prstGeom prst="rect">
            <a:avLst/>
          </a:prstGeom>
        </p:spPr>
      </p:pic>
      <p:pic>
        <p:nvPicPr>
          <p:cNvPr id="17" name="SK-16-img-16" descr="preencoded.png"/>
          <p:cNvPicPr>
            <a:picLocks noChangeAspect="1"/>
          </p:cNvPicPr>
          <p:nvPr/>
        </p:nvPicPr>
        <p:blipFill>
          <a:blip r:embed="rId11"/>
          <a:stretch>
            <a:fillRect/>
          </a:stretch>
        </p:blipFill>
        <p:spPr>
          <a:xfrm>
            <a:off x="6215063" y="1162050"/>
            <a:ext cx="5595938" cy="2000250"/>
          </a:xfrm>
          <a:prstGeom prst="rect">
            <a:avLst/>
          </a:prstGeom>
        </p:spPr>
      </p:pic>
      <p:pic>
        <p:nvPicPr>
          <p:cNvPr id="18" name="SK-16-img-17" descr="preencoded.png"/>
          <p:cNvPicPr>
            <a:picLocks noChangeAspect="1"/>
          </p:cNvPicPr>
          <p:nvPr/>
        </p:nvPicPr>
        <p:blipFill>
          <a:blip r:embed="rId12"/>
          <a:stretch>
            <a:fillRect/>
          </a:stretch>
        </p:blipFill>
        <p:spPr>
          <a:xfrm>
            <a:off x="6429375" y="1407021"/>
            <a:ext cx="238125" cy="190500"/>
          </a:xfrm>
          <a:prstGeom prst="rect">
            <a:avLst/>
          </a:prstGeom>
        </p:spPr>
      </p:pic>
      <p:pic>
        <p:nvPicPr>
          <p:cNvPr id="19" name="SK-16-img-18" descr="preencoded.png"/>
          <p:cNvPicPr>
            <a:picLocks noChangeAspect="1"/>
          </p:cNvPicPr>
          <p:nvPr/>
        </p:nvPicPr>
        <p:blipFill>
          <a:blip r:embed="rId7"/>
          <a:stretch>
            <a:fillRect/>
          </a:stretch>
        </p:blipFill>
        <p:spPr>
          <a:xfrm>
            <a:off x="6405563" y="1752600"/>
            <a:ext cx="178594" cy="148828"/>
          </a:xfrm>
          <a:prstGeom prst="rect">
            <a:avLst/>
          </a:prstGeom>
        </p:spPr>
      </p:pic>
      <p:pic>
        <p:nvPicPr>
          <p:cNvPr id="20" name="SK-16-img-19" descr="preencoded.png"/>
          <p:cNvPicPr>
            <a:picLocks noChangeAspect="1"/>
          </p:cNvPicPr>
          <p:nvPr/>
        </p:nvPicPr>
        <p:blipFill>
          <a:blip r:embed="rId7"/>
          <a:stretch>
            <a:fillRect/>
          </a:stretch>
        </p:blipFill>
        <p:spPr>
          <a:xfrm>
            <a:off x="6405563" y="2057400"/>
            <a:ext cx="178594" cy="148828"/>
          </a:xfrm>
          <a:prstGeom prst="rect">
            <a:avLst/>
          </a:prstGeom>
        </p:spPr>
      </p:pic>
      <p:pic>
        <p:nvPicPr>
          <p:cNvPr id="21" name="SK-16-img-20" descr="preencoded.png"/>
          <p:cNvPicPr>
            <a:picLocks noChangeAspect="1"/>
          </p:cNvPicPr>
          <p:nvPr/>
        </p:nvPicPr>
        <p:blipFill>
          <a:blip r:embed="rId7"/>
          <a:stretch>
            <a:fillRect/>
          </a:stretch>
        </p:blipFill>
        <p:spPr>
          <a:xfrm>
            <a:off x="6405563" y="2362200"/>
            <a:ext cx="178594" cy="148828"/>
          </a:xfrm>
          <a:prstGeom prst="rect">
            <a:avLst/>
          </a:prstGeom>
        </p:spPr>
      </p:pic>
      <p:pic>
        <p:nvPicPr>
          <p:cNvPr id="22" name="SK-16-img-21" descr="preencoded.png"/>
          <p:cNvPicPr>
            <a:picLocks noChangeAspect="1"/>
          </p:cNvPicPr>
          <p:nvPr/>
        </p:nvPicPr>
        <p:blipFill>
          <a:blip r:embed="rId7"/>
          <a:stretch>
            <a:fillRect/>
          </a:stretch>
        </p:blipFill>
        <p:spPr>
          <a:xfrm>
            <a:off x="6405563" y="2667000"/>
            <a:ext cx="178594" cy="148828"/>
          </a:xfrm>
          <a:prstGeom prst="rect">
            <a:avLst/>
          </a:prstGeom>
        </p:spPr>
      </p:pic>
      <p:pic>
        <p:nvPicPr>
          <p:cNvPr id="23" name="SK-16-img-22" descr="preencoded.png"/>
          <p:cNvPicPr>
            <a:picLocks noChangeAspect="1"/>
          </p:cNvPicPr>
          <p:nvPr/>
        </p:nvPicPr>
        <p:blipFill>
          <a:blip r:embed="rId13"/>
          <a:stretch>
            <a:fillRect/>
          </a:stretch>
        </p:blipFill>
        <p:spPr>
          <a:xfrm>
            <a:off x="6215063" y="3352800"/>
            <a:ext cx="5595938" cy="2000250"/>
          </a:xfrm>
          <a:prstGeom prst="rect">
            <a:avLst/>
          </a:prstGeom>
        </p:spPr>
      </p:pic>
      <p:pic>
        <p:nvPicPr>
          <p:cNvPr id="24" name="SK-16-img-23" descr="preencoded.png"/>
          <p:cNvPicPr>
            <a:picLocks noChangeAspect="1"/>
          </p:cNvPicPr>
          <p:nvPr/>
        </p:nvPicPr>
        <p:blipFill>
          <a:blip r:embed="rId14"/>
          <a:stretch>
            <a:fillRect/>
          </a:stretch>
        </p:blipFill>
        <p:spPr>
          <a:xfrm>
            <a:off x="6429375" y="3597771"/>
            <a:ext cx="238125" cy="190500"/>
          </a:xfrm>
          <a:prstGeom prst="rect">
            <a:avLst/>
          </a:prstGeom>
        </p:spPr>
      </p:pic>
      <p:pic>
        <p:nvPicPr>
          <p:cNvPr id="25" name="SK-16-img-24" descr="preencoded.png"/>
          <p:cNvPicPr>
            <a:picLocks noChangeAspect="1"/>
          </p:cNvPicPr>
          <p:nvPr/>
        </p:nvPicPr>
        <p:blipFill>
          <a:blip r:embed="rId7"/>
          <a:stretch>
            <a:fillRect/>
          </a:stretch>
        </p:blipFill>
        <p:spPr>
          <a:xfrm>
            <a:off x="6405563" y="3943350"/>
            <a:ext cx="178594" cy="148828"/>
          </a:xfrm>
          <a:prstGeom prst="rect">
            <a:avLst/>
          </a:prstGeom>
        </p:spPr>
      </p:pic>
      <p:pic>
        <p:nvPicPr>
          <p:cNvPr id="26" name="SK-16-img-25" descr="preencoded.png"/>
          <p:cNvPicPr>
            <a:picLocks noChangeAspect="1"/>
          </p:cNvPicPr>
          <p:nvPr/>
        </p:nvPicPr>
        <p:blipFill>
          <a:blip r:embed="rId7"/>
          <a:stretch>
            <a:fillRect/>
          </a:stretch>
        </p:blipFill>
        <p:spPr>
          <a:xfrm>
            <a:off x="6405563" y="4248150"/>
            <a:ext cx="178594" cy="148828"/>
          </a:xfrm>
          <a:prstGeom prst="rect">
            <a:avLst/>
          </a:prstGeom>
        </p:spPr>
      </p:pic>
      <p:pic>
        <p:nvPicPr>
          <p:cNvPr id="27" name="SK-16-img-26" descr="preencoded.png"/>
          <p:cNvPicPr>
            <a:picLocks noChangeAspect="1"/>
          </p:cNvPicPr>
          <p:nvPr/>
        </p:nvPicPr>
        <p:blipFill>
          <a:blip r:embed="rId7"/>
          <a:stretch>
            <a:fillRect/>
          </a:stretch>
        </p:blipFill>
        <p:spPr>
          <a:xfrm>
            <a:off x="6405563" y="4552950"/>
            <a:ext cx="178594" cy="148828"/>
          </a:xfrm>
          <a:prstGeom prst="rect">
            <a:avLst/>
          </a:prstGeom>
        </p:spPr>
      </p:pic>
      <p:pic>
        <p:nvPicPr>
          <p:cNvPr id="28" name="SK-16-img-27" descr="preencoded.png"/>
          <p:cNvPicPr>
            <a:picLocks noChangeAspect="1"/>
          </p:cNvPicPr>
          <p:nvPr/>
        </p:nvPicPr>
        <p:blipFill>
          <a:blip r:embed="rId7"/>
          <a:stretch>
            <a:fillRect/>
          </a:stretch>
        </p:blipFill>
        <p:spPr>
          <a:xfrm>
            <a:off x="6405563" y="4857750"/>
            <a:ext cx="178594" cy="148828"/>
          </a:xfrm>
          <a:prstGeom prst="rect">
            <a:avLst/>
          </a:prstGeom>
        </p:spPr>
      </p:pic>
      <p:pic>
        <p:nvPicPr>
          <p:cNvPr id="29" name="SK-16-img-28" descr="preencoded.png"/>
          <p:cNvPicPr>
            <a:picLocks noChangeAspect="1"/>
          </p:cNvPicPr>
          <p:nvPr/>
        </p:nvPicPr>
        <p:blipFill>
          <a:blip r:embed="rId15"/>
          <a:stretch>
            <a:fillRect/>
          </a:stretch>
        </p:blipFill>
        <p:spPr>
          <a:xfrm>
            <a:off x="6215063" y="5638800"/>
            <a:ext cx="5595938" cy="845641"/>
          </a:xfrm>
          <a:prstGeom prst="rect">
            <a:avLst/>
          </a:prstGeom>
        </p:spPr>
      </p:pic>
      <p:pic>
        <p:nvPicPr>
          <p:cNvPr id="30" name="SK-16-img-29" descr="preencoded.png"/>
          <p:cNvPicPr>
            <a:picLocks noChangeAspect="1"/>
          </p:cNvPicPr>
          <p:nvPr/>
        </p:nvPicPr>
        <p:blipFill>
          <a:blip r:embed="rId16"/>
          <a:stretch>
            <a:fillRect/>
          </a:stretch>
        </p:blipFill>
        <p:spPr>
          <a:xfrm>
            <a:off x="6357938" y="6008787"/>
            <a:ext cx="147786" cy="118170"/>
          </a:xfrm>
          <a:prstGeom prst="rect">
            <a:avLst/>
          </a:prstGeom>
        </p:spPr>
      </p:pic>
      <p:pic>
        <p:nvPicPr>
          <p:cNvPr id="31" name="SK-16-img-30" descr="preencoded.png"/>
          <p:cNvPicPr>
            <a:picLocks noChangeAspect="1"/>
          </p:cNvPicPr>
          <p:nvPr/>
        </p:nvPicPr>
        <p:blipFill>
          <a:blip r:embed="rId17"/>
          <a:stretch>
            <a:fillRect/>
          </a:stretch>
        </p:blipFill>
        <p:spPr>
          <a:xfrm>
            <a:off x="0" y="6484441"/>
            <a:ext cx="12192000" cy="373559"/>
          </a:xfrm>
          <a:prstGeom prst="rect">
            <a:avLst/>
          </a:prstGeom>
        </p:spPr>
      </p:pic>
      <p:sp>
        <p:nvSpPr>
          <p:cNvPr id="32" name="SK-16-text-31"/>
          <p:cNvSpPr/>
          <p:nvPr/>
        </p:nvSpPr>
        <p:spPr>
          <a:xfrm>
            <a:off x="571500" y="28575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CAUSES OF HAEMATURIA</a:t>
            </a:r>
            <a:endParaRPr lang="en-US" sz="2100" dirty="0"/>
          </a:p>
        </p:txBody>
      </p:sp>
      <p:sp>
        <p:nvSpPr>
          <p:cNvPr id="33" name="SK-16-text-32"/>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34" name="SK-16-text-33"/>
          <p:cNvSpPr/>
          <p:nvPr/>
        </p:nvSpPr>
        <p:spPr>
          <a:xfrm>
            <a:off x="971550" y="1366838"/>
            <a:ext cx="47320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Infectious &amp; Mechanical</a:t>
            </a:r>
            <a:endParaRPr lang="en-US" sz="1350" dirty="0"/>
          </a:p>
        </p:txBody>
      </p:sp>
      <p:sp>
        <p:nvSpPr>
          <p:cNvPr id="35" name="SK-16-text-34"/>
          <p:cNvSpPr/>
          <p:nvPr/>
        </p:nvSpPr>
        <p:spPr>
          <a:xfrm>
            <a:off x="750094" y="1752600"/>
            <a:ext cx="8058150"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Urinary Tract Infection (UTI) - Commonest cause</a:t>
            </a:r>
            <a:endParaRPr lang="en-US" sz="1125" dirty="0"/>
          </a:p>
        </p:txBody>
      </p:sp>
      <p:sp>
        <p:nvSpPr>
          <p:cNvPr id="36" name="SK-16-text-35"/>
          <p:cNvSpPr/>
          <p:nvPr/>
        </p:nvSpPr>
        <p:spPr>
          <a:xfrm>
            <a:off x="750094" y="2057400"/>
            <a:ext cx="5829300"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Renal or Ureteric Calculi (Stones)</a:t>
            </a:r>
            <a:endParaRPr lang="en-US" sz="1125" dirty="0"/>
          </a:p>
        </p:txBody>
      </p:sp>
      <p:sp>
        <p:nvSpPr>
          <p:cNvPr id="37" name="SK-16-text-36"/>
          <p:cNvSpPr/>
          <p:nvPr/>
        </p:nvSpPr>
        <p:spPr>
          <a:xfrm>
            <a:off x="750094" y="2362200"/>
            <a:ext cx="5829300"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Benign Prostatic Hyperplasia (BPH)</a:t>
            </a:r>
            <a:endParaRPr lang="en-US" sz="1125" dirty="0"/>
          </a:p>
        </p:txBody>
      </p:sp>
      <p:sp>
        <p:nvSpPr>
          <p:cNvPr id="38" name="SK-16-text-37"/>
          <p:cNvSpPr/>
          <p:nvPr/>
        </p:nvSpPr>
        <p:spPr>
          <a:xfrm>
            <a:off x="750094" y="2667000"/>
            <a:ext cx="5486400"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Trauma or Recent Catheterisation</a:t>
            </a:r>
            <a:endParaRPr lang="en-US" sz="1125" dirty="0"/>
          </a:p>
        </p:txBody>
      </p:sp>
      <p:sp>
        <p:nvSpPr>
          <p:cNvPr id="39" name="SK-16-text-38"/>
          <p:cNvSpPr/>
          <p:nvPr/>
        </p:nvSpPr>
        <p:spPr>
          <a:xfrm>
            <a:off x="971550" y="4123283"/>
            <a:ext cx="596646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Transient &amp; Pseudo-Haematuria</a:t>
            </a:r>
            <a:endParaRPr lang="en-US" sz="1350" dirty="0"/>
          </a:p>
        </p:txBody>
      </p:sp>
      <p:sp>
        <p:nvSpPr>
          <p:cNvPr id="40" name="SK-16-text-39"/>
          <p:cNvSpPr/>
          <p:nvPr/>
        </p:nvSpPr>
        <p:spPr>
          <a:xfrm>
            <a:off x="750094" y="4509046"/>
            <a:ext cx="7486650"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Vigorous Exercise (Wait 48-72h to retest)</a:t>
            </a:r>
            <a:endParaRPr lang="en-US" sz="1125" dirty="0"/>
          </a:p>
        </p:txBody>
      </p:sp>
      <p:sp>
        <p:nvSpPr>
          <p:cNvPr id="41" name="SK-16-text-40"/>
          <p:cNvSpPr/>
          <p:nvPr/>
        </p:nvSpPr>
        <p:spPr>
          <a:xfrm>
            <a:off x="750094" y="4813846"/>
            <a:ext cx="5214938"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Menstrual Blood Contamination</a:t>
            </a:r>
            <a:endParaRPr lang="en-US" sz="1125" dirty="0"/>
          </a:p>
        </p:txBody>
      </p:sp>
      <p:sp>
        <p:nvSpPr>
          <p:cNvPr id="42" name="SK-16-text-41"/>
          <p:cNvSpPr/>
          <p:nvPr/>
        </p:nvSpPr>
        <p:spPr>
          <a:xfrm>
            <a:off x="750094" y="5118646"/>
            <a:ext cx="5486400"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Dietary (Beetroot, Blackberries)</a:t>
            </a:r>
            <a:endParaRPr lang="en-US" sz="1125" dirty="0"/>
          </a:p>
        </p:txBody>
      </p:sp>
      <p:sp>
        <p:nvSpPr>
          <p:cNvPr id="43" name="SK-16-text-42"/>
          <p:cNvSpPr/>
          <p:nvPr/>
        </p:nvSpPr>
        <p:spPr>
          <a:xfrm>
            <a:off x="750094" y="5423446"/>
            <a:ext cx="6858000"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Medications (Rifampicin, Nitrofurantoin)</a:t>
            </a:r>
            <a:endParaRPr lang="en-US" sz="1125" dirty="0"/>
          </a:p>
        </p:txBody>
      </p:sp>
      <p:sp>
        <p:nvSpPr>
          <p:cNvPr id="44" name="SK-16-text-43"/>
          <p:cNvSpPr/>
          <p:nvPr/>
        </p:nvSpPr>
        <p:spPr>
          <a:xfrm>
            <a:off x="6805613" y="1366838"/>
            <a:ext cx="47320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Malignancy (High Yield)</a:t>
            </a:r>
            <a:endParaRPr lang="en-US" sz="1350" dirty="0"/>
          </a:p>
        </p:txBody>
      </p:sp>
      <p:sp>
        <p:nvSpPr>
          <p:cNvPr id="45" name="SK-16-text-44"/>
          <p:cNvSpPr/>
          <p:nvPr/>
        </p:nvSpPr>
        <p:spPr>
          <a:xfrm>
            <a:off x="6584156" y="1752600"/>
            <a:ext cx="5607844"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Bladder Cancer (Urothelial Cell Carcinoma)</a:t>
            </a:r>
            <a:endParaRPr lang="en-US" sz="1125" dirty="0"/>
          </a:p>
        </p:txBody>
      </p:sp>
      <p:sp>
        <p:nvSpPr>
          <p:cNvPr id="46" name="SK-16-text-45"/>
          <p:cNvSpPr/>
          <p:nvPr/>
        </p:nvSpPr>
        <p:spPr>
          <a:xfrm>
            <a:off x="6584156" y="2057400"/>
            <a:ext cx="5214938"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Renal Cell Carcinoma (RCC)</a:t>
            </a:r>
            <a:endParaRPr lang="en-US" sz="1125" dirty="0"/>
          </a:p>
        </p:txBody>
      </p:sp>
      <p:sp>
        <p:nvSpPr>
          <p:cNvPr id="47" name="SK-16-text-46"/>
          <p:cNvSpPr/>
          <p:nvPr/>
        </p:nvSpPr>
        <p:spPr>
          <a:xfrm>
            <a:off x="6584156" y="2362200"/>
            <a:ext cx="5607844"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Prostate Cancer (advanced/locally invasive)</a:t>
            </a:r>
            <a:endParaRPr lang="en-US" sz="1125" dirty="0"/>
          </a:p>
        </p:txBody>
      </p:sp>
      <p:sp>
        <p:nvSpPr>
          <p:cNvPr id="48" name="SK-16-text-47"/>
          <p:cNvSpPr/>
          <p:nvPr/>
        </p:nvSpPr>
        <p:spPr>
          <a:xfrm>
            <a:off x="6584156" y="2667000"/>
            <a:ext cx="5214938"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Upper Tract Urothelial Cancer</a:t>
            </a:r>
            <a:endParaRPr lang="en-US" sz="1125" dirty="0"/>
          </a:p>
        </p:txBody>
      </p:sp>
      <p:sp>
        <p:nvSpPr>
          <p:cNvPr id="49" name="SK-16-text-48"/>
          <p:cNvSpPr/>
          <p:nvPr/>
        </p:nvSpPr>
        <p:spPr>
          <a:xfrm>
            <a:off x="6805613" y="3557588"/>
            <a:ext cx="51435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Renal Parenchymal Disease</a:t>
            </a:r>
            <a:endParaRPr lang="en-US" sz="1350" dirty="0"/>
          </a:p>
        </p:txBody>
      </p:sp>
      <p:sp>
        <p:nvSpPr>
          <p:cNvPr id="50" name="SK-16-text-49"/>
          <p:cNvSpPr/>
          <p:nvPr/>
        </p:nvSpPr>
        <p:spPr>
          <a:xfrm>
            <a:off x="6584156" y="3943350"/>
            <a:ext cx="5607844"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Glomerulonephritis (IgA Nephropathy, etc.)</a:t>
            </a:r>
            <a:endParaRPr lang="en-US" sz="1125" dirty="0"/>
          </a:p>
        </p:txBody>
      </p:sp>
      <p:sp>
        <p:nvSpPr>
          <p:cNvPr id="51" name="SK-16-text-50"/>
          <p:cNvSpPr/>
          <p:nvPr/>
        </p:nvSpPr>
        <p:spPr>
          <a:xfrm>
            <a:off x="6584156" y="4248150"/>
            <a:ext cx="5214938"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Chronic Kidney Disease (CKD)</a:t>
            </a:r>
            <a:endParaRPr lang="en-US" sz="1125" dirty="0"/>
          </a:p>
        </p:txBody>
      </p:sp>
      <p:sp>
        <p:nvSpPr>
          <p:cNvPr id="52" name="SK-16-text-51"/>
          <p:cNvSpPr/>
          <p:nvPr/>
        </p:nvSpPr>
        <p:spPr>
          <a:xfrm>
            <a:off x="6584156" y="4552950"/>
            <a:ext cx="5607844"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Polycystic Kidney Disease (ADPKD)</a:t>
            </a:r>
            <a:endParaRPr lang="en-US" sz="1125" dirty="0"/>
          </a:p>
        </p:txBody>
      </p:sp>
      <p:sp>
        <p:nvSpPr>
          <p:cNvPr id="53" name="SK-16-text-52"/>
          <p:cNvSpPr/>
          <p:nvPr/>
        </p:nvSpPr>
        <p:spPr>
          <a:xfrm>
            <a:off x="6584156" y="4857750"/>
            <a:ext cx="5607844" cy="228600"/>
          </a:xfrm>
          <a:prstGeom prst="rect">
            <a:avLst/>
          </a:prstGeom>
          <a:noFill/>
          <a:ln/>
        </p:spPr>
        <p:txBody>
          <a:bodyPr vert="horz" wrap="square" lIns="0" tIns="0" rIns="0" bIns="0" rtlCol="0" anchor="ctr"/>
          <a:lstStyle/>
          <a:p>
            <a:pPr marL="0" indent="0" algn="l">
              <a:lnSpc>
                <a:spcPts val="1800"/>
              </a:lnSpc>
              <a:buNone/>
            </a:pPr>
            <a:r>
              <a:rPr lang="en-US" sz="1125" dirty="0">
                <a:solidFill>
                  <a:srgbClr val="212121"/>
                </a:solidFill>
              </a:rPr>
              <a:t>Systemic Vasculitis (e.g., ANCA-associated)</a:t>
            </a:r>
            <a:endParaRPr lang="en-US" sz="1125" dirty="0"/>
          </a:p>
        </p:txBody>
      </p:sp>
      <p:sp>
        <p:nvSpPr>
          <p:cNvPr id="54" name="SK-16-text-53"/>
          <p:cNvSpPr/>
          <p:nvPr/>
        </p:nvSpPr>
        <p:spPr>
          <a:xfrm>
            <a:off x="6648599" y="5781675"/>
            <a:ext cx="5019526" cy="559891"/>
          </a:xfrm>
          <a:prstGeom prst="rect">
            <a:avLst/>
          </a:prstGeom>
          <a:noFill/>
          <a:ln/>
        </p:spPr>
        <p:txBody>
          <a:bodyPr vert="horz" wrap="square" lIns="0" tIns="0" rIns="0" bIns="0" rtlCol="0" anchor="ctr"/>
          <a:lstStyle/>
          <a:p>
            <a:pPr marL="0" indent="0">
              <a:lnSpc>
                <a:spcPts val="1470"/>
              </a:lnSpc>
              <a:buNone/>
            </a:pPr>
            <a:r>
              <a:rPr lang="en-US" sz="1050" b="1" dirty="0">
                <a:solidFill>
                  <a:srgbClr val="D32F2F"/>
                </a:solidFill>
              </a:rPr>
              <a:t>AMBER PITFALL:</a:t>
            </a:r>
            <a:r>
              <a:rPr lang="en-US" sz="1050" dirty="0">
                <a:solidFill>
                  <a:srgbClr val="212121"/>
                </a:solidFill>
              </a:rPr>
              <a:t> Anticoagulants/antiplatelets do  cause haematuria. They </a:t>
            </a:r>
            <a:r>
              <a:rPr lang="en-US" sz="1050" b="1" dirty="0">
                <a:solidFill>
                  <a:srgbClr val="D32F2F"/>
                </a:solidFill>
              </a:rPr>
              <a:t>unmask</a:t>
            </a:r>
            <a:r>
              <a:rPr lang="en-US" sz="1050" dirty="0">
                <a:solidFill>
                  <a:srgbClr val="212121"/>
                </a:solidFill>
              </a:rPr>
              <a:t> underlying pathology. Patients require full investigation per NICE thresholds.</a:t>
            </a:r>
            <a:endParaRPr lang="en-US" sz="1050" dirty="0"/>
          </a:p>
        </p:txBody>
      </p:sp>
      <p:sp>
        <p:nvSpPr>
          <p:cNvPr id="55" name="SK-16-text-54"/>
          <p:cNvSpPr/>
          <p:nvPr/>
        </p:nvSpPr>
        <p:spPr>
          <a:xfrm>
            <a:off x="10661154" y="6484441"/>
            <a:ext cx="1530846" cy="373559"/>
          </a:xfrm>
          <a:prstGeom prst="rect">
            <a:avLst/>
          </a:prstGeom>
          <a:noFill/>
          <a:ln/>
        </p:spPr>
        <p:txBody>
          <a:bodyPr vert="horz" wrap="square" lIns="0" tIns="0" rIns="0" bIns="0" rtlCol="0" anchor="ctr"/>
          <a:lstStyle/>
          <a:p>
            <a:pPr marL="0" indent="0">
              <a:lnSpc>
                <a:spcPts val="1350"/>
              </a:lnSpc>
              <a:buNone/>
            </a:pPr>
            <a:r>
              <a:rPr lang="en-US" sz="900" dirty="0">
                <a:solidFill>
                  <a:srgbClr val="757575"/>
                </a:solidFill>
              </a:rPr>
              <a:t>www.bradfordvts.co.uk</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7-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17-img-3" descr="preencoded.png"/>
          <p:cNvPicPr>
            <a:picLocks noChangeAspect="1"/>
          </p:cNvPicPr>
          <p:nvPr/>
        </p:nvPicPr>
        <p:blipFill>
          <a:blip r:embed="rId4"/>
          <a:stretch>
            <a:fillRect/>
          </a:stretch>
        </p:blipFill>
        <p:spPr>
          <a:xfrm>
            <a:off x="381000" y="285750"/>
            <a:ext cx="11430000" cy="828675"/>
          </a:xfrm>
          <a:prstGeom prst="rect">
            <a:avLst/>
          </a:prstGeom>
        </p:spPr>
      </p:pic>
      <p:pic>
        <p:nvPicPr>
          <p:cNvPr id="5" name="SK-17-img-4" descr="preencoded.png"/>
          <p:cNvPicPr>
            <a:picLocks noChangeAspect="1"/>
          </p:cNvPicPr>
          <p:nvPr/>
        </p:nvPicPr>
        <p:blipFill>
          <a:blip r:embed="rId5"/>
          <a:stretch>
            <a:fillRect/>
          </a:stretch>
        </p:blipFill>
        <p:spPr>
          <a:xfrm>
            <a:off x="381000" y="1257300"/>
            <a:ext cx="5572125" cy="4838700"/>
          </a:xfrm>
          <a:prstGeom prst="rect">
            <a:avLst/>
          </a:prstGeom>
        </p:spPr>
      </p:pic>
      <p:pic>
        <p:nvPicPr>
          <p:cNvPr id="6" name="SK-17-img-5" descr="preencoded.png"/>
          <p:cNvPicPr>
            <a:picLocks noChangeAspect="1"/>
          </p:cNvPicPr>
          <p:nvPr/>
        </p:nvPicPr>
        <p:blipFill>
          <a:blip r:embed="rId6"/>
          <a:stretch>
            <a:fillRect/>
          </a:stretch>
        </p:blipFill>
        <p:spPr>
          <a:xfrm>
            <a:off x="571500" y="1447800"/>
            <a:ext cx="5191125" cy="361950"/>
          </a:xfrm>
          <a:prstGeom prst="rect">
            <a:avLst/>
          </a:prstGeom>
        </p:spPr>
      </p:pic>
      <p:pic>
        <p:nvPicPr>
          <p:cNvPr id="7" name="SK-17-img-6" descr="preencoded.png"/>
          <p:cNvPicPr>
            <a:picLocks noChangeAspect="1"/>
          </p:cNvPicPr>
          <p:nvPr/>
        </p:nvPicPr>
        <p:blipFill>
          <a:blip r:embed="rId7"/>
          <a:stretch>
            <a:fillRect/>
          </a:stretch>
        </p:blipFill>
        <p:spPr>
          <a:xfrm>
            <a:off x="571500" y="1514475"/>
            <a:ext cx="190500" cy="152400"/>
          </a:xfrm>
          <a:prstGeom prst="rect">
            <a:avLst/>
          </a:prstGeom>
        </p:spPr>
      </p:pic>
      <p:pic>
        <p:nvPicPr>
          <p:cNvPr id="8" name="SK-17-img-7" descr="preencoded.png"/>
          <p:cNvPicPr>
            <a:picLocks noChangeAspect="1"/>
          </p:cNvPicPr>
          <p:nvPr/>
        </p:nvPicPr>
        <p:blipFill>
          <a:blip r:embed="rId8"/>
          <a:stretch>
            <a:fillRect/>
          </a:stretch>
        </p:blipFill>
        <p:spPr>
          <a:xfrm>
            <a:off x="571500" y="2026295"/>
            <a:ext cx="121295" cy="97036"/>
          </a:xfrm>
          <a:prstGeom prst="rect">
            <a:avLst/>
          </a:prstGeom>
        </p:spPr>
      </p:pic>
      <p:pic>
        <p:nvPicPr>
          <p:cNvPr id="9" name="SK-17-img-8" descr="preencoded.png"/>
          <p:cNvPicPr>
            <a:picLocks noChangeAspect="1"/>
          </p:cNvPicPr>
          <p:nvPr/>
        </p:nvPicPr>
        <p:blipFill>
          <a:blip r:embed="rId8"/>
          <a:stretch>
            <a:fillRect/>
          </a:stretch>
        </p:blipFill>
        <p:spPr>
          <a:xfrm>
            <a:off x="571500" y="2512963"/>
            <a:ext cx="142875" cy="114300"/>
          </a:xfrm>
          <a:prstGeom prst="rect">
            <a:avLst/>
          </a:prstGeom>
        </p:spPr>
      </p:pic>
      <p:pic>
        <p:nvPicPr>
          <p:cNvPr id="10" name="SK-17-img-9" descr="preencoded.png"/>
          <p:cNvPicPr>
            <a:picLocks noChangeAspect="1"/>
          </p:cNvPicPr>
          <p:nvPr/>
        </p:nvPicPr>
        <p:blipFill>
          <a:blip r:embed="rId8"/>
          <a:stretch>
            <a:fillRect/>
          </a:stretch>
        </p:blipFill>
        <p:spPr>
          <a:xfrm>
            <a:off x="571500" y="2817763"/>
            <a:ext cx="119063" cy="95250"/>
          </a:xfrm>
          <a:prstGeom prst="rect">
            <a:avLst/>
          </a:prstGeom>
        </p:spPr>
      </p:pic>
      <p:pic>
        <p:nvPicPr>
          <p:cNvPr id="11" name="SK-17-img-10" descr="preencoded.png"/>
          <p:cNvPicPr>
            <a:picLocks noChangeAspect="1"/>
          </p:cNvPicPr>
          <p:nvPr/>
        </p:nvPicPr>
        <p:blipFill>
          <a:blip r:embed="rId8"/>
          <a:stretch>
            <a:fillRect/>
          </a:stretch>
        </p:blipFill>
        <p:spPr>
          <a:xfrm>
            <a:off x="571500" y="3304580"/>
            <a:ext cx="140345" cy="112216"/>
          </a:xfrm>
          <a:prstGeom prst="rect">
            <a:avLst/>
          </a:prstGeom>
        </p:spPr>
      </p:pic>
      <p:pic>
        <p:nvPicPr>
          <p:cNvPr id="12" name="SK-17-img-11" descr="preencoded.png"/>
          <p:cNvPicPr>
            <a:picLocks noChangeAspect="1"/>
          </p:cNvPicPr>
          <p:nvPr/>
        </p:nvPicPr>
        <p:blipFill>
          <a:blip r:embed="rId8"/>
          <a:stretch>
            <a:fillRect/>
          </a:stretch>
        </p:blipFill>
        <p:spPr>
          <a:xfrm>
            <a:off x="571500" y="3808512"/>
            <a:ext cx="118616" cy="94804"/>
          </a:xfrm>
          <a:prstGeom prst="rect">
            <a:avLst/>
          </a:prstGeom>
        </p:spPr>
      </p:pic>
      <p:pic>
        <p:nvPicPr>
          <p:cNvPr id="13" name="SK-17-img-12" descr="preencoded.png"/>
          <p:cNvPicPr>
            <a:picLocks noChangeAspect="1"/>
          </p:cNvPicPr>
          <p:nvPr/>
        </p:nvPicPr>
        <p:blipFill>
          <a:blip r:embed="rId9"/>
          <a:stretch>
            <a:fillRect/>
          </a:stretch>
        </p:blipFill>
        <p:spPr>
          <a:xfrm>
            <a:off x="571500" y="4229100"/>
            <a:ext cx="5191125" cy="838200"/>
          </a:xfrm>
          <a:prstGeom prst="rect">
            <a:avLst/>
          </a:prstGeom>
        </p:spPr>
      </p:pic>
      <p:pic>
        <p:nvPicPr>
          <p:cNvPr id="14" name="SK-17-img-13" descr="preencoded.png"/>
          <p:cNvPicPr>
            <a:picLocks noChangeAspect="1"/>
          </p:cNvPicPr>
          <p:nvPr/>
        </p:nvPicPr>
        <p:blipFill>
          <a:blip r:embed="rId10"/>
          <a:stretch>
            <a:fillRect/>
          </a:stretch>
        </p:blipFill>
        <p:spPr>
          <a:xfrm>
            <a:off x="714375" y="4382393"/>
            <a:ext cx="166688" cy="137220"/>
          </a:xfrm>
          <a:prstGeom prst="rect">
            <a:avLst/>
          </a:prstGeom>
        </p:spPr>
      </p:pic>
      <p:pic>
        <p:nvPicPr>
          <p:cNvPr id="15" name="SK-17-img-14" descr="preencoded.png"/>
          <p:cNvPicPr>
            <a:picLocks noChangeAspect="1"/>
          </p:cNvPicPr>
          <p:nvPr/>
        </p:nvPicPr>
        <p:blipFill>
          <a:blip r:embed="rId5"/>
          <a:stretch>
            <a:fillRect/>
          </a:stretch>
        </p:blipFill>
        <p:spPr>
          <a:xfrm>
            <a:off x="6238875" y="1257300"/>
            <a:ext cx="5572125" cy="4838700"/>
          </a:xfrm>
          <a:prstGeom prst="rect">
            <a:avLst/>
          </a:prstGeom>
        </p:spPr>
      </p:pic>
      <p:pic>
        <p:nvPicPr>
          <p:cNvPr id="16" name="SK-17-img-15" descr="preencoded.png"/>
          <p:cNvPicPr>
            <a:picLocks noChangeAspect="1"/>
          </p:cNvPicPr>
          <p:nvPr/>
        </p:nvPicPr>
        <p:blipFill>
          <a:blip r:embed="rId6"/>
          <a:stretch>
            <a:fillRect/>
          </a:stretch>
        </p:blipFill>
        <p:spPr>
          <a:xfrm>
            <a:off x="6429375" y="1447800"/>
            <a:ext cx="5191125" cy="361950"/>
          </a:xfrm>
          <a:prstGeom prst="rect">
            <a:avLst/>
          </a:prstGeom>
        </p:spPr>
      </p:pic>
      <p:pic>
        <p:nvPicPr>
          <p:cNvPr id="17" name="SK-17-img-16" descr="preencoded.png"/>
          <p:cNvPicPr>
            <a:picLocks noChangeAspect="1"/>
          </p:cNvPicPr>
          <p:nvPr/>
        </p:nvPicPr>
        <p:blipFill>
          <a:blip r:embed="rId11"/>
          <a:stretch>
            <a:fillRect/>
          </a:stretch>
        </p:blipFill>
        <p:spPr>
          <a:xfrm>
            <a:off x="6429375" y="1514475"/>
            <a:ext cx="190500" cy="152400"/>
          </a:xfrm>
          <a:prstGeom prst="rect">
            <a:avLst/>
          </a:prstGeom>
        </p:spPr>
      </p:pic>
      <p:pic>
        <p:nvPicPr>
          <p:cNvPr id="18" name="SK-17-img-17" descr="preencoded.png"/>
          <p:cNvPicPr>
            <a:picLocks noChangeAspect="1"/>
          </p:cNvPicPr>
          <p:nvPr/>
        </p:nvPicPr>
        <p:blipFill>
          <a:blip r:embed="rId8"/>
          <a:stretch>
            <a:fillRect/>
          </a:stretch>
        </p:blipFill>
        <p:spPr>
          <a:xfrm>
            <a:off x="6429375" y="2031206"/>
            <a:ext cx="109091" cy="87213"/>
          </a:xfrm>
          <a:prstGeom prst="rect">
            <a:avLst/>
          </a:prstGeom>
        </p:spPr>
      </p:pic>
      <p:pic>
        <p:nvPicPr>
          <p:cNvPr id="19" name="SK-17-img-18" descr="preencoded.png"/>
          <p:cNvPicPr>
            <a:picLocks noChangeAspect="1"/>
          </p:cNvPicPr>
          <p:nvPr/>
        </p:nvPicPr>
        <p:blipFill>
          <a:blip r:embed="rId8"/>
          <a:stretch>
            <a:fillRect/>
          </a:stretch>
        </p:blipFill>
        <p:spPr>
          <a:xfrm>
            <a:off x="6429375" y="2525911"/>
            <a:ext cx="110579" cy="88404"/>
          </a:xfrm>
          <a:prstGeom prst="rect">
            <a:avLst/>
          </a:prstGeom>
        </p:spPr>
      </p:pic>
      <p:pic>
        <p:nvPicPr>
          <p:cNvPr id="20" name="SK-17-img-19" descr="preencoded.png"/>
          <p:cNvPicPr>
            <a:picLocks noChangeAspect="1"/>
          </p:cNvPicPr>
          <p:nvPr/>
        </p:nvPicPr>
        <p:blipFill>
          <a:blip r:embed="rId8"/>
          <a:stretch>
            <a:fillRect/>
          </a:stretch>
        </p:blipFill>
        <p:spPr>
          <a:xfrm>
            <a:off x="6429375" y="3024783"/>
            <a:ext cx="101501" cy="81111"/>
          </a:xfrm>
          <a:prstGeom prst="rect">
            <a:avLst/>
          </a:prstGeom>
        </p:spPr>
      </p:pic>
      <p:pic>
        <p:nvPicPr>
          <p:cNvPr id="21" name="SK-17-img-20" descr="preencoded.png"/>
          <p:cNvPicPr>
            <a:picLocks noChangeAspect="1"/>
          </p:cNvPicPr>
          <p:nvPr/>
        </p:nvPicPr>
        <p:blipFill>
          <a:blip r:embed="rId8"/>
          <a:stretch>
            <a:fillRect/>
          </a:stretch>
        </p:blipFill>
        <p:spPr>
          <a:xfrm>
            <a:off x="6429375" y="3519339"/>
            <a:ext cx="103584" cy="82748"/>
          </a:xfrm>
          <a:prstGeom prst="rect">
            <a:avLst/>
          </a:prstGeom>
        </p:spPr>
      </p:pic>
      <p:pic>
        <p:nvPicPr>
          <p:cNvPr id="22" name="SK-17-img-21" descr="preencoded.png"/>
          <p:cNvPicPr>
            <a:picLocks noChangeAspect="1"/>
          </p:cNvPicPr>
          <p:nvPr/>
        </p:nvPicPr>
        <p:blipFill>
          <a:blip r:embed="rId12"/>
          <a:stretch>
            <a:fillRect/>
          </a:stretch>
        </p:blipFill>
        <p:spPr>
          <a:xfrm>
            <a:off x="6429375" y="3933825"/>
            <a:ext cx="5191125" cy="838200"/>
          </a:xfrm>
          <a:prstGeom prst="rect">
            <a:avLst/>
          </a:prstGeom>
        </p:spPr>
      </p:pic>
      <p:pic>
        <p:nvPicPr>
          <p:cNvPr id="23" name="SK-17-img-22" descr="preencoded.png"/>
          <p:cNvPicPr>
            <a:picLocks noChangeAspect="1"/>
          </p:cNvPicPr>
          <p:nvPr/>
        </p:nvPicPr>
        <p:blipFill>
          <a:blip r:embed="rId13"/>
          <a:stretch>
            <a:fillRect/>
          </a:stretch>
        </p:blipFill>
        <p:spPr>
          <a:xfrm>
            <a:off x="6572250" y="4087118"/>
            <a:ext cx="166688" cy="137220"/>
          </a:xfrm>
          <a:prstGeom prst="rect">
            <a:avLst/>
          </a:prstGeom>
        </p:spPr>
      </p:pic>
      <p:pic>
        <p:nvPicPr>
          <p:cNvPr id="24" name="SK-17-img-23" descr="preencoded.png"/>
          <p:cNvPicPr>
            <a:picLocks noChangeAspect="1"/>
          </p:cNvPicPr>
          <p:nvPr/>
        </p:nvPicPr>
        <p:blipFill>
          <a:blip r:embed="rId14"/>
          <a:stretch>
            <a:fillRect/>
          </a:stretch>
        </p:blipFill>
        <p:spPr>
          <a:xfrm>
            <a:off x="6429375" y="4867275"/>
            <a:ext cx="5191125" cy="838200"/>
          </a:xfrm>
          <a:prstGeom prst="rect">
            <a:avLst/>
          </a:prstGeom>
        </p:spPr>
      </p:pic>
      <p:pic>
        <p:nvPicPr>
          <p:cNvPr id="25" name="SK-17-img-24" descr="preencoded.png"/>
          <p:cNvPicPr>
            <a:picLocks noChangeAspect="1"/>
          </p:cNvPicPr>
          <p:nvPr/>
        </p:nvPicPr>
        <p:blipFill>
          <a:blip r:embed="rId15"/>
          <a:stretch>
            <a:fillRect/>
          </a:stretch>
        </p:blipFill>
        <p:spPr>
          <a:xfrm>
            <a:off x="6572250" y="5020568"/>
            <a:ext cx="166688" cy="137220"/>
          </a:xfrm>
          <a:prstGeom prst="rect">
            <a:avLst/>
          </a:prstGeom>
        </p:spPr>
      </p:pic>
      <p:pic>
        <p:nvPicPr>
          <p:cNvPr id="26" name="SK-17-img-25" descr="preencoded.png"/>
          <p:cNvPicPr>
            <a:picLocks noChangeAspect="1"/>
          </p:cNvPicPr>
          <p:nvPr/>
        </p:nvPicPr>
        <p:blipFill>
          <a:blip r:embed="rId16"/>
          <a:stretch>
            <a:fillRect/>
          </a:stretch>
        </p:blipFill>
        <p:spPr>
          <a:xfrm>
            <a:off x="0" y="6477000"/>
            <a:ext cx="12192000" cy="381000"/>
          </a:xfrm>
          <a:prstGeom prst="rect">
            <a:avLst/>
          </a:prstGeom>
        </p:spPr>
      </p:pic>
      <p:sp>
        <p:nvSpPr>
          <p:cNvPr id="27" name="SK-17-text-26"/>
          <p:cNvSpPr/>
          <p:nvPr/>
        </p:nvSpPr>
        <p:spPr>
          <a:xfrm>
            <a:off x="571500" y="38100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HAEMATURIA HISTORY AND EXAMINATION</a:t>
            </a:r>
            <a:endParaRPr lang="en-US" sz="2100" dirty="0"/>
          </a:p>
        </p:txBody>
      </p:sp>
      <p:sp>
        <p:nvSpPr>
          <p:cNvPr id="28" name="SK-17-text-27"/>
          <p:cNvSpPr/>
          <p:nvPr/>
        </p:nvSpPr>
        <p:spPr>
          <a:xfrm>
            <a:off x="571500" y="81915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9" name="SK-17-text-28"/>
          <p:cNvSpPr/>
          <p:nvPr/>
        </p:nvSpPr>
        <p:spPr>
          <a:xfrm>
            <a:off x="762000" y="1447800"/>
            <a:ext cx="4800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Comprehensive History</a:t>
            </a:r>
            <a:endParaRPr lang="en-US" sz="1500" dirty="0"/>
          </a:p>
        </p:txBody>
      </p:sp>
      <p:sp>
        <p:nvSpPr>
          <p:cNvPr id="30" name="SK-17-text-29"/>
          <p:cNvSpPr/>
          <p:nvPr/>
        </p:nvSpPr>
        <p:spPr>
          <a:xfrm>
            <a:off x="788045" y="1952625"/>
            <a:ext cx="4974580"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424242"/>
                </a:solidFill>
              </a:rPr>
              <a:t>Nature:</a:t>
            </a:r>
            <a:r>
              <a:rPr lang="en-US" sz="1125" dirty="0">
                <a:solidFill>
                  <a:srgbClr val="424242"/>
                </a:solidFill>
              </a:rPr>
              <a:t> Visible (frank blood) vs. Non-visible. Timing in stream, presence of clots, recurrence.</a:t>
            </a:r>
            <a:endParaRPr lang="en-US" sz="1125" dirty="0"/>
          </a:p>
        </p:txBody>
      </p:sp>
      <p:sp>
        <p:nvSpPr>
          <p:cNvPr id="31" name="SK-17-text-30"/>
          <p:cNvSpPr/>
          <p:nvPr/>
        </p:nvSpPr>
        <p:spPr>
          <a:xfrm>
            <a:off x="809625" y="2447925"/>
            <a:ext cx="11382375"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424242"/>
                </a:solidFill>
              </a:rPr>
              <a:t>Symptoms:</a:t>
            </a:r>
            <a:r>
              <a:rPr lang="en-US" sz="1125" dirty="0">
                <a:solidFill>
                  <a:srgbClr val="424242"/>
                </a:solidFill>
              </a:rPr>
              <a:t> Pain, dysuria, LUTS (frequency, urgency), loin pain, renal colic.</a:t>
            </a:r>
            <a:endParaRPr lang="en-US" sz="1125" dirty="0"/>
          </a:p>
        </p:txBody>
      </p:sp>
      <p:sp>
        <p:nvSpPr>
          <p:cNvPr id="32" name="SK-17-text-31"/>
          <p:cNvSpPr/>
          <p:nvPr/>
        </p:nvSpPr>
        <p:spPr>
          <a:xfrm>
            <a:off x="785813" y="2743200"/>
            <a:ext cx="4976813"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424242"/>
                </a:solidFill>
              </a:rPr>
              <a:t>Risk Factors:</a:t>
            </a:r>
            <a:r>
              <a:rPr lang="en-US" sz="1125" dirty="0">
                <a:solidFill>
                  <a:srgbClr val="424242"/>
                </a:solidFill>
              </a:rPr>
              <a:t> Smoking history (pack years), occupational exposure (dyes, rubber, chemicals).</a:t>
            </a:r>
            <a:endParaRPr lang="en-US" sz="1125" dirty="0"/>
          </a:p>
        </p:txBody>
      </p:sp>
      <p:sp>
        <p:nvSpPr>
          <p:cNvPr id="33" name="SK-17-text-32"/>
          <p:cNvSpPr/>
          <p:nvPr/>
        </p:nvSpPr>
        <p:spPr>
          <a:xfrm>
            <a:off x="807095" y="3238500"/>
            <a:ext cx="4955530"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424242"/>
                </a:solidFill>
              </a:rPr>
              <a:t>Systemic:</a:t>
            </a:r>
            <a:r>
              <a:rPr lang="en-US" sz="1125" dirty="0">
                <a:solidFill>
                  <a:srgbClr val="424242"/>
                </a:solidFill>
              </a:rPr>
              <a:t> Fever, weight loss, night sweats, rashes, arthralgia (vasculitis clues).</a:t>
            </a:r>
            <a:endParaRPr lang="en-US" sz="1125" dirty="0"/>
          </a:p>
        </p:txBody>
      </p:sp>
      <p:sp>
        <p:nvSpPr>
          <p:cNvPr id="34" name="SK-17-text-33"/>
          <p:cNvSpPr/>
          <p:nvPr/>
        </p:nvSpPr>
        <p:spPr>
          <a:xfrm>
            <a:off x="785366" y="3733800"/>
            <a:ext cx="4977259"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424242"/>
                </a:solidFill>
              </a:rPr>
              <a:t>Exclude Transients:</a:t>
            </a:r>
            <a:r>
              <a:rPr lang="en-US" sz="1125" dirty="0">
                <a:solidFill>
                  <a:srgbClr val="424242"/>
                </a:solidFill>
              </a:rPr>
              <a:t> Recent vigorous exercise, menstruation, instrumentation, UTI symptoms.</a:t>
            </a:r>
            <a:endParaRPr lang="en-US" sz="1125" dirty="0"/>
          </a:p>
        </p:txBody>
      </p:sp>
      <p:sp>
        <p:nvSpPr>
          <p:cNvPr id="35" name="SK-17-text-34"/>
          <p:cNvSpPr/>
          <p:nvPr/>
        </p:nvSpPr>
        <p:spPr>
          <a:xfrm>
            <a:off x="881063" y="4343400"/>
            <a:ext cx="4905375"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D32F2F"/>
                </a:solidFill>
              </a:rPr>
              <a:t> RED FLAG: Smoking</a:t>
            </a:r>
            <a:endParaRPr lang="en-US" sz="1050" dirty="0"/>
          </a:p>
        </p:txBody>
      </p:sp>
      <p:sp>
        <p:nvSpPr>
          <p:cNvPr id="36" name="SK-17-text-35"/>
          <p:cNvSpPr/>
          <p:nvPr/>
        </p:nvSpPr>
        <p:spPr>
          <a:xfrm>
            <a:off x="714375" y="4581525"/>
            <a:ext cx="4905375" cy="371475"/>
          </a:xfrm>
          <a:prstGeom prst="rect">
            <a:avLst/>
          </a:prstGeom>
          <a:noFill/>
          <a:ln/>
        </p:spPr>
        <p:txBody>
          <a:bodyPr vert="horz" wrap="square" lIns="0" tIns="0" rIns="0" bIns="0" rtlCol="0" anchor="ctr"/>
          <a:lstStyle/>
          <a:p>
            <a:pPr marL="0" indent="0">
              <a:lnSpc>
                <a:spcPts val="1463"/>
              </a:lnSpc>
              <a:buNone/>
            </a:pPr>
            <a:r>
              <a:rPr lang="en-US" sz="975" dirty="0">
                <a:solidFill>
                  <a:srgbClr val="424242"/>
                </a:solidFill>
              </a:rPr>
              <a:t>Smoking is the single most important modifiable risk factor for bladder cancer. Always document pack-years in suspected cases.</a:t>
            </a:r>
            <a:endParaRPr lang="en-US" sz="975" dirty="0"/>
          </a:p>
        </p:txBody>
      </p:sp>
      <p:sp>
        <p:nvSpPr>
          <p:cNvPr id="37" name="SK-17-text-36"/>
          <p:cNvSpPr/>
          <p:nvPr/>
        </p:nvSpPr>
        <p:spPr>
          <a:xfrm>
            <a:off x="6619875" y="1447800"/>
            <a:ext cx="4572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Physical Examination</a:t>
            </a:r>
            <a:endParaRPr lang="en-US" sz="1500" dirty="0"/>
          </a:p>
        </p:txBody>
      </p:sp>
      <p:sp>
        <p:nvSpPr>
          <p:cNvPr id="38" name="SK-17-text-37"/>
          <p:cNvSpPr/>
          <p:nvPr/>
        </p:nvSpPr>
        <p:spPr>
          <a:xfrm>
            <a:off x="6633716" y="1952625"/>
            <a:ext cx="4986784"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424242"/>
                </a:solidFill>
              </a:rPr>
              <a:t>Blood Pressure:</a:t>
            </a:r>
            <a:r>
              <a:rPr lang="en-US" sz="1125" dirty="0">
                <a:solidFill>
                  <a:srgbClr val="424242"/>
                </a:solidFill>
              </a:rPr>
              <a:t> Mandatory assessment. Hypertension may suggest underlying renal disease or CKD.</a:t>
            </a:r>
            <a:endParaRPr lang="en-US" sz="1125" dirty="0"/>
          </a:p>
        </p:txBody>
      </p:sp>
      <p:sp>
        <p:nvSpPr>
          <p:cNvPr id="39" name="SK-17-text-38"/>
          <p:cNvSpPr/>
          <p:nvPr/>
        </p:nvSpPr>
        <p:spPr>
          <a:xfrm>
            <a:off x="6635204" y="2447925"/>
            <a:ext cx="4985296"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424242"/>
                </a:solidFill>
              </a:rPr>
              <a:t>Abdominal/Loin:</a:t>
            </a:r>
            <a:r>
              <a:rPr lang="en-US" sz="1125" dirty="0">
                <a:solidFill>
                  <a:srgbClr val="424242"/>
                </a:solidFill>
              </a:rPr>
              <a:t> Palpable masses (renal cancer), loin tenderness (stones/pyelo), bladder distension.</a:t>
            </a:r>
            <a:endParaRPr lang="en-US" sz="1125" dirty="0"/>
          </a:p>
        </p:txBody>
      </p:sp>
      <p:sp>
        <p:nvSpPr>
          <p:cNvPr id="40" name="SK-17-text-39"/>
          <p:cNvSpPr/>
          <p:nvPr/>
        </p:nvSpPr>
        <p:spPr>
          <a:xfrm>
            <a:off x="6626126" y="2943225"/>
            <a:ext cx="4994374"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424242"/>
                </a:solidFill>
              </a:rPr>
              <a:t>Fluid Status:</a:t>
            </a:r>
            <a:r>
              <a:rPr lang="en-US" sz="1125" dirty="0">
                <a:solidFill>
                  <a:srgbClr val="424242"/>
                </a:solidFill>
              </a:rPr>
              <a:t> Check for peripheral oedema (pitting) which may suggest glomerular loss or nephrotic syndrome.</a:t>
            </a:r>
            <a:endParaRPr lang="en-US" sz="1125" dirty="0"/>
          </a:p>
        </p:txBody>
      </p:sp>
      <p:sp>
        <p:nvSpPr>
          <p:cNvPr id="41" name="SK-17-text-40"/>
          <p:cNvSpPr/>
          <p:nvPr/>
        </p:nvSpPr>
        <p:spPr>
          <a:xfrm>
            <a:off x="6628209" y="3438525"/>
            <a:ext cx="4992291"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424242"/>
                </a:solidFill>
              </a:rPr>
              <a:t>Derm/Rheum:</a:t>
            </a:r>
            <a:r>
              <a:rPr lang="en-US" sz="1125" dirty="0">
                <a:solidFill>
                  <a:srgbClr val="424242"/>
                </a:solidFill>
              </a:rPr>
              <a:t> Inspect for rashes or joint swelling that might indicate systemic disease (e.g., SLE, Vasculitis).</a:t>
            </a:r>
            <a:endParaRPr lang="en-US" sz="1125" dirty="0"/>
          </a:p>
        </p:txBody>
      </p:sp>
      <p:sp>
        <p:nvSpPr>
          <p:cNvPr id="42" name="SK-17-text-41"/>
          <p:cNvSpPr/>
          <p:nvPr/>
        </p:nvSpPr>
        <p:spPr>
          <a:xfrm>
            <a:off x="6738938" y="4048125"/>
            <a:ext cx="4905375"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B28900"/>
                </a:solidFill>
              </a:rPr>
              <a:t> PITFALL: Painful Haematuria</a:t>
            </a:r>
            <a:endParaRPr lang="en-US" sz="1050" dirty="0"/>
          </a:p>
        </p:txBody>
      </p:sp>
      <p:sp>
        <p:nvSpPr>
          <p:cNvPr id="43" name="SK-17-text-42"/>
          <p:cNvSpPr/>
          <p:nvPr/>
        </p:nvSpPr>
        <p:spPr>
          <a:xfrm>
            <a:off x="6572250" y="4286250"/>
            <a:ext cx="4905375" cy="371475"/>
          </a:xfrm>
          <a:prstGeom prst="rect">
            <a:avLst/>
          </a:prstGeom>
          <a:noFill/>
          <a:ln/>
        </p:spPr>
        <p:txBody>
          <a:bodyPr vert="horz" wrap="square" lIns="0" tIns="0" rIns="0" bIns="0" rtlCol="0" anchor="ctr"/>
          <a:lstStyle/>
          <a:p>
            <a:pPr marL="0" indent="0">
              <a:lnSpc>
                <a:spcPts val="1463"/>
              </a:lnSpc>
              <a:buNone/>
            </a:pPr>
            <a:r>
              <a:rPr lang="en-US" sz="975" dirty="0">
                <a:solidFill>
                  <a:srgbClr val="424242"/>
                </a:solidFill>
              </a:rPr>
              <a:t>Do not assume pain confirms a benign cause. While stones/UTI are painful, advanced bladder malignancy can present with dysuria or clot colic.</a:t>
            </a:r>
            <a:endParaRPr lang="en-US" sz="975" dirty="0"/>
          </a:p>
        </p:txBody>
      </p:sp>
      <p:sp>
        <p:nvSpPr>
          <p:cNvPr id="44" name="SK-17-text-43"/>
          <p:cNvSpPr/>
          <p:nvPr/>
        </p:nvSpPr>
        <p:spPr>
          <a:xfrm>
            <a:off x="6738938" y="4981575"/>
            <a:ext cx="4905375"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008080"/>
                </a:solidFill>
              </a:rPr>
              <a:t> SCA TIP: Communication</a:t>
            </a:r>
            <a:endParaRPr lang="en-US" sz="1050" dirty="0"/>
          </a:p>
        </p:txBody>
      </p:sp>
      <p:sp>
        <p:nvSpPr>
          <p:cNvPr id="45" name="SK-17-text-44"/>
          <p:cNvSpPr/>
          <p:nvPr/>
        </p:nvSpPr>
        <p:spPr>
          <a:xfrm>
            <a:off x="6572250" y="5219700"/>
            <a:ext cx="4905375" cy="371475"/>
          </a:xfrm>
          <a:prstGeom prst="rect">
            <a:avLst/>
          </a:prstGeom>
          <a:noFill/>
          <a:ln/>
        </p:spPr>
        <p:txBody>
          <a:bodyPr vert="horz" wrap="square" lIns="0" tIns="0" rIns="0" bIns="0" rtlCol="0" anchor="ctr"/>
          <a:lstStyle/>
          <a:p>
            <a:pPr marL="0" indent="0">
              <a:lnSpc>
                <a:spcPts val="1463"/>
              </a:lnSpc>
              <a:buNone/>
            </a:pPr>
            <a:r>
              <a:rPr lang="en-US" sz="975" dirty="0">
                <a:solidFill>
                  <a:srgbClr val="424242"/>
                </a:solidFill>
              </a:rPr>
              <a:t>Address the "ICE" (Ideas, Concerns, Expectations). Patients seeing blood in their urine are often terrified of cancer—acknowledge this early.</a:t>
            </a:r>
            <a:endParaRPr lang="en-US" sz="975" dirty="0"/>
          </a:p>
        </p:txBody>
      </p:sp>
      <p:sp>
        <p:nvSpPr>
          <p:cNvPr id="46" name="SK-17-text-45"/>
          <p:cNvSpPr/>
          <p:nvPr/>
        </p:nvSpPr>
        <p:spPr>
          <a:xfrm>
            <a:off x="5192613" y="6581775"/>
            <a:ext cx="2880360" cy="171450"/>
          </a:xfrm>
          <a:prstGeom prst="rect">
            <a:avLst/>
          </a:prstGeom>
          <a:noFill/>
          <a:ln/>
        </p:spPr>
        <p:txBody>
          <a:bodyPr vert="horz" wrap="square" lIns="0" tIns="0" rIns="0" bIns="0" rtlCol="0" anchor="ctr"/>
          <a:lstStyle/>
          <a:p>
            <a:pPr marL="0" indent="0">
              <a:lnSpc>
                <a:spcPts val="1350"/>
              </a:lnSpc>
              <a:buNone/>
            </a:pPr>
            <a:r>
              <a:rPr lang="en-US" sz="900" kern="0" spc="60" dirty="0">
                <a:solidFill>
                  <a:srgbClr val="546E7A"/>
                </a:solidFill>
              </a:rPr>
              <a:t>WWW.BRADFORDVTS.CO.UK</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8-img-2" descr="preencoded.png"/>
          <p:cNvPicPr>
            <a:picLocks noChangeAspect="1"/>
          </p:cNvPicPr>
          <p:nvPr/>
        </p:nvPicPr>
        <p:blipFill>
          <a:blip r:embed="rId4"/>
          <a:stretch>
            <a:fillRect/>
          </a:stretch>
        </p:blipFill>
        <p:spPr>
          <a:xfrm>
            <a:off x="381000" y="190500"/>
            <a:ext cx="11430000" cy="828675"/>
          </a:xfrm>
          <a:prstGeom prst="rect">
            <a:avLst/>
          </a:prstGeom>
        </p:spPr>
      </p:pic>
      <p:pic>
        <p:nvPicPr>
          <p:cNvPr id="4" name="SK-18-img-3" descr="preencoded.png"/>
          <p:cNvPicPr>
            <a:picLocks noChangeAspect="1"/>
          </p:cNvPicPr>
          <p:nvPr/>
        </p:nvPicPr>
        <p:blipFill>
          <a:blip r:embed="rId5"/>
          <a:stretch>
            <a:fillRect/>
          </a:stretch>
        </p:blipFill>
        <p:spPr>
          <a:xfrm>
            <a:off x="381000" y="2081212"/>
            <a:ext cx="5572125" cy="762000"/>
          </a:xfrm>
          <a:prstGeom prst="rect">
            <a:avLst/>
          </a:prstGeom>
        </p:spPr>
      </p:pic>
      <p:pic>
        <p:nvPicPr>
          <p:cNvPr id="5" name="SK-18-img-4" descr="preencoded.png"/>
          <p:cNvPicPr>
            <a:picLocks noChangeAspect="1"/>
          </p:cNvPicPr>
          <p:nvPr/>
        </p:nvPicPr>
        <p:blipFill>
          <a:blip r:embed="rId6"/>
          <a:stretch>
            <a:fillRect/>
          </a:stretch>
        </p:blipFill>
        <p:spPr>
          <a:xfrm>
            <a:off x="619125" y="2354163"/>
            <a:ext cx="285750" cy="228600"/>
          </a:xfrm>
          <a:prstGeom prst="rect">
            <a:avLst/>
          </a:prstGeom>
        </p:spPr>
      </p:pic>
      <p:pic>
        <p:nvPicPr>
          <p:cNvPr id="6" name="SK-18-img-5" descr="preencoded.png"/>
          <p:cNvPicPr>
            <a:picLocks noChangeAspect="1"/>
          </p:cNvPicPr>
          <p:nvPr/>
        </p:nvPicPr>
        <p:blipFill>
          <a:blip r:embed="rId5"/>
          <a:stretch>
            <a:fillRect/>
          </a:stretch>
        </p:blipFill>
        <p:spPr>
          <a:xfrm>
            <a:off x="381000" y="2986088"/>
            <a:ext cx="5572125" cy="762000"/>
          </a:xfrm>
          <a:prstGeom prst="rect">
            <a:avLst/>
          </a:prstGeom>
        </p:spPr>
      </p:pic>
      <p:pic>
        <p:nvPicPr>
          <p:cNvPr id="7" name="SK-18-img-6" descr="preencoded.png"/>
          <p:cNvPicPr>
            <a:picLocks noChangeAspect="1"/>
          </p:cNvPicPr>
          <p:nvPr/>
        </p:nvPicPr>
        <p:blipFill>
          <a:blip r:embed="rId7"/>
          <a:stretch>
            <a:fillRect/>
          </a:stretch>
        </p:blipFill>
        <p:spPr>
          <a:xfrm>
            <a:off x="619125" y="3259038"/>
            <a:ext cx="285750" cy="228600"/>
          </a:xfrm>
          <a:prstGeom prst="rect">
            <a:avLst/>
          </a:prstGeom>
        </p:spPr>
      </p:pic>
      <p:pic>
        <p:nvPicPr>
          <p:cNvPr id="8" name="SK-18-img-7" descr="preencoded.png"/>
          <p:cNvPicPr>
            <a:picLocks noChangeAspect="1"/>
          </p:cNvPicPr>
          <p:nvPr/>
        </p:nvPicPr>
        <p:blipFill>
          <a:blip r:embed="rId5"/>
          <a:stretch>
            <a:fillRect/>
          </a:stretch>
        </p:blipFill>
        <p:spPr>
          <a:xfrm>
            <a:off x="381000" y="3890962"/>
            <a:ext cx="5572125" cy="762000"/>
          </a:xfrm>
          <a:prstGeom prst="rect">
            <a:avLst/>
          </a:prstGeom>
        </p:spPr>
      </p:pic>
      <p:pic>
        <p:nvPicPr>
          <p:cNvPr id="9" name="SK-18-img-8" descr="preencoded.png"/>
          <p:cNvPicPr>
            <a:picLocks noChangeAspect="1"/>
          </p:cNvPicPr>
          <p:nvPr/>
        </p:nvPicPr>
        <p:blipFill>
          <a:blip r:embed="rId8"/>
          <a:stretch>
            <a:fillRect/>
          </a:stretch>
        </p:blipFill>
        <p:spPr>
          <a:xfrm>
            <a:off x="619125" y="4163913"/>
            <a:ext cx="285750" cy="228600"/>
          </a:xfrm>
          <a:prstGeom prst="rect">
            <a:avLst/>
          </a:prstGeom>
        </p:spPr>
      </p:pic>
      <p:pic>
        <p:nvPicPr>
          <p:cNvPr id="10" name="SK-18-img-9" descr="preencoded.png"/>
          <p:cNvPicPr>
            <a:picLocks noChangeAspect="1"/>
          </p:cNvPicPr>
          <p:nvPr/>
        </p:nvPicPr>
        <p:blipFill>
          <a:blip r:embed="rId9"/>
          <a:stretch>
            <a:fillRect/>
          </a:stretch>
        </p:blipFill>
        <p:spPr>
          <a:xfrm>
            <a:off x="381000" y="4795838"/>
            <a:ext cx="5572125" cy="762000"/>
          </a:xfrm>
          <a:prstGeom prst="rect">
            <a:avLst/>
          </a:prstGeom>
        </p:spPr>
      </p:pic>
      <p:pic>
        <p:nvPicPr>
          <p:cNvPr id="11" name="SK-18-img-10" descr="preencoded.png"/>
          <p:cNvPicPr>
            <a:picLocks noChangeAspect="1"/>
          </p:cNvPicPr>
          <p:nvPr/>
        </p:nvPicPr>
        <p:blipFill>
          <a:blip r:embed="rId10"/>
          <a:stretch>
            <a:fillRect/>
          </a:stretch>
        </p:blipFill>
        <p:spPr>
          <a:xfrm>
            <a:off x="619125" y="5068788"/>
            <a:ext cx="285750" cy="228600"/>
          </a:xfrm>
          <a:prstGeom prst="rect">
            <a:avLst/>
          </a:prstGeom>
        </p:spPr>
      </p:pic>
      <p:pic>
        <p:nvPicPr>
          <p:cNvPr id="12" name="SK-18-img-11" descr="preencoded.png"/>
          <p:cNvPicPr>
            <a:picLocks noChangeAspect="1"/>
          </p:cNvPicPr>
          <p:nvPr/>
        </p:nvPicPr>
        <p:blipFill>
          <a:blip r:embed="rId11"/>
          <a:stretch>
            <a:fillRect/>
          </a:stretch>
        </p:blipFill>
        <p:spPr>
          <a:xfrm>
            <a:off x="6238875" y="2171700"/>
            <a:ext cx="5572125" cy="1285875"/>
          </a:xfrm>
          <a:prstGeom prst="rect">
            <a:avLst/>
          </a:prstGeom>
        </p:spPr>
      </p:pic>
      <p:pic>
        <p:nvPicPr>
          <p:cNvPr id="13" name="SK-18-img-12" descr="preencoded.png"/>
          <p:cNvPicPr>
            <a:picLocks noChangeAspect="1"/>
          </p:cNvPicPr>
          <p:nvPr/>
        </p:nvPicPr>
        <p:blipFill>
          <a:blip r:embed="rId12"/>
          <a:stretch>
            <a:fillRect/>
          </a:stretch>
        </p:blipFill>
        <p:spPr>
          <a:xfrm>
            <a:off x="6477000" y="2450753"/>
            <a:ext cx="214313" cy="175320"/>
          </a:xfrm>
          <a:prstGeom prst="rect">
            <a:avLst/>
          </a:prstGeom>
        </p:spPr>
      </p:pic>
      <p:pic>
        <p:nvPicPr>
          <p:cNvPr id="14" name="SK-18-img-13" descr="preencoded.png"/>
          <p:cNvPicPr>
            <a:picLocks noChangeAspect="1"/>
          </p:cNvPicPr>
          <p:nvPr/>
        </p:nvPicPr>
        <p:blipFill>
          <a:blip r:embed="rId13"/>
          <a:stretch>
            <a:fillRect/>
          </a:stretch>
        </p:blipFill>
        <p:spPr>
          <a:xfrm>
            <a:off x="6238875" y="3648075"/>
            <a:ext cx="5572125" cy="1819275"/>
          </a:xfrm>
          <a:prstGeom prst="rect">
            <a:avLst/>
          </a:prstGeom>
        </p:spPr>
      </p:pic>
      <p:pic>
        <p:nvPicPr>
          <p:cNvPr id="15" name="SK-18-img-14" descr="preencoded.png"/>
          <p:cNvPicPr>
            <a:picLocks noChangeAspect="1"/>
          </p:cNvPicPr>
          <p:nvPr/>
        </p:nvPicPr>
        <p:blipFill>
          <a:blip r:embed="rId14"/>
          <a:stretch>
            <a:fillRect/>
          </a:stretch>
        </p:blipFill>
        <p:spPr>
          <a:xfrm>
            <a:off x="6477000" y="3927128"/>
            <a:ext cx="214313" cy="175320"/>
          </a:xfrm>
          <a:prstGeom prst="rect">
            <a:avLst/>
          </a:prstGeom>
        </p:spPr>
      </p:pic>
      <p:pic>
        <p:nvPicPr>
          <p:cNvPr id="16" name="SK-18-img-15" descr="preencoded.png"/>
          <p:cNvPicPr>
            <a:picLocks noChangeAspect="1"/>
          </p:cNvPicPr>
          <p:nvPr/>
        </p:nvPicPr>
        <p:blipFill>
          <a:blip r:embed="rId15"/>
          <a:stretch>
            <a:fillRect/>
          </a:stretch>
        </p:blipFill>
        <p:spPr>
          <a:xfrm>
            <a:off x="6477000" y="4274493"/>
            <a:ext cx="190500" cy="152400"/>
          </a:xfrm>
          <a:prstGeom prst="rect">
            <a:avLst/>
          </a:prstGeom>
        </p:spPr>
      </p:pic>
      <p:pic>
        <p:nvPicPr>
          <p:cNvPr id="17" name="SK-18-img-16" descr="preencoded.png"/>
          <p:cNvPicPr>
            <a:picLocks noChangeAspect="1"/>
          </p:cNvPicPr>
          <p:nvPr/>
        </p:nvPicPr>
        <p:blipFill>
          <a:blip r:embed="rId16"/>
          <a:stretch>
            <a:fillRect/>
          </a:stretch>
        </p:blipFill>
        <p:spPr>
          <a:xfrm>
            <a:off x="6477000" y="4807893"/>
            <a:ext cx="190500" cy="152400"/>
          </a:xfrm>
          <a:prstGeom prst="rect">
            <a:avLst/>
          </a:prstGeom>
        </p:spPr>
      </p:pic>
      <p:sp>
        <p:nvSpPr>
          <p:cNvPr id="18" name="SK-18-text-17"/>
          <p:cNvSpPr/>
          <p:nvPr/>
        </p:nvSpPr>
        <p:spPr>
          <a:xfrm>
            <a:off x="571500" y="285750"/>
            <a:ext cx="11620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HAEMATURIA INVESTIGATIONS IN PRIMARY CARE</a:t>
            </a:r>
            <a:endParaRPr lang="en-US" sz="2100" dirty="0"/>
          </a:p>
        </p:txBody>
      </p:sp>
      <p:sp>
        <p:nvSpPr>
          <p:cNvPr id="19" name="SK-18-text-18"/>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0" name="SK-18-text-19"/>
          <p:cNvSpPr/>
          <p:nvPr/>
        </p:nvSpPr>
        <p:spPr>
          <a:xfrm>
            <a:off x="1095375" y="2224088"/>
            <a:ext cx="41148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Urine Dipstick &amp; MSU</a:t>
            </a:r>
            <a:endParaRPr lang="en-US" sz="1350" dirty="0"/>
          </a:p>
        </p:txBody>
      </p:sp>
      <p:sp>
        <p:nvSpPr>
          <p:cNvPr id="21" name="SK-18-text-20"/>
          <p:cNvSpPr/>
          <p:nvPr/>
        </p:nvSpPr>
        <p:spPr>
          <a:xfrm>
            <a:off x="1095375" y="2500313"/>
            <a:ext cx="9121140" cy="200025"/>
          </a:xfrm>
          <a:prstGeom prst="rect">
            <a:avLst/>
          </a:prstGeom>
          <a:noFill/>
          <a:ln/>
        </p:spPr>
        <p:txBody>
          <a:bodyPr vert="horz" wrap="square" lIns="0" tIns="0" rIns="0" bIns="0" rtlCol="0" anchor="ctr"/>
          <a:lstStyle/>
          <a:p>
            <a:pPr marL="0" indent="0">
              <a:lnSpc>
                <a:spcPts val="1575"/>
              </a:lnSpc>
              <a:buNone/>
            </a:pPr>
            <a:r>
              <a:rPr lang="en-US" sz="1050" dirty="0">
                <a:solidFill>
                  <a:srgbClr val="555555"/>
                </a:solidFill>
              </a:rPr>
              <a:t>Confirm non-visible blood; exclude/treat UTI via culture.</a:t>
            </a:r>
            <a:endParaRPr lang="en-US" sz="1050" dirty="0"/>
          </a:p>
        </p:txBody>
      </p:sp>
      <p:sp>
        <p:nvSpPr>
          <p:cNvPr id="22" name="SK-18-text-21"/>
          <p:cNvSpPr/>
          <p:nvPr/>
        </p:nvSpPr>
        <p:spPr>
          <a:xfrm>
            <a:off x="1095375" y="3128963"/>
            <a:ext cx="2957513"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Blood Pressure</a:t>
            </a:r>
            <a:endParaRPr lang="en-US" sz="1350" dirty="0"/>
          </a:p>
        </p:txBody>
      </p:sp>
      <p:sp>
        <p:nvSpPr>
          <p:cNvPr id="23" name="SK-18-text-22"/>
          <p:cNvSpPr/>
          <p:nvPr/>
        </p:nvSpPr>
        <p:spPr>
          <a:xfrm>
            <a:off x="1095375" y="3405188"/>
            <a:ext cx="8161020" cy="200025"/>
          </a:xfrm>
          <a:prstGeom prst="rect">
            <a:avLst/>
          </a:prstGeom>
          <a:noFill/>
          <a:ln/>
        </p:spPr>
        <p:txBody>
          <a:bodyPr vert="horz" wrap="square" lIns="0" tIns="0" rIns="0" bIns="0" rtlCol="0" anchor="ctr"/>
          <a:lstStyle/>
          <a:p>
            <a:pPr marL="0" indent="0">
              <a:lnSpc>
                <a:spcPts val="1575"/>
              </a:lnSpc>
              <a:buNone/>
            </a:pPr>
            <a:r>
              <a:rPr lang="en-US" sz="1050" dirty="0">
                <a:solidFill>
                  <a:srgbClr val="555555"/>
                </a:solidFill>
              </a:rPr>
              <a:t>Essential to assess for renal-related hypertension.</a:t>
            </a:r>
            <a:endParaRPr lang="en-US" sz="1050" dirty="0"/>
          </a:p>
        </p:txBody>
      </p:sp>
      <p:sp>
        <p:nvSpPr>
          <p:cNvPr id="24" name="SK-18-text-23"/>
          <p:cNvSpPr/>
          <p:nvPr/>
        </p:nvSpPr>
        <p:spPr>
          <a:xfrm>
            <a:off x="1095375" y="4033837"/>
            <a:ext cx="43205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Renal Function Bloods</a:t>
            </a:r>
            <a:endParaRPr lang="en-US" sz="1350" dirty="0"/>
          </a:p>
        </p:txBody>
      </p:sp>
      <p:sp>
        <p:nvSpPr>
          <p:cNvPr id="25" name="SK-18-text-24"/>
          <p:cNvSpPr/>
          <p:nvPr/>
        </p:nvSpPr>
        <p:spPr>
          <a:xfrm>
            <a:off x="1095375" y="4310063"/>
            <a:ext cx="8641080" cy="200025"/>
          </a:xfrm>
          <a:prstGeom prst="rect">
            <a:avLst/>
          </a:prstGeom>
          <a:noFill/>
          <a:ln/>
        </p:spPr>
        <p:txBody>
          <a:bodyPr vert="horz" wrap="square" lIns="0" tIns="0" rIns="0" bIns="0" rtlCol="0" anchor="ctr"/>
          <a:lstStyle/>
          <a:p>
            <a:pPr marL="0" indent="0">
              <a:lnSpc>
                <a:spcPts val="1575"/>
              </a:lnSpc>
              <a:buNone/>
            </a:pPr>
            <a:r>
              <a:rPr lang="en-US" sz="1050" dirty="0">
                <a:solidFill>
                  <a:srgbClr val="555555"/>
                </a:solidFill>
              </a:rPr>
              <a:t>FBC (anaemia risk), U&amp;E, and eGFR (baseline function).</a:t>
            </a:r>
            <a:endParaRPr lang="en-US" sz="1050" dirty="0"/>
          </a:p>
        </p:txBody>
      </p:sp>
      <p:sp>
        <p:nvSpPr>
          <p:cNvPr id="26" name="SK-18-text-25"/>
          <p:cNvSpPr/>
          <p:nvPr/>
        </p:nvSpPr>
        <p:spPr>
          <a:xfrm>
            <a:off x="1095375" y="4938713"/>
            <a:ext cx="3690789"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Urine ACR</a:t>
            </a:r>
            <a:endParaRPr lang="en-US" sz="1350" dirty="0"/>
          </a:p>
        </p:txBody>
      </p:sp>
      <p:sp>
        <p:nvSpPr>
          <p:cNvPr id="27" name="SK-18-text-26"/>
          <p:cNvSpPr/>
          <p:nvPr/>
        </p:nvSpPr>
        <p:spPr>
          <a:xfrm>
            <a:off x="1095375" y="5214938"/>
            <a:ext cx="11041380" cy="200025"/>
          </a:xfrm>
          <a:prstGeom prst="rect">
            <a:avLst/>
          </a:prstGeom>
          <a:noFill/>
          <a:ln/>
        </p:spPr>
        <p:txBody>
          <a:bodyPr vert="horz" wrap="square" lIns="0" tIns="0" rIns="0" bIns="0" rtlCol="0" anchor="ctr"/>
          <a:lstStyle/>
          <a:p>
            <a:pPr marL="0" indent="0">
              <a:lnSpc>
                <a:spcPts val="1575"/>
              </a:lnSpc>
              <a:buNone/>
            </a:pPr>
            <a:r>
              <a:rPr lang="en-US" sz="1050" dirty="0">
                <a:solidFill>
                  <a:srgbClr val="555555"/>
                </a:solidFill>
              </a:rPr>
              <a:t>Crucial if proteinuria is present to risk-stratify for renal disease.</a:t>
            </a:r>
            <a:endParaRPr lang="en-US" sz="1050" dirty="0"/>
          </a:p>
        </p:txBody>
      </p:sp>
      <p:sp>
        <p:nvSpPr>
          <p:cNvPr id="28" name="SK-18-text-27"/>
          <p:cNvSpPr/>
          <p:nvPr/>
        </p:nvSpPr>
        <p:spPr>
          <a:xfrm>
            <a:off x="6786563" y="2409825"/>
            <a:ext cx="493776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D32F2F"/>
                </a:solidFill>
              </a:rPr>
              <a:t>URGENT REFERRAL PRIORITY</a:t>
            </a:r>
            <a:endParaRPr lang="en-US" sz="1350" dirty="0"/>
          </a:p>
        </p:txBody>
      </p:sp>
      <p:sp>
        <p:nvSpPr>
          <p:cNvPr id="29" name="SK-18-text-28"/>
          <p:cNvSpPr/>
          <p:nvPr/>
        </p:nvSpPr>
        <p:spPr>
          <a:xfrm>
            <a:off x="6477000" y="2762250"/>
            <a:ext cx="5095875"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D32F2F"/>
                </a:solidFill>
              </a:rPr>
              <a:t>DO NOT DELAY</a:t>
            </a:r>
            <a:r>
              <a:rPr lang="en-US" sz="1200" dirty="0">
                <a:solidFill>
                  <a:srgbClr val="D32F2F"/>
                </a:solidFill>
              </a:rPr>
              <a:t> 2WW urology referrals while waiting for primary care imaging or blood results if NICE NG12 criteria are already met.</a:t>
            </a:r>
            <a:endParaRPr lang="en-US" sz="1200" dirty="0"/>
          </a:p>
        </p:txBody>
      </p:sp>
      <p:sp>
        <p:nvSpPr>
          <p:cNvPr id="30" name="SK-18-text-29"/>
          <p:cNvSpPr/>
          <p:nvPr/>
        </p:nvSpPr>
        <p:spPr>
          <a:xfrm>
            <a:off x="6786563" y="3886200"/>
            <a:ext cx="390906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856404"/>
                </a:solidFill>
              </a:rPr>
              <a:t>DIAGNOSTIC PITFALLS</a:t>
            </a:r>
            <a:endParaRPr lang="en-US" sz="1350" dirty="0"/>
          </a:p>
        </p:txBody>
      </p:sp>
      <p:sp>
        <p:nvSpPr>
          <p:cNvPr id="31" name="SK-18-text-30"/>
          <p:cNvSpPr/>
          <p:nvPr/>
        </p:nvSpPr>
        <p:spPr>
          <a:xfrm>
            <a:off x="6709916" y="4238625"/>
            <a:ext cx="5095875"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856404"/>
                </a:solidFill>
              </a:rPr>
              <a:t> </a:t>
            </a:r>
            <a:r>
              <a:rPr lang="en-US" sz="1200" b="1" dirty="0">
                <a:solidFill>
                  <a:srgbClr val="856404"/>
                </a:solidFill>
              </a:rPr>
              <a:t>Urine Cytology:</a:t>
            </a:r>
            <a:r>
              <a:rPr lang="en-US" sz="1200" dirty="0">
                <a:solidFill>
                  <a:srgbClr val="856404"/>
                </a:solidFill>
              </a:rPr>
              <a:t> No longer recommended as a routine first-line investigation in GP settings.</a:t>
            </a:r>
            <a:endParaRPr lang="en-US" sz="1200" dirty="0"/>
          </a:p>
        </p:txBody>
      </p:sp>
      <p:sp>
        <p:nvSpPr>
          <p:cNvPr id="32" name="SK-18-text-31"/>
          <p:cNvSpPr/>
          <p:nvPr/>
        </p:nvSpPr>
        <p:spPr>
          <a:xfrm>
            <a:off x="6709916" y="4772025"/>
            <a:ext cx="5095875"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856404"/>
                </a:solidFill>
              </a:rPr>
              <a:t> </a:t>
            </a:r>
            <a:r>
              <a:rPr lang="en-US" sz="1200" b="1" dirty="0">
                <a:solidFill>
                  <a:srgbClr val="856404"/>
                </a:solidFill>
              </a:rPr>
              <a:t>Imaging:</a:t>
            </a:r>
            <a:r>
              <a:rPr lang="en-US" sz="1200" dirty="0">
                <a:solidFill>
                  <a:srgbClr val="856404"/>
                </a:solidFill>
              </a:rPr>
              <a:t> Renal US is part of the pathway but should support, not bottleneck, the specialist referral.</a:t>
            </a:r>
            <a:endParaRPr lang="en-US" sz="1200" dirty="0"/>
          </a:p>
        </p:txBody>
      </p:sp>
      <p:sp>
        <p:nvSpPr>
          <p:cNvPr id="33" name="SK-18-text-32"/>
          <p:cNvSpPr/>
          <p:nvPr/>
        </p:nvSpPr>
        <p:spPr>
          <a:xfrm>
            <a:off x="10661154" y="6477000"/>
            <a:ext cx="1530846" cy="381000"/>
          </a:xfrm>
          <a:prstGeom prst="rect">
            <a:avLst/>
          </a:prstGeom>
          <a:noFill/>
          <a:ln/>
        </p:spPr>
        <p:txBody>
          <a:bodyPr vert="horz" wrap="square" lIns="0" tIns="0" rIns="0" bIns="0" rtlCol="0" anchor="ctr"/>
          <a:lstStyle/>
          <a:p>
            <a:pPr marL="0" indent="0">
              <a:lnSpc>
                <a:spcPts val="1350"/>
              </a:lnSpc>
              <a:buNone/>
            </a:pPr>
            <a:r>
              <a:rPr lang="en-US" sz="900" dirty="0">
                <a:solidFill>
                  <a:srgbClr val="757575"/>
                </a:solidFill>
              </a:rPr>
              <a:t>www.bradfordvts.co.uk</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9-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19-img-3" descr="preencoded.png"/>
          <p:cNvPicPr>
            <a:picLocks noChangeAspect="1"/>
          </p:cNvPicPr>
          <p:nvPr/>
        </p:nvPicPr>
        <p:blipFill>
          <a:blip r:embed="rId4"/>
          <a:stretch>
            <a:fillRect/>
          </a:stretch>
        </p:blipFill>
        <p:spPr>
          <a:xfrm>
            <a:off x="381000" y="190500"/>
            <a:ext cx="11430000" cy="828675"/>
          </a:xfrm>
          <a:prstGeom prst="rect">
            <a:avLst/>
          </a:prstGeom>
        </p:spPr>
      </p:pic>
      <p:pic>
        <p:nvPicPr>
          <p:cNvPr id="5" name="SK-19-img-4" descr="preencoded.png"/>
          <p:cNvPicPr>
            <a:picLocks noChangeAspect="1"/>
          </p:cNvPicPr>
          <p:nvPr/>
        </p:nvPicPr>
        <p:blipFill>
          <a:blip r:embed="rId5"/>
          <a:stretch>
            <a:fillRect/>
          </a:stretch>
        </p:blipFill>
        <p:spPr>
          <a:xfrm>
            <a:off x="381000" y="1162050"/>
            <a:ext cx="5595938" cy="5124450"/>
          </a:xfrm>
          <a:prstGeom prst="rect">
            <a:avLst/>
          </a:prstGeom>
        </p:spPr>
      </p:pic>
      <p:pic>
        <p:nvPicPr>
          <p:cNvPr id="6" name="SK-19-img-5" descr="preencoded.png"/>
          <p:cNvPicPr>
            <a:picLocks noChangeAspect="1"/>
          </p:cNvPicPr>
          <p:nvPr/>
        </p:nvPicPr>
        <p:blipFill>
          <a:blip r:embed="rId6"/>
          <a:stretch>
            <a:fillRect/>
          </a:stretch>
        </p:blipFill>
        <p:spPr>
          <a:xfrm>
            <a:off x="571500" y="1352550"/>
            <a:ext cx="5214938" cy="352425"/>
          </a:xfrm>
          <a:prstGeom prst="rect">
            <a:avLst/>
          </a:prstGeom>
        </p:spPr>
      </p:pic>
      <p:pic>
        <p:nvPicPr>
          <p:cNvPr id="7" name="SK-19-img-6" descr="preencoded.png"/>
          <p:cNvPicPr>
            <a:picLocks noChangeAspect="1"/>
          </p:cNvPicPr>
          <p:nvPr/>
        </p:nvPicPr>
        <p:blipFill>
          <a:blip r:embed="rId7"/>
          <a:stretch>
            <a:fillRect/>
          </a:stretch>
        </p:blipFill>
        <p:spPr>
          <a:xfrm>
            <a:off x="571500" y="1404938"/>
            <a:ext cx="190500" cy="152400"/>
          </a:xfrm>
          <a:prstGeom prst="rect">
            <a:avLst/>
          </a:prstGeom>
        </p:spPr>
      </p:pic>
      <p:pic>
        <p:nvPicPr>
          <p:cNvPr id="8" name="SK-19-img-7" descr="preencoded.png"/>
          <p:cNvPicPr>
            <a:picLocks noChangeAspect="1"/>
          </p:cNvPicPr>
          <p:nvPr/>
        </p:nvPicPr>
        <p:blipFill>
          <a:blip r:embed="rId8"/>
          <a:stretch>
            <a:fillRect/>
          </a:stretch>
        </p:blipFill>
        <p:spPr>
          <a:xfrm>
            <a:off x="571500" y="1866900"/>
            <a:ext cx="178594" cy="178594"/>
          </a:xfrm>
          <a:prstGeom prst="rect">
            <a:avLst/>
          </a:prstGeom>
        </p:spPr>
      </p:pic>
      <p:pic>
        <p:nvPicPr>
          <p:cNvPr id="9" name="SK-19-img-8" descr="preencoded.png"/>
          <p:cNvPicPr>
            <a:picLocks noChangeAspect="1"/>
          </p:cNvPicPr>
          <p:nvPr/>
        </p:nvPicPr>
        <p:blipFill>
          <a:blip r:embed="rId9"/>
          <a:stretch>
            <a:fillRect/>
          </a:stretch>
        </p:blipFill>
        <p:spPr>
          <a:xfrm>
            <a:off x="571500" y="2381250"/>
            <a:ext cx="178594" cy="152995"/>
          </a:xfrm>
          <a:prstGeom prst="rect">
            <a:avLst/>
          </a:prstGeom>
        </p:spPr>
      </p:pic>
      <p:pic>
        <p:nvPicPr>
          <p:cNvPr id="10" name="SK-19-img-9" descr="preencoded.png"/>
          <p:cNvPicPr>
            <a:picLocks noChangeAspect="1"/>
          </p:cNvPicPr>
          <p:nvPr/>
        </p:nvPicPr>
        <p:blipFill>
          <a:blip r:embed="rId10"/>
          <a:stretch>
            <a:fillRect/>
          </a:stretch>
        </p:blipFill>
        <p:spPr>
          <a:xfrm>
            <a:off x="571500" y="2895600"/>
            <a:ext cx="178594" cy="142875"/>
          </a:xfrm>
          <a:prstGeom prst="rect">
            <a:avLst/>
          </a:prstGeom>
        </p:spPr>
      </p:pic>
      <p:pic>
        <p:nvPicPr>
          <p:cNvPr id="11" name="SK-19-img-10" descr="preencoded.png"/>
          <p:cNvPicPr>
            <a:picLocks noChangeAspect="1"/>
          </p:cNvPicPr>
          <p:nvPr/>
        </p:nvPicPr>
        <p:blipFill>
          <a:blip r:embed="rId11"/>
          <a:stretch>
            <a:fillRect/>
          </a:stretch>
        </p:blipFill>
        <p:spPr>
          <a:xfrm>
            <a:off x="571500" y="3524250"/>
            <a:ext cx="5214938" cy="962025"/>
          </a:xfrm>
          <a:prstGeom prst="rect">
            <a:avLst/>
          </a:prstGeom>
        </p:spPr>
      </p:pic>
      <p:pic>
        <p:nvPicPr>
          <p:cNvPr id="12" name="SK-19-img-11" descr="preencoded.png"/>
          <p:cNvPicPr>
            <a:picLocks noChangeAspect="1"/>
          </p:cNvPicPr>
          <p:nvPr/>
        </p:nvPicPr>
        <p:blipFill>
          <a:blip r:embed="rId12"/>
          <a:stretch>
            <a:fillRect/>
          </a:stretch>
        </p:blipFill>
        <p:spPr>
          <a:xfrm>
            <a:off x="714375" y="3705225"/>
            <a:ext cx="190500" cy="152400"/>
          </a:xfrm>
          <a:prstGeom prst="rect">
            <a:avLst/>
          </a:prstGeom>
        </p:spPr>
      </p:pic>
      <p:pic>
        <p:nvPicPr>
          <p:cNvPr id="13" name="SK-19-img-12" descr="preencoded.png"/>
          <p:cNvPicPr>
            <a:picLocks noChangeAspect="1"/>
          </p:cNvPicPr>
          <p:nvPr/>
        </p:nvPicPr>
        <p:blipFill>
          <a:blip r:embed="rId13"/>
          <a:stretch>
            <a:fillRect/>
          </a:stretch>
        </p:blipFill>
        <p:spPr>
          <a:xfrm>
            <a:off x="6215063" y="1162050"/>
            <a:ext cx="5595938" cy="5124450"/>
          </a:xfrm>
          <a:prstGeom prst="rect">
            <a:avLst/>
          </a:prstGeom>
        </p:spPr>
      </p:pic>
      <p:pic>
        <p:nvPicPr>
          <p:cNvPr id="14" name="SK-19-img-13" descr="preencoded.png"/>
          <p:cNvPicPr>
            <a:picLocks noChangeAspect="1"/>
          </p:cNvPicPr>
          <p:nvPr/>
        </p:nvPicPr>
        <p:blipFill>
          <a:blip r:embed="rId14"/>
          <a:stretch>
            <a:fillRect/>
          </a:stretch>
        </p:blipFill>
        <p:spPr>
          <a:xfrm>
            <a:off x="6405563" y="1352550"/>
            <a:ext cx="5214938" cy="352425"/>
          </a:xfrm>
          <a:prstGeom prst="rect">
            <a:avLst/>
          </a:prstGeom>
        </p:spPr>
      </p:pic>
      <p:pic>
        <p:nvPicPr>
          <p:cNvPr id="15" name="SK-19-img-14" descr="preencoded.png"/>
          <p:cNvPicPr>
            <a:picLocks noChangeAspect="1"/>
          </p:cNvPicPr>
          <p:nvPr/>
        </p:nvPicPr>
        <p:blipFill>
          <a:blip r:embed="rId15"/>
          <a:stretch>
            <a:fillRect/>
          </a:stretch>
        </p:blipFill>
        <p:spPr>
          <a:xfrm>
            <a:off x="6405563" y="1404938"/>
            <a:ext cx="190500" cy="152400"/>
          </a:xfrm>
          <a:prstGeom prst="rect">
            <a:avLst/>
          </a:prstGeom>
        </p:spPr>
      </p:pic>
      <p:pic>
        <p:nvPicPr>
          <p:cNvPr id="16" name="SK-19-img-15" descr="preencoded.png"/>
          <p:cNvPicPr>
            <a:picLocks noChangeAspect="1"/>
          </p:cNvPicPr>
          <p:nvPr/>
        </p:nvPicPr>
        <p:blipFill>
          <a:blip r:embed="rId16"/>
          <a:stretch>
            <a:fillRect/>
          </a:stretch>
        </p:blipFill>
        <p:spPr>
          <a:xfrm>
            <a:off x="6405563" y="1866900"/>
            <a:ext cx="5214938" cy="962025"/>
          </a:xfrm>
          <a:prstGeom prst="rect">
            <a:avLst/>
          </a:prstGeom>
        </p:spPr>
      </p:pic>
      <p:pic>
        <p:nvPicPr>
          <p:cNvPr id="17" name="SK-19-img-16" descr="preencoded.png"/>
          <p:cNvPicPr>
            <a:picLocks noChangeAspect="1"/>
          </p:cNvPicPr>
          <p:nvPr/>
        </p:nvPicPr>
        <p:blipFill>
          <a:blip r:embed="rId17"/>
          <a:stretch>
            <a:fillRect/>
          </a:stretch>
        </p:blipFill>
        <p:spPr>
          <a:xfrm>
            <a:off x="6548438" y="2047875"/>
            <a:ext cx="190500" cy="152400"/>
          </a:xfrm>
          <a:prstGeom prst="rect">
            <a:avLst/>
          </a:prstGeom>
        </p:spPr>
      </p:pic>
      <p:pic>
        <p:nvPicPr>
          <p:cNvPr id="18" name="SK-19-img-17" descr="preencoded.png"/>
          <p:cNvPicPr>
            <a:picLocks noChangeAspect="1"/>
          </p:cNvPicPr>
          <p:nvPr/>
        </p:nvPicPr>
        <p:blipFill>
          <a:blip r:embed="rId18"/>
          <a:stretch>
            <a:fillRect/>
          </a:stretch>
        </p:blipFill>
        <p:spPr>
          <a:xfrm>
            <a:off x="6405563" y="3038475"/>
            <a:ext cx="5214938" cy="1809750"/>
          </a:xfrm>
          <a:prstGeom prst="rect">
            <a:avLst/>
          </a:prstGeom>
        </p:spPr>
      </p:pic>
      <p:pic>
        <p:nvPicPr>
          <p:cNvPr id="19" name="SK-19-img-18" descr="preencoded.png"/>
          <p:cNvPicPr>
            <a:picLocks noChangeAspect="1"/>
          </p:cNvPicPr>
          <p:nvPr/>
        </p:nvPicPr>
        <p:blipFill>
          <a:blip r:embed="rId19"/>
          <a:stretch>
            <a:fillRect/>
          </a:stretch>
        </p:blipFill>
        <p:spPr>
          <a:xfrm>
            <a:off x="6548438" y="3219450"/>
            <a:ext cx="190500" cy="152400"/>
          </a:xfrm>
          <a:prstGeom prst="rect">
            <a:avLst/>
          </a:prstGeom>
        </p:spPr>
      </p:pic>
      <p:pic>
        <p:nvPicPr>
          <p:cNvPr id="20" name="SK-19-img-19" descr="preencoded.png"/>
          <p:cNvPicPr>
            <a:picLocks noChangeAspect="1"/>
          </p:cNvPicPr>
          <p:nvPr/>
        </p:nvPicPr>
        <p:blipFill>
          <a:blip r:embed="rId20"/>
          <a:stretch>
            <a:fillRect/>
          </a:stretch>
        </p:blipFill>
        <p:spPr>
          <a:xfrm>
            <a:off x="6548438" y="3733800"/>
            <a:ext cx="171450" cy="228600"/>
          </a:xfrm>
          <a:prstGeom prst="rect">
            <a:avLst/>
          </a:prstGeom>
        </p:spPr>
      </p:pic>
      <p:pic>
        <p:nvPicPr>
          <p:cNvPr id="21" name="SK-19-img-20" descr="preencoded.png"/>
          <p:cNvPicPr>
            <a:picLocks noChangeAspect="1"/>
          </p:cNvPicPr>
          <p:nvPr/>
        </p:nvPicPr>
        <p:blipFill>
          <a:blip r:embed="rId21"/>
          <a:stretch>
            <a:fillRect/>
          </a:stretch>
        </p:blipFill>
        <p:spPr>
          <a:xfrm>
            <a:off x="6548438" y="4191000"/>
            <a:ext cx="178594" cy="194816"/>
          </a:xfrm>
          <a:prstGeom prst="rect">
            <a:avLst/>
          </a:prstGeom>
        </p:spPr>
      </p:pic>
      <p:pic>
        <p:nvPicPr>
          <p:cNvPr id="22" name="SK-19-img-21" descr="preencoded.png"/>
          <p:cNvPicPr>
            <a:picLocks noChangeAspect="1"/>
          </p:cNvPicPr>
          <p:nvPr/>
        </p:nvPicPr>
        <p:blipFill>
          <a:blip r:embed="rId22"/>
          <a:stretch>
            <a:fillRect/>
          </a:stretch>
        </p:blipFill>
        <p:spPr>
          <a:xfrm>
            <a:off x="0" y="6477000"/>
            <a:ext cx="12192000" cy="381000"/>
          </a:xfrm>
          <a:prstGeom prst="rect">
            <a:avLst/>
          </a:prstGeom>
        </p:spPr>
      </p:pic>
      <p:sp>
        <p:nvSpPr>
          <p:cNvPr id="23" name="SK-19-text-22"/>
          <p:cNvSpPr/>
          <p:nvPr/>
        </p:nvSpPr>
        <p:spPr>
          <a:xfrm>
            <a:off x="571500" y="28575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HAEMATURIA PLUS UTI</a:t>
            </a:r>
            <a:endParaRPr lang="en-US" sz="2100" dirty="0"/>
          </a:p>
        </p:txBody>
      </p:sp>
      <p:sp>
        <p:nvSpPr>
          <p:cNvPr id="24" name="SK-19-text-23"/>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5" name="SK-19-text-24"/>
          <p:cNvSpPr/>
          <p:nvPr/>
        </p:nvSpPr>
        <p:spPr>
          <a:xfrm>
            <a:off x="876300" y="1352550"/>
            <a:ext cx="493776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Acute Management Pathway</a:t>
            </a:r>
            <a:endParaRPr lang="en-US" sz="1350" dirty="0"/>
          </a:p>
        </p:txBody>
      </p:sp>
      <p:sp>
        <p:nvSpPr>
          <p:cNvPr id="26" name="SK-19-text-25"/>
          <p:cNvSpPr/>
          <p:nvPr/>
        </p:nvSpPr>
        <p:spPr>
          <a:xfrm>
            <a:off x="845344" y="1866900"/>
            <a:ext cx="4941094"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Diagnostic Workup:</a:t>
            </a:r>
            <a:r>
              <a:rPr lang="en-US" sz="1125" dirty="0">
                <a:solidFill>
                  <a:srgbClr val="212121"/>
                </a:solidFill>
              </a:rPr>
              <a:t> Perform urine dipstick and send </a:t>
            </a:r>
            <a:r>
              <a:rPr lang="en-US" sz="1125" b="1" dirty="0">
                <a:solidFill>
                  <a:srgbClr val="212121"/>
                </a:solidFill>
              </a:rPr>
              <a:t>MSU</a:t>
            </a:r>
            <a:r>
              <a:rPr lang="en-US" sz="1125" dirty="0">
                <a:solidFill>
                  <a:srgbClr val="212121"/>
                </a:solidFill>
              </a:rPr>
              <a:t> for culture if infection is suspected.</a:t>
            </a:r>
            <a:endParaRPr lang="en-US" sz="1125" dirty="0"/>
          </a:p>
        </p:txBody>
      </p:sp>
      <p:sp>
        <p:nvSpPr>
          <p:cNvPr id="27" name="SK-19-text-26"/>
          <p:cNvSpPr/>
          <p:nvPr/>
        </p:nvSpPr>
        <p:spPr>
          <a:xfrm>
            <a:off x="845344" y="2381250"/>
            <a:ext cx="4941094"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Treatment:</a:t>
            </a:r>
            <a:r>
              <a:rPr lang="en-US" sz="1125" dirty="0">
                <a:solidFill>
                  <a:srgbClr val="212121"/>
                </a:solidFill>
              </a:rPr>
              <a:t> Prescribe antibiotics according to local antimicrobial guidance and BNF standards (May 2026).</a:t>
            </a:r>
            <a:endParaRPr lang="en-US" sz="1125" dirty="0"/>
          </a:p>
        </p:txBody>
      </p:sp>
      <p:sp>
        <p:nvSpPr>
          <p:cNvPr id="28" name="SK-19-text-27"/>
          <p:cNvSpPr/>
          <p:nvPr/>
        </p:nvSpPr>
        <p:spPr>
          <a:xfrm>
            <a:off x="845344" y="2895600"/>
            <a:ext cx="4941094"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Mandatory Follow-up:</a:t>
            </a:r>
            <a:r>
              <a:rPr lang="en-US" sz="1125" dirty="0">
                <a:solidFill>
                  <a:srgbClr val="212121"/>
                </a:solidFill>
              </a:rPr>
              <a:t> All patients with haematuria at the time of UTI </a:t>
            </a:r>
            <a:r>
              <a:rPr lang="en-US" sz="1125" b="1" dirty="0">
                <a:solidFill>
                  <a:srgbClr val="212121"/>
                </a:solidFill>
              </a:rPr>
              <a:t>must</a:t>
            </a:r>
            <a:r>
              <a:rPr lang="en-US" sz="1125" dirty="0">
                <a:solidFill>
                  <a:srgbClr val="212121"/>
                </a:solidFill>
              </a:rPr>
              <a:t> have a repeat dipstick once treatment is complete.</a:t>
            </a:r>
            <a:endParaRPr lang="en-US" sz="1125" dirty="0"/>
          </a:p>
        </p:txBody>
      </p:sp>
      <p:sp>
        <p:nvSpPr>
          <p:cNvPr id="29" name="SK-19-text-28"/>
          <p:cNvSpPr/>
          <p:nvPr/>
        </p:nvSpPr>
        <p:spPr>
          <a:xfrm>
            <a:off x="981075" y="3667125"/>
            <a:ext cx="64008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856404"/>
                </a:solidFill>
              </a:rPr>
              <a:t>Pitfall: The "Infection Assumption"</a:t>
            </a:r>
            <a:endParaRPr lang="en-US" sz="1200" dirty="0"/>
          </a:p>
        </p:txBody>
      </p:sp>
      <p:sp>
        <p:nvSpPr>
          <p:cNvPr id="30" name="SK-19-text-29"/>
          <p:cNvSpPr/>
          <p:nvPr/>
        </p:nvSpPr>
        <p:spPr>
          <a:xfrm>
            <a:off x="714375" y="3943350"/>
            <a:ext cx="4929188" cy="400050"/>
          </a:xfrm>
          <a:prstGeom prst="rect">
            <a:avLst/>
          </a:prstGeom>
          <a:noFill/>
          <a:ln/>
        </p:spPr>
        <p:txBody>
          <a:bodyPr vert="horz" wrap="square" lIns="0" tIns="0" rIns="0" bIns="0" rtlCol="0" anchor="ctr"/>
          <a:lstStyle/>
          <a:p>
            <a:pPr marL="0" indent="0">
              <a:lnSpc>
                <a:spcPts val="1575"/>
              </a:lnSpc>
              <a:buNone/>
            </a:pPr>
            <a:r>
              <a:rPr lang="en-US" sz="1050" dirty="0">
                <a:solidFill>
                  <a:srgbClr val="212121"/>
                </a:solidFill>
              </a:rPr>
              <a:t>Never assume that nitrites/leucocytes fully explain haematuria. A UTI can coexist with, or be triggered by, an underlying malignancy or stone.</a:t>
            </a:r>
            <a:endParaRPr lang="en-US" sz="1050" dirty="0"/>
          </a:p>
        </p:txBody>
      </p:sp>
      <p:sp>
        <p:nvSpPr>
          <p:cNvPr id="31" name="SK-19-text-30"/>
          <p:cNvSpPr/>
          <p:nvPr/>
        </p:nvSpPr>
        <p:spPr>
          <a:xfrm>
            <a:off x="6710363" y="1352550"/>
            <a:ext cx="47320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121"/>
                </a:solidFill>
              </a:rPr>
              <a:t>Post-Treatment Outcomes</a:t>
            </a:r>
            <a:endParaRPr lang="en-US" sz="1350" dirty="0"/>
          </a:p>
        </p:txBody>
      </p:sp>
      <p:sp>
        <p:nvSpPr>
          <p:cNvPr id="32" name="SK-19-text-31"/>
          <p:cNvSpPr/>
          <p:nvPr/>
        </p:nvSpPr>
        <p:spPr>
          <a:xfrm>
            <a:off x="6815138" y="2009775"/>
            <a:ext cx="4929188"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1B5E20"/>
                </a:solidFill>
              </a:rPr>
              <a:t>Haematuria Clears</a:t>
            </a:r>
            <a:endParaRPr lang="en-US" sz="1200" dirty="0"/>
          </a:p>
        </p:txBody>
      </p:sp>
      <p:sp>
        <p:nvSpPr>
          <p:cNvPr id="33" name="SK-19-text-32"/>
          <p:cNvSpPr/>
          <p:nvPr/>
        </p:nvSpPr>
        <p:spPr>
          <a:xfrm>
            <a:off x="6548438" y="2286000"/>
            <a:ext cx="4929188" cy="400050"/>
          </a:xfrm>
          <a:prstGeom prst="rect">
            <a:avLst/>
          </a:prstGeom>
          <a:noFill/>
          <a:ln/>
        </p:spPr>
        <p:txBody>
          <a:bodyPr vert="horz" wrap="square" lIns="0" tIns="0" rIns="0" bIns="0" rtlCol="0" anchor="ctr"/>
          <a:lstStyle/>
          <a:p>
            <a:pPr marL="0" indent="0">
              <a:lnSpc>
                <a:spcPts val="1575"/>
              </a:lnSpc>
              <a:buNone/>
            </a:pPr>
            <a:r>
              <a:rPr lang="en-US" sz="1050" dirty="0">
                <a:solidFill>
                  <a:srgbClr val="212121"/>
                </a:solidFill>
              </a:rPr>
              <a:t>If blood resolves on repeat testing, reassure the patient but provide safety-netting for recurrence of visible blood or new symptoms.</a:t>
            </a:r>
            <a:endParaRPr lang="en-US" sz="1050" dirty="0"/>
          </a:p>
        </p:txBody>
      </p:sp>
      <p:sp>
        <p:nvSpPr>
          <p:cNvPr id="34" name="SK-19-text-33"/>
          <p:cNvSpPr/>
          <p:nvPr/>
        </p:nvSpPr>
        <p:spPr>
          <a:xfrm>
            <a:off x="6815138" y="3181350"/>
            <a:ext cx="4929188"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D32F2F"/>
                </a:solidFill>
              </a:rPr>
              <a:t>NICE NG12 Red Flag (2WW)</a:t>
            </a:r>
            <a:endParaRPr lang="en-US" sz="1200" dirty="0"/>
          </a:p>
        </p:txBody>
      </p:sp>
      <p:sp>
        <p:nvSpPr>
          <p:cNvPr id="35" name="SK-19-text-34"/>
          <p:cNvSpPr/>
          <p:nvPr/>
        </p:nvSpPr>
        <p:spPr>
          <a:xfrm>
            <a:off x="6548438" y="3457575"/>
            <a:ext cx="5643563" cy="200025"/>
          </a:xfrm>
          <a:prstGeom prst="rect">
            <a:avLst/>
          </a:prstGeom>
          <a:noFill/>
          <a:ln/>
        </p:spPr>
        <p:txBody>
          <a:bodyPr vert="horz" wrap="square" lIns="0" tIns="0" rIns="0" bIns="0" rtlCol="0" anchor="ctr"/>
          <a:lstStyle/>
          <a:p>
            <a:pPr marL="0" indent="0">
              <a:lnSpc>
                <a:spcPts val="1575"/>
              </a:lnSpc>
              <a:buNone/>
            </a:pPr>
            <a:r>
              <a:rPr lang="en-US" sz="1050" dirty="0">
                <a:solidFill>
                  <a:srgbClr val="212121"/>
                </a:solidFill>
              </a:rPr>
              <a:t>Refer using the </a:t>
            </a:r>
            <a:r>
              <a:rPr lang="en-US" sz="1050" b="1" dirty="0">
                <a:solidFill>
                  <a:srgbClr val="212121"/>
                </a:solidFill>
              </a:rPr>
              <a:t>Urgent 2-Week Wait (Urology)</a:t>
            </a:r>
            <a:r>
              <a:rPr lang="en-US" sz="1050" dirty="0">
                <a:solidFill>
                  <a:srgbClr val="212121"/>
                </a:solidFill>
              </a:rPr>
              <a:t> pathway if:</a:t>
            </a:r>
            <a:endParaRPr lang="en-US" sz="1050" dirty="0"/>
          </a:p>
        </p:txBody>
      </p:sp>
      <p:sp>
        <p:nvSpPr>
          <p:cNvPr id="36" name="SK-19-text-35"/>
          <p:cNvSpPr/>
          <p:nvPr/>
        </p:nvSpPr>
        <p:spPr>
          <a:xfrm>
            <a:off x="6815138" y="3733800"/>
            <a:ext cx="466248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Age ≥ 45 years with unexplained visible haematuria that persists OR recurs after successful UTI treatment.</a:t>
            </a:r>
            <a:endParaRPr lang="en-US" sz="1125" dirty="0"/>
          </a:p>
        </p:txBody>
      </p:sp>
      <p:sp>
        <p:nvSpPr>
          <p:cNvPr id="37" name="SK-19-text-36"/>
          <p:cNvSpPr/>
          <p:nvPr/>
        </p:nvSpPr>
        <p:spPr>
          <a:xfrm>
            <a:off x="6822281" y="4191000"/>
            <a:ext cx="4655344"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Age ≥ 60 years with recurrent/persistent unexplained UTI (Consider non-urgent referral).</a:t>
            </a:r>
            <a:endParaRPr lang="en-US" sz="1125" dirty="0"/>
          </a:p>
        </p:txBody>
      </p:sp>
      <p:sp>
        <p:nvSpPr>
          <p:cNvPr id="38" name="SK-19-text-37"/>
          <p:cNvSpPr/>
          <p:nvPr/>
        </p:nvSpPr>
        <p:spPr>
          <a:xfrm>
            <a:off x="10661154" y="6477000"/>
            <a:ext cx="1530846" cy="381000"/>
          </a:xfrm>
          <a:prstGeom prst="rect">
            <a:avLst/>
          </a:prstGeom>
          <a:noFill/>
          <a:ln/>
        </p:spPr>
        <p:txBody>
          <a:bodyPr vert="horz" wrap="square" lIns="0" tIns="0" rIns="0" bIns="0" rtlCol="0" anchor="ctr"/>
          <a:lstStyle/>
          <a:p>
            <a:pPr marL="0" indent="0">
              <a:lnSpc>
                <a:spcPts val="1350"/>
              </a:lnSpc>
              <a:buNone/>
            </a:pPr>
            <a:r>
              <a:rPr lang="en-US" sz="900" dirty="0">
                <a:solidFill>
                  <a:srgbClr val="546E7A"/>
                </a:solidFill>
              </a:rPr>
              <a:t>www.bradfordvts.co.uk</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SK-20-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0-img-2" descr="preencoded.png"/>
          <p:cNvPicPr>
            <a:picLocks noChangeAspect="1"/>
          </p:cNvPicPr>
          <p:nvPr/>
        </p:nvPicPr>
        <p:blipFill>
          <a:blip r:embed="rId4"/>
          <a:stretch>
            <a:fillRect/>
          </a:stretch>
        </p:blipFill>
        <p:spPr>
          <a:xfrm>
            <a:off x="571500" y="381000"/>
            <a:ext cx="11049000" cy="933450"/>
          </a:xfrm>
          <a:prstGeom prst="rect">
            <a:avLst/>
          </a:prstGeom>
        </p:spPr>
      </p:pic>
      <p:pic>
        <p:nvPicPr>
          <p:cNvPr id="4" name="SK-20-img-3" descr="preencoded.png"/>
          <p:cNvPicPr>
            <a:picLocks noChangeAspect="1"/>
          </p:cNvPicPr>
          <p:nvPr/>
        </p:nvPicPr>
        <p:blipFill>
          <a:blip r:embed="rId5"/>
          <a:stretch>
            <a:fillRect/>
          </a:stretch>
        </p:blipFill>
        <p:spPr>
          <a:xfrm>
            <a:off x="571500" y="1504950"/>
            <a:ext cx="5381625" cy="4305300"/>
          </a:xfrm>
          <a:prstGeom prst="rect">
            <a:avLst/>
          </a:prstGeom>
        </p:spPr>
      </p:pic>
      <p:pic>
        <p:nvPicPr>
          <p:cNvPr id="5" name="SK-20-img-4" descr="preencoded.png"/>
          <p:cNvPicPr>
            <a:picLocks noChangeAspect="1"/>
          </p:cNvPicPr>
          <p:nvPr/>
        </p:nvPicPr>
        <p:blipFill>
          <a:blip r:embed="rId6"/>
          <a:stretch>
            <a:fillRect/>
          </a:stretch>
        </p:blipFill>
        <p:spPr>
          <a:xfrm>
            <a:off x="809625" y="1743075"/>
            <a:ext cx="4905375" cy="266700"/>
          </a:xfrm>
          <a:prstGeom prst="rect">
            <a:avLst/>
          </a:prstGeom>
        </p:spPr>
      </p:pic>
      <p:pic>
        <p:nvPicPr>
          <p:cNvPr id="6" name="SK-20-img-5" descr="preencoded.png"/>
          <p:cNvPicPr>
            <a:picLocks noChangeAspect="1"/>
          </p:cNvPicPr>
          <p:nvPr/>
        </p:nvPicPr>
        <p:blipFill>
          <a:blip r:embed="rId7"/>
          <a:stretch>
            <a:fillRect/>
          </a:stretch>
        </p:blipFill>
        <p:spPr>
          <a:xfrm>
            <a:off x="809625" y="2147888"/>
            <a:ext cx="285750" cy="228600"/>
          </a:xfrm>
          <a:prstGeom prst="rect">
            <a:avLst/>
          </a:prstGeom>
        </p:spPr>
      </p:pic>
      <p:pic>
        <p:nvPicPr>
          <p:cNvPr id="7" name="SK-20-img-6" descr="preencoded.png"/>
          <p:cNvPicPr>
            <a:picLocks noChangeAspect="1"/>
          </p:cNvPicPr>
          <p:nvPr/>
        </p:nvPicPr>
        <p:blipFill>
          <a:blip r:embed="rId8"/>
          <a:stretch>
            <a:fillRect/>
          </a:stretch>
        </p:blipFill>
        <p:spPr>
          <a:xfrm>
            <a:off x="809625" y="2657475"/>
            <a:ext cx="166688" cy="179487"/>
          </a:xfrm>
          <a:prstGeom prst="rect">
            <a:avLst/>
          </a:prstGeom>
        </p:spPr>
      </p:pic>
      <p:pic>
        <p:nvPicPr>
          <p:cNvPr id="8" name="SK-20-img-7" descr="preencoded.png"/>
          <p:cNvPicPr>
            <a:picLocks noChangeAspect="1"/>
          </p:cNvPicPr>
          <p:nvPr/>
        </p:nvPicPr>
        <p:blipFill>
          <a:blip r:embed="rId9"/>
          <a:stretch>
            <a:fillRect/>
          </a:stretch>
        </p:blipFill>
        <p:spPr>
          <a:xfrm>
            <a:off x="809625" y="3280172"/>
            <a:ext cx="166688" cy="194370"/>
          </a:xfrm>
          <a:prstGeom prst="rect">
            <a:avLst/>
          </a:prstGeom>
        </p:spPr>
      </p:pic>
      <p:pic>
        <p:nvPicPr>
          <p:cNvPr id="9" name="SK-20-img-8" descr="preencoded.png"/>
          <p:cNvPicPr>
            <a:picLocks noChangeAspect="1"/>
          </p:cNvPicPr>
          <p:nvPr/>
        </p:nvPicPr>
        <p:blipFill>
          <a:blip r:embed="rId10"/>
          <a:stretch>
            <a:fillRect/>
          </a:stretch>
        </p:blipFill>
        <p:spPr>
          <a:xfrm>
            <a:off x="6238875" y="1504950"/>
            <a:ext cx="5381625" cy="2402235"/>
          </a:xfrm>
          <a:prstGeom prst="rect">
            <a:avLst/>
          </a:prstGeom>
        </p:spPr>
      </p:pic>
      <p:pic>
        <p:nvPicPr>
          <p:cNvPr id="10" name="SK-20-img-9" descr="preencoded.png"/>
          <p:cNvPicPr>
            <a:picLocks noChangeAspect="1"/>
          </p:cNvPicPr>
          <p:nvPr/>
        </p:nvPicPr>
        <p:blipFill>
          <a:blip r:embed="rId6"/>
          <a:stretch>
            <a:fillRect/>
          </a:stretch>
        </p:blipFill>
        <p:spPr>
          <a:xfrm>
            <a:off x="6477000" y="1743075"/>
            <a:ext cx="4905375" cy="266700"/>
          </a:xfrm>
          <a:prstGeom prst="rect">
            <a:avLst/>
          </a:prstGeom>
        </p:spPr>
      </p:pic>
      <p:pic>
        <p:nvPicPr>
          <p:cNvPr id="11" name="SK-20-img-10" descr="preencoded.png"/>
          <p:cNvPicPr>
            <a:picLocks noChangeAspect="1"/>
          </p:cNvPicPr>
          <p:nvPr/>
        </p:nvPicPr>
        <p:blipFill>
          <a:blip r:embed="rId11"/>
          <a:stretch>
            <a:fillRect/>
          </a:stretch>
        </p:blipFill>
        <p:spPr>
          <a:xfrm>
            <a:off x="6477000" y="2147888"/>
            <a:ext cx="285750" cy="228600"/>
          </a:xfrm>
          <a:prstGeom prst="rect">
            <a:avLst/>
          </a:prstGeom>
        </p:spPr>
      </p:pic>
      <p:pic>
        <p:nvPicPr>
          <p:cNvPr id="12" name="SK-20-img-11" descr="preencoded.png"/>
          <p:cNvPicPr>
            <a:picLocks noChangeAspect="1"/>
          </p:cNvPicPr>
          <p:nvPr/>
        </p:nvPicPr>
        <p:blipFill>
          <a:blip r:embed="rId12"/>
          <a:stretch>
            <a:fillRect/>
          </a:stretch>
        </p:blipFill>
        <p:spPr>
          <a:xfrm>
            <a:off x="6477000" y="2562225"/>
            <a:ext cx="166688" cy="212080"/>
          </a:xfrm>
          <a:prstGeom prst="rect">
            <a:avLst/>
          </a:prstGeom>
        </p:spPr>
      </p:pic>
      <p:pic>
        <p:nvPicPr>
          <p:cNvPr id="13" name="SK-20-img-12" descr="preencoded.png"/>
          <p:cNvPicPr>
            <a:picLocks noChangeAspect="1"/>
          </p:cNvPicPr>
          <p:nvPr/>
        </p:nvPicPr>
        <p:blipFill>
          <a:blip r:embed="rId13"/>
          <a:stretch>
            <a:fillRect/>
          </a:stretch>
        </p:blipFill>
        <p:spPr>
          <a:xfrm>
            <a:off x="6238875" y="4050060"/>
            <a:ext cx="5381625" cy="1760190"/>
          </a:xfrm>
          <a:prstGeom prst="rect">
            <a:avLst/>
          </a:prstGeom>
        </p:spPr>
      </p:pic>
      <p:pic>
        <p:nvPicPr>
          <p:cNvPr id="14" name="SK-20-img-13" descr="preencoded.png"/>
          <p:cNvPicPr>
            <a:picLocks noChangeAspect="1"/>
          </p:cNvPicPr>
          <p:nvPr/>
        </p:nvPicPr>
        <p:blipFill>
          <a:blip r:embed="rId14"/>
          <a:stretch>
            <a:fillRect/>
          </a:stretch>
        </p:blipFill>
        <p:spPr>
          <a:xfrm>
            <a:off x="6477000" y="4331047"/>
            <a:ext cx="285750" cy="228600"/>
          </a:xfrm>
          <a:prstGeom prst="rect">
            <a:avLst/>
          </a:prstGeom>
        </p:spPr>
      </p:pic>
      <p:pic>
        <p:nvPicPr>
          <p:cNvPr id="15" name="SK-20-img-14" descr="preencoded.png"/>
          <p:cNvPicPr>
            <a:picLocks noChangeAspect="1"/>
          </p:cNvPicPr>
          <p:nvPr/>
        </p:nvPicPr>
        <p:blipFill>
          <a:blip r:embed="rId15"/>
          <a:stretch>
            <a:fillRect/>
          </a:stretch>
        </p:blipFill>
        <p:spPr>
          <a:xfrm>
            <a:off x="6477000" y="4745385"/>
            <a:ext cx="166688" cy="212080"/>
          </a:xfrm>
          <a:prstGeom prst="rect">
            <a:avLst/>
          </a:prstGeom>
        </p:spPr>
      </p:pic>
      <p:pic>
        <p:nvPicPr>
          <p:cNvPr id="16" name="SK-20-img-15" descr="preencoded.png"/>
          <p:cNvPicPr>
            <a:picLocks noChangeAspect="1"/>
          </p:cNvPicPr>
          <p:nvPr/>
        </p:nvPicPr>
        <p:blipFill>
          <a:blip r:embed="rId16"/>
          <a:stretch>
            <a:fillRect/>
          </a:stretch>
        </p:blipFill>
        <p:spPr>
          <a:xfrm>
            <a:off x="0" y="6381750"/>
            <a:ext cx="12192000" cy="476250"/>
          </a:xfrm>
          <a:prstGeom prst="rect">
            <a:avLst/>
          </a:prstGeom>
        </p:spPr>
      </p:pic>
      <p:sp>
        <p:nvSpPr>
          <p:cNvPr id="17" name="SK-20-text-16"/>
          <p:cNvSpPr/>
          <p:nvPr/>
        </p:nvSpPr>
        <p:spPr>
          <a:xfrm>
            <a:off x="762000" y="476250"/>
            <a:ext cx="11430000" cy="457200"/>
          </a:xfrm>
          <a:prstGeom prst="rect">
            <a:avLst/>
          </a:prstGeom>
          <a:noFill/>
          <a:ln/>
        </p:spPr>
        <p:txBody>
          <a:bodyPr vert="horz" wrap="square" lIns="0" tIns="0" rIns="0" bIns="0" rtlCol="0" anchor="ctr"/>
          <a:lstStyle/>
          <a:p>
            <a:pPr marL="0" indent="0">
              <a:lnSpc>
                <a:spcPts val="3600"/>
              </a:lnSpc>
              <a:buNone/>
            </a:pPr>
            <a:r>
              <a:rPr lang="en-US" sz="2400" b="1" kern="0" spc="30" dirty="0">
                <a:solidFill>
                  <a:srgbClr val="212121"/>
                </a:solidFill>
              </a:rPr>
              <a:t>NICE NG12 2WW HAEMATURIA REFERRAL THRESHOLDS</a:t>
            </a:r>
            <a:endParaRPr lang="en-US" sz="2400" dirty="0"/>
          </a:p>
        </p:txBody>
      </p:sp>
      <p:sp>
        <p:nvSpPr>
          <p:cNvPr id="18" name="SK-20-text-17"/>
          <p:cNvSpPr/>
          <p:nvPr/>
        </p:nvSpPr>
        <p:spPr>
          <a:xfrm>
            <a:off x="762000" y="990600"/>
            <a:ext cx="11430000" cy="228600"/>
          </a:xfrm>
          <a:prstGeom prst="rect">
            <a:avLst/>
          </a:prstGeom>
          <a:noFill/>
          <a:ln/>
        </p:spPr>
        <p:txBody>
          <a:bodyPr vert="horz" wrap="square" lIns="0" tIns="0" rIns="0" bIns="0" rtlCol="0" anchor="ctr"/>
          <a:lstStyle/>
          <a:p>
            <a:pPr marL="0" indent="0">
              <a:lnSpc>
                <a:spcPts val="1800"/>
              </a:lnSpc>
              <a:buNone/>
            </a:pPr>
            <a:r>
              <a:rPr lang="en-US" sz="1200" dirty="0">
                <a:solidFill>
                  <a:srgbClr val="E0651F"/>
                </a:solidFill>
              </a:rPr>
              <a:t>Primary Care Clinical Guidance • Current April 2026 Standards</a:t>
            </a:r>
            <a:endParaRPr lang="en-US" sz="1200" dirty="0"/>
          </a:p>
        </p:txBody>
      </p:sp>
      <p:sp>
        <p:nvSpPr>
          <p:cNvPr id="19" name="SK-20-text-18"/>
          <p:cNvSpPr/>
          <p:nvPr/>
        </p:nvSpPr>
        <p:spPr>
          <a:xfrm>
            <a:off x="923925" y="1743075"/>
            <a:ext cx="4676775" cy="266700"/>
          </a:xfrm>
          <a:prstGeom prst="rect">
            <a:avLst/>
          </a:prstGeom>
          <a:noFill/>
          <a:ln/>
        </p:spPr>
        <p:txBody>
          <a:bodyPr vert="horz" wrap="square" lIns="0" tIns="0" rIns="0" bIns="0" rtlCol="0" anchor="ctr"/>
          <a:lstStyle/>
          <a:p>
            <a:pPr marL="0" indent="0">
              <a:lnSpc>
                <a:spcPts val="1350"/>
              </a:lnSpc>
              <a:buNone/>
            </a:pPr>
            <a:r>
              <a:rPr lang="en-US" sz="900" b="1" kern="0" spc="60" dirty="0">
                <a:solidFill>
                  <a:srgbClr val="FFFFFF"/>
                </a:solidFill>
              </a:rPr>
              <a:t>URGENT 2-WEEK WAIT (UROLOGY)</a:t>
            </a:r>
            <a:endParaRPr lang="en-US" sz="900" dirty="0"/>
          </a:p>
        </p:txBody>
      </p:sp>
      <p:sp>
        <p:nvSpPr>
          <p:cNvPr id="20" name="SK-20-text-19"/>
          <p:cNvSpPr/>
          <p:nvPr/>
        </p:nvSpPr>
        <p:spPr>
          <a:xfrm>
            <a:off x="1238250" y="2105025"/>
            <a:ext cx="578358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12121"/>
                </a:solidFill>
              </a:rPr>
              <a:t>Visible Haematuria (VH)</a:t>
            </a:r>
            <a:endParaRPr lang="en-US" sz="1650" dirty="0"/>
          </a:p>
        </p:txBody>
      </p:sp>
      <p:sp>
        <p:nvSpPr>
          <p:cNvPr id="21" name="SK-20-text-20"/>
          <p:cNvSpPr/>
          <p:nvPr/>
        </p:nvSpPr>
        <p:spPr>
          <a:xfrm>
            <a:off x="1166813" y="2609850"/>
            <a:ext cx="4624388" cy="479822"/>
          </a:xfrm>
          <a:prstGeom prst="rect">
            <a:avLst/>
          </a:prstGeom>
          <a:noFill/>
          <a:ln/>
        </p:spPr>
        <p:txBody>
          <a:bodyPr vert="horz" wrap="square" lIns="0" tIns="0" rIns="0" bIns="0" rtlCol="0" anchor="ctr"/>
          <a:lstStyle/>
          <a:p>
            <a:pPr marL="0" indent="0" algn="l">
              <a:lnSpc>
                <a:spcPts val="1470"/>
              </a:lnSpc>
              <a:buNone/>
            </a:pPr>
            <a:r>
              <a:rPr lang="en-US" sz="1050" b="1" dirty="0">
                <a:solidFill>
                  <a:srgbClr val="FFFFFF"/>
                </a:solidFill>
              </a:rPr>
              <a:t>AGE 45+</a:t>
            </a:r>
            <a:r>
              <a:rPr lang="en-US" sz="1350" dirty="0">
                <a:solidFill>
                  <a:srgbClr val="212121"/>
                </a:solidFill>
              </a:rPr>
              <a:t> </a:t>
            </a:r>
            <a:r>
              <a:rPr lang="en-US" sz="1350" b="1" dirty="0">
                <a:solidFill>
                  <a:srgbClr val="D32F2F"/>
                </a:solidFill>
              </a:rPr>
              <a:t>Unexplained visible haematuria</a:t>
            </a:r>
            <a:r>
              <a:rPr lang="en-US" sz="1350" dirty="0">
                <a:solidFill>
                  <a:srgbClr val="212121"/>
                </a:solidFill>
              </a:rPr>
              <a:t> in the absence of a confirmed UTI.</a:t>
            </a:r>
            <a:endParaRPr lang="en-US" sz="1350" dirty="0"/>
          </a:p>
        </p:txBody>
      </p:sp>
      <p:sp>
        <p:nvSpPr>
          <p:cNvPr id="22" name="SK-20-text-21"/>
          <p:cNvSpPr/>
          <p:nvPr/>
        </p:nvSpPr>
        <p:spPr>
          <a:xfrm>
            <a:off x="1166813" y="3232547"/>
            <a:ext cx="4624388" cy="479822"/>
          </a:xfrm>
          <a:prstGeom prst="rect">
            <a:avLst/>
          </a:prstGeom>
          <a:noFill/>
          <a:ln/>
        </p:spPr>
        <p:txBody>
          <a:bodyPr vert="horz" wrap="square" lIns="0" tIns="0" rIns="0" bIns="0" rtlCol="0" anchor="ctr"/>
          <a:lstStyle/>
          <a:p>
            <a:pPr marL="0" indent="0" algn="l">
              <a:lnSpc>
                <a:spcPts val="1470"/>
              </a:lnSpc>
              <a:buNone/>
            </a:pPr>
            <a:r>
              <a:rPr lang="en-US" sz="1050" b="1" dirty="0">
                <a:solidFill>
                  <a:srgbClr val="FFFFFF"/>
                </a:solidFill>
              </a:rPr>
              <a:t>AGE 45+</a:t>
            </a:r>
            <a:r>
              <a:rPr lang="en-US" sz="1350" dirty="0">
                <a:solidFill>
                  <a:srgbClr val="212121"/>
                </a:solidFill>
              </a:rPr>
              <a:t> Visible haematuria that </a:t>
            </a:r>
            <a:r>
              <a:rPr lang="en-US" sz="1350" b="1" dirty="0">
                <a:solidFill>
                  <a:srgbClr val="D32F2F"/>
                </a:solidFill>
              </a:rPr>
              <a:t>persists or recurs</a:t>
            </a:r>
            <a:r>
              <a:rPr lang="en-US" sz="1350" dirty="0">
                <a:solidFill>
                  <a:srgbClr val="212121"/>
                </a:solidFill>
              </a:rPr>
              <a:t> after successful treatment of a UTI.</a:t>
            </a:r>
            <a:endParaRPr lang="en-US" sz="1350" dirty="0"/>
          </a:p>
        </p:txBody>
      </p:sp>
      <p:sp>
        <p:nvSpPr>
          <p:cNvPr id="23" name="SK-20-text-22"/>
          <p:cNvSpPr/>
          <p:nvPr/>
        </p:nvSpPr>
        <p:spPr>
          <a:xfrm>
            <a:off x="6591300" y="1743075"/>
            <a:ext cx="4676775" cy="266700"/>
          </a:xfrm>
          <a:prstGeom prst="rect">
            <a:avLst/>
          </a:prstGeom>
          <a:noFill/>
          <a:ln/>
        </p:spPr>
        <p:txBody>
          <a:bodyPr vert="horz" wrap="square" lIns="0" tIns="0" rIns="0" bIns="0" rtlCol="0" anchor="ctr"/>
          <a:lstStyle/>
          <a:p>
            <a:pPr marL="0" indent="0">
              <a:lnSpc>
                <a:spcPts val="1350"/>
              </a:lnSpc>
              <a:buNone/>
            </a:pPr>
            <a:r>
              <a:rPr lang="en-US" sz="900" b="1" kern="0" spc="60" dirty="0">
                <a:solidFill>
                  <a:srgbClr val="FFFFFF"/>
                </a:solidFill>
              </a:rPr>
              <a:t>URGENT 2-WEEK WAIT (UROLOGY)</a:t>
            </a:r>
            <a:endParaRPr lang="en-US" sz="900" dirty="0"/>
          </a:p>
        </p:txBody>
      </p:sp>
      <p:sp>
        <p:nvSpPr>
          <p:cNvPr id="24" name="SK-20-text-23"/>
          <p:cNvSpPr/>
          <p:nvPr/>
        </p:nvSpPr>
        <p:spPr>
          <a:xfrm>
            <a:off x="6905625" y="2105025"/>
            <a:ext cx="427482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12121"/>
                </a:solidFill>
              </a:rPr>
              <a:t>Non-Visible (NVH)</a:t>
            </a:r>
            <a:endParaRPr lang="en-US" sz="1650" dirty="0"/>
          </a:p>
        </p:txBody>
      </p:sp>
      <p:sp>
        <p:nvSpPr>
          <p:cNvPr id="25" name="SK-20-text-24"/>
          <p:cNvSpPr/>
          <p:nvPr/>
        </p:nvSpPr>
        <p:spPr>
          <a:xfrm>
            <a:off x="6834188" y="2514600"/>
            <a:ext cx="4624388" cy="479822"/>
          </a:xfrm>
          <a:prstGeom prst="rect">
            <a:avLst/>
          </a:prstGeom>
          <a:noFill/>
          <a:ln/>
        </p:spPr>
        <p:txBody>
          <a:bodyPr vert="horz" wrap="square" lIns="0" tIns="0" rIns="0" bIns="0" rtlCol="0" anchor="ctr"/>
          <a:lstStyle/>
          <a:p>
            <a:pPr marL="0" indent="0" algn="l">
              <a:lnSpc>
                <a:spcPts val="1470"/>
              </a:lnSpc>
              <a:buNone/>
            </a:pPr>
            <a:r>
              <a:rPr lang="en-US" sz="1050" b="1" dirty="0">
                <a:solidFill>
                  <a:srgbClr val="FFFFFF"/>
                </a:solidFill>
              </a:rPr>
              <a:t>AGE 60+</a:t>
            </a:r>
            <a:r>
              <a:rPr lang="en-US" sz="1350" dirty="0">
                <a:solidFill>
                  <a:srgbClr val="212121"/>
                </a:solidFill>
              </a:rPr>
              <a:t> Unexplained </a:t>
            </a:r>
            <a:r>
              <a:rPr lang="en-US" sz="1350" b="1" dirty="0">
                <a:solidFill>
                  <a:srgbClr val="D32F2F"/>
                </a:solidFill>
              </a:rPr>
              <a:t>non-visible haematuria</a:t>
            </a:r>
            <a:r>
              <a:rPr lang="en-US" sz="1350" dirty="0">
                <a:solidFill>
                  <a:srgbClr val="212121"/>
                </a:solidFill>
              </a:rPr>
              <a:t> PLUS </a:t>
            </a:r>
            <a:r>
              <a:rPr lang="en-US" sz="1350" b="1" dirty="0">
                <a:solidFill>
                  <a:srgbClr val="D32F2F"/>
                </a:solidFill>
              </a:rPr>
              <a:t>dysuria</a:t>
            </a:r>
            <a:r>
              <a:rPr lang="en-US" sz="1350" dirty="0">
                <a:solidFill>
                  <a:srgbClr val="212121"/>
                </a:solidFill>
              </a:rPr>
              <a:t> or </a:t>
            </a:r>
            <a:r>
              <a:rPr lang="en-US" sz="1350" b="1" dirty="0">
                <a:solidFill>
                  <a:srgbClr val="D32F2F"/>
                </a:solidFill>
              </a:rPr>
              <a:t>raised WCC</a:t>
            </a:r>
            <a:r>
              <a:rPr lang="en-US" sz="1350" dirty="0">
                <a:solidFill>
                  <a:srgbClr val="212121"/>
                </a:solidFill>
              </a:rPr>
              <a:t> on blood test.</a:t>
            </a:r>
            <a:endParaRPr lang="en-US" sz="1350" dirty="0"/>
          </a:p>
        </p:txBody>
      </p:sp>
      <p:sp>
        <p:nvSpPr>
          <p:cNvPr id="26" name="SK-20-text-25"/>
          <p:cNvSpPr/>
          <p:nvPr/>
        </p:nvSpPr>
        <p:spPr>
          <a:xfrm>
            <a:off x="6905625" y="4288185"/>
            <a:ext cx="528637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12121"/>
                </a:solidFill>
              </a:rPr>
              <a:t>Non-Urgent Consideration</a:t>
            </a:r>
            <a:endParaRPr lang="en-US" sz="1650" dirty="0"/>
          </a:p>
        </p:txBody>
      </p:sp>
      <p:sp>
        <p:nvSpPr>
          <p:cNvPr id="27" name="SK-20-text-26"/>
          <p:cNvSpPr/>
          <p:nvPr/>
        </p:nvSpPr>
        <p:spPr>
          <a:xfrm>
            <a:off x="6834188" y="4697760"/>
            <a:ext cx="4624388" cy="479822"/>
          </a:xfrm>
          <a:prstGeom prst="rect">
            <a:avLst/>
          </a:prstGeom>
          <a:noFill/>
          <a:ln/>
        </p:spPr>
        <p:txBody>
          <a:bodyPr vert="horz" wrap="square" lIns="0" tIns="0" rIns="0" bIns="0" rtlCol="0" anchor="ctr"/>
          <a:lstStyle/>
          <a:p>
            <a:pPr marL="0" indent="0" algn="l">
              <a:lnSpc>
                <a:spcPts val="1470"/>
              </a:lnSpc>
              <a:buNone/>
            </a:pPr>
            <a:r>
              <a:rPr lang="en-US" sz="1050" b="1" dirty="0">
                <a:solidFill>
                  <a:srgbClr val="FFFFFF"/>
                </a:solidFill>
              </a:rPr>
              <a:t>AGE 60+</a:t>
            </a:r>
            <a:r>
              <a:rPr lang="en-US" sz="1350" dirty="0">
                <a:solidFill>
                  <a:srgbClr val="212121"/>
                </a:solidFill>
              </a:rPr>
              <a:t> Recurrent or persistent </a:t>
            </a:r>
            <a:r>
              <a:rPr lang="en-US" sz="1350" b="1" dirty="0">
                <a:solidFill>
                  <a:srgbClr val="E0651F"/>
                </a:solidFill>
              </a:rPr>
              <a:t>unexplained UTI</a:t>
            </a:r>
            <a:r>
              <a:rPr lang="en-US" sz="1350" dirty="0">
                <a:solidFill>
                  <a:srgbClr val="212121"/>
                </a:solidFill>
              </a:rPr>
              <a:t>: Consider a non-urgent referral to urology.</a:t>
            </a:r>
            <a:endParaRPr lang="en-US" sz="1350" dirty="0"/>
          </a:p>
        </p:txBody>
      </p:sp>
      <p:sp>
        <p:nvSpPr>
          <p:cNvPr id="28" name="SK-20-text-27"/>
          <p:cNvSpPr/>
          <p:nvPr/>
        </p:nvSpPr>
        <p:spPr>
          <a:xfrm>
            <a:off x="10469463" y="6519863"/>
            <a:ext cx="1722537" cy="200025"/>
          </a:xfrm>
          <a:prstGeom prst="rect">
            <a:avLst/>
          </a:prstGeom>
          <a:noFill/>
          <a:ln/>
        </p:spPr>
        <p:txBody>
          <a:bodyPr vert="horz" wrap="square" lIns="0" tIns="0" rIns="0" bIns="0" rtlCol="0" anchor="ctr"/>
          <a:lstStyle/>
          <a:p>
            <a:pPr marL="0" indent="0">
              <a:lnSpc>
                <a:spcPts val="1575"/>
              </a:lnSpc>
              <a:buNone/>
            </a:pPr>
            <a:r>
              <a:rPr lang="en-US" sz="1050" dirty="0">
                <a:solidFill>
                  <a:srgbClr val="546E7A"/>
                </a:solidFill>
              </a:rPr>
              <a:t>www.bradfordvts.co.uk</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1-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1-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1-img-3" descr="preencoded.png"/>
          <p:cNvPicPr>
            <a:picLocks noChangeAspect="1"/>
          </p:cNvPicPr>
          <p:nvPr/>
        </p:nvPicPr>
        <p:blipFill>
          <a:blip r:embed="rId4"/>
          <a:stretch>
            <a:fillRect/>
          </a:stretch>
        </p:blipFill>
        <p:spPr>
          <a:xfrm>
            <a:off x="571500" y="381000"/>
            <a:ext cx="11049000" cy="914400"/>
          </a:xfrm>
          <a:prstGeom prst="rect">
            <a:avLst/>
          </a:prstGeom>
        </p:spPr>
      </p:pic>
      <p:pic>
        <p:nvPicPr>
          <p:cNvPr id="5" name="SK-21-img-4" descr="preencoded.png"/>
          <p:cNvPicPr>
            <a:picLocks noChangeAspect="1"/>
          </p:cNvPicPr>
          <p:nvPr/>
        </p:nvPicPr>
        <p:blipFill>
          <a:blip r:embed="rId5"/>
          <a:stretch>
            <a:fillRect/>
          </a:stretch>
        </p:blipFill>
        <p:spPr>
          <a:xfrm>
            <a:off x="571500" y="1485900"/>
            <a:ext cx="5381625" cy="4610100"/>
          </a:xfrm>
          <a:prstGeom prst="rect">
            <a:avLst/>
          </a:prstGeom>
        </p:spPr>
      </p:pic>
      <p:pic>
        <p:nvPicPr>
          <p:cNvPr id="6" name="SK-21-img-5" descr="preencoded.png"/>
          <p:cNvPicPr>
            <a:picLocks noChangeAspect="1"/>
          </p:cNvPicPr>
          <p:nvPr/>
        </p:nvPicPr>
        <p:blipFill>
          <a:blip r:embed="rId6"/>
          <a:stretch>
            <a:fillRect/>
          </a:stretch>
        </p:blipFill>
        <p:spPr>
          <a:xfrm>
            <a:off x="800100" y="1743075"/>
            <a:ext cx="285750" cy="228600"/>
          </a:xfrm>
          <a:prstGeom prst="rect">
            <a:avLst/>
          </a:prstGeom>
        </p:spPr>
      </p:pic>
      <p:pic>
        <p:nvPicPr>
          <p:cNvPr id="7" name="SK-21-img-6" descr="preencoded.png"/>
          <p:cNvPicPr>
            <a:picLocks noChangeAspect="1"/>
          </p:cNvPicPr>
          <p:nvPr/>
        </p:nvPicPr>
        <p:blipFill>
          <a:blip r:embed="rId7"/>
          <a:stretch>
            <a:fillRect/>
          </a:stretch>
        </p:blipFill>
        <p:spPr>
          <a:xfrm>
            <a:off x="6238875" y="1485900"/>
            <a:ext cx="5381625" cy="2451199"/>
          </a:xfrm>
          <a:prstGeom prst="rect">
            <a:avLst/>
          </a:prstGeom>
        </p:spPr>
      </p:pic>
      <p:pic>
        <p:nvPicPr>
          <p:cNvPr id="8" name="SK-21-img-7" descr="preencoded.png"/>
          <p:cNvPicPr>
            <a:picLocks noChangeAspect="1"/>
          </p:cNvPicPr>
          <p:nvPr/>
        </p:nvPicPr>
        <p:blipFill>
          <a:blip r:embed="rId8"/>
          <a:stretch>
            <a:fillRect/>
          </a:stretch>
        </p:blipFill>
        <p:spPr>
          <a:xfrm>
            <a:off x="6467475" y="1743075"/>
            <a:ext cx="285750" cy="228600"/>
          </a:xfrm>
          <a:prstGeom prst="rect">
            <a:avLst/>
          </a:prstGeom>
        </p:spPr>
      </p:pic>
      <p:pic>
        <p:nvPicPr>
          <p:cNvPr id="9" name="SK-21-img-8" descr="preencoded.png"/>
          <p:cNvPicPr>
            <a:picLocks noChangeAspect="1"/>
          </p:cNvPicPr>
          <p:nvPr/>
        </p:nvPicPr>
        <p:blipFill>
          <a:blip r:embed="rId9"/>
          <a:stretch>
            <a:fillRect/>
          </a:stretch>
        </p:blipFill>
        <p:spPr>
          <a:xfrm>
            <a:off x="6238875" y="4222849"/>
            <a:ext cx="5381625" cy="1873151"/>
          </a:xfrm>
          <a:prstGeom prst="rect">
            <a:avLst/>
          </a:prstGeom>
        </p:spPr>
      </p:pic>
      <p:pic>
        <p:nvPicPr>
          <p:cNvPr id="10" name="SK-21-img-9" descr="preencoded.png"/>
          <p:cNvPicPr>
            <a:picLocks noChangeAspect="1"/>
          </p:cNvPicPr>
          <p:nvPr/>
        </p:nvPicPr>
        <p:blipFill>
          <a:blip r:embed="rId10"/>
          <a:stretch>
            <a:fillRect/>
          </a:stretch>
        </p:blipFill>
        <p:spPr>
          <a:xfrm>
            <a:off x="6467475" y="4480024"/>
            <a:ext cx="285750" cy="228600"/>
          </a:xfrm>
          <a:prstGeom prst="rect">
            <a:avLst/>
          </a:prstGeom>
        </p:spPr>
      </p:pic>
      <p:pic>
        <p:nvPicPr>
          <p:cNvPr id="11" name="SK-21-img-10" descr="preencoded.png"/>
          <p:cNvPicPr>
            <a:picLocks noChangeAspect="1"/>
          </p:cNvPicPr>
          <p:nvPr/>
        </p:nvPicPr>
        <p:blipFill>
          <a:blip r:embed="rId11"/>
          <a:stretch>
            <a:fillRect/>
          </a:stretch>
        </p:blipFill>
        <p:spPr>
          <a:xfrm>
            <a:off x="0" y="6477000"/>
            <a:ext cx="12192000" cy="381000"/>
          </a:xfrm>
          <a:prstGeom prst="rect">
            <a:avLst/>
          </a:prstGeom>
        </p:spPr>
      </p:pic>
      <p:sp>
        <p:nvSpPr>
          <p:cNvPr id="12" name="SK-21-text-11"/>
          <p:cNvSpPr/>
          <p:nvPr/>
        </p:nvSpPr>
        <p:spPr>
          <a:xfrm>
            <a:off x="762000" y="476250"/>
            <a:ext cx="11430000" cy="457200"/>
          </a:xfrm>
          <a:prstGeom prst="rect">
            <a:avLst/>
          </a:prstGeom>
          <a:noFill/>
          <a:ln/>
        </p:spPr>
        <p:txBody>
          <a:bodyPr vert="horz" wrap="square" lIns="0" tIns="0" rIns="0" bIns="0" rtlCol="0" anchor="ctr"/>
          <a:lstStyle/>
          <a:p>
            <a:pPr marL="0" indent="0">
              <a:lnSpc>
                <a:spcPts val="3600"/>
              </a:lnSpc>
              <a:buNone/>
            </a:pPr>
            <a:r>
              <a:rPr lang="en-US" sz="2400" b="1" kern="0" spc="30" dirty="0">
                <a:solidFill>
                  <a:srgbClr val="212121"/>
                </a:solidFill>
              </a:rPr>
              <a:t>NON-VISIBLE HAEMATURIA: REFER VERSUS REASSURE</a:t>
            </a:r>
            <a:endParaRPr lang="en-US" sz="2400" dirty="0"/>
          </a:p>
        </p:txBody>
      </p:sp>
      <p:sp>
        <p:nvSpPr>
          <p:cNvPr id="13" name="SK-21-text-12"/>
          <p:cNvSpPr/>
          <p:nvPr/>
        </p:nvSpPr>
        <p:spPr>
          <a:xfrm>
            <a:off x="762000" y="971550"/>
            <a:ext cx="11399520" cy="228600"/>
          </a:xfrm>
          <a:prstGeom prst="rect">
            <a:avLst/>
          </a:prstGeom>
          <a:noFill/>
          <a:ln/>
        </p:spPr>
        <p:txBody>
          <a:bodyPr vert="horz" wrap="square" lIns="0" tIns="0" rIns="0" bIns="0" rtlCol="0" anchor="ctr"/>
          <a:lstStyle/>
          <a:p>
            <a:pPr marL="0" indent="0">
              <a:lnSpc>
                <a:spcPts val="1800"/>
              </a:lnSpc>
              <a:buNone/>
            </a:pPr>
            <a:r>
              <a:rPr lang="en-US" sz="1200" dirty="0">
                <a:solidFill>
                  <a:srgbClr val="E0651F"/>
                </a:solidFill>
              </a:rPr>
              <a:t>Primary Care Clinical Guidance • NICE 2024-2026 Standards</a:t>
            </a:r>
            <a:endParaRPr lang="en-US" sz="1200" dirty="0"/>
          </a:p>
        </p:txBody>
      </p:sp>
      <p:sp>
        <p:nvSpPr>
          <p:cNvPr id="14" name="SK-21-text-13"/>
          <p:cNvSpPr/>
          <p:nvPr/>
        </p:nvSpPr>
        <p:spPr>
          <a:xfrm>
            <a:off x="1200150" y="1714500"/>
            <a:ext cx="6400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D32F2F"/>
                </a:solidFill>
              </a:rPr>
              <a:t>Referral Criteria (Red Flag)</a:t>
            </a:r>
            <a:endParaRPr lang="en-US" sz="1500" dirty="0"/>
          </a:p>
        </p:txBody>
      </p:sp>
      <p:sp>
        <p:nvSpPr>
          <p:cNvPr id="15" name="SK-21-text-14"/>
          <p:cNvSpPr/>
          <p:nvPr/>
        </p:nvSpPr>
        <p:spPr>
          <a:xfrm>
            <a:off x="990600" y="2143125"/>
            <a:ext cx="47339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424242"/>
                </a:solidFill>
              </a:rPr>
              <a:t>NICE NG12 2WW:</a:t>
            </a:r>
            <a:r>
              <a:rPr lang="en-US" sz="1200" dirty="0">
                <a:solidFill>
                  <a:srgbClr val="424242"/>
                </a:solidFill>
              </a:rPr>
              <a:t> Age ≥60 with unexplained non-visible haematuria AND either </a:t>
            </a:r>
            <a:r>
              <a:rPr lang="en-US" sz="1200" b="1" dirty="0">
                <a:solidFill>
                  <a:srgbClr val="424242"/>
                </a:solidFill>
              </a:rPr>
              <a:t>dysuria</a:t>
            </a:r>
            <a:r>
              <a:rPr lang="en-US" sz="1200" dirty="0">
                <a:solidFill>
                  <a:srgbClr val="424242"/>
                </a:solidFill>
              </a:rPr>
              <a:t> or </a:t>
            </a:r>
            <a:r>
              <a:rPr lang="en-US" sz="1200" b="1" dirty="0">
                <a:solidFill>
                  <a:srgbClr val="424242"/>
                </a:solidFill>
              </a:rPr>
              <a:t>raised WCC</a:t>
            </a:r>
            <a:r>
              <a:rPr lang="en-US" sz="1200" dirty="0">
                <a:solidFill>
                  <a:srgbClr val="424242"/>
                </a:solidFill>
              </a:rPr>
              <a:t>.</a:t>
            </a:r>
            <a:endParaRPr lang="en-US" sz="1200" dirty="0"/>
          </a:p>
        </p:txBody>
      </p:sp>
      <p:sp>
        <p:nvSpPr>
          <p:cNvPr id="16" name="SK-21-text-15"/>
          <p:cNvSpPr/>
          <p:nvPr/>
        </p:nvSpPr>
        <p:spPr>
          <a:xfrm>
            <a:off x="990600" y="2664916"/>
            <a:ext cx="47339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424242"/>
                </a:solidFill>
              </a:rPr>
              <a:t>NICE NG203 (Nephrology):</a:t>
            </a:r>
            <a:r>
              <a:rPr lang="en-US" sz="1200" dirty="0">
                <a:solidFill>
                  <a:srgbClr val="424242"/>
                </a:solidFill>
              </a:rPr>
              <a:t> Persistent non-visible haematuria with </a:t>
            </a:r>
            <a:r>
              <a:rPr lang="en-US" sz="1200" b="1" dirty="0">
                <a:solidFill>
                  <a:srgbClr val="424242"/>
                </a:solidFill>
              </a:rPr>
              <a:t>ACR &gt;30 mg/mmol</a:t>
            </a:r>
            <a:r>
              <a:rPr lang="en-US" sz="1200" dirty="0">
                <a:solidFill>
                  <a:srgbClr val="424242"/>
                </a:solidFill>
              </a:rPr>
              <a:t>.</a:t>
            </a:r>
            <a:endParaRPr lang="en-US" sz="1200" dirty="0"/>
          </a:p>
        </p:txBody>
      </p:sp>
      <p:sp>
        <p:nvSpPr>
          <p:cNvPr id="17" name="SK-21-text-16"/>
          <p:cNvSpPr/>
          <p:nvPr/>
        </p:nvSpPr>
        <p:spPr>
          <a:xfrm>
            <a:off x="990600" y="3186708"/>
            <a:ext cx="47339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424242"/>
                </a:solidFill>
              </a:rPr>
              <a:t>Renal Dysfunction:</a:t>
            </a:r>
            <a:r>
              <a:rPr lang="en-US" sz="1200" dirty="0">
                <a:solidFill>
                  <a:srgbClr val="424242"/>
                </a:solidFill>
              </a:rPr>
              <a:t> Rapidly declining eGFR (&gt;15 ml/min/1.73m² in 12 months) or eGFR &lt;30.</a:t>
            </a:r>
            <a:endParaRPr lang="en-US" sz="1200" dirty="0"/>
          </a:p>
        </p:txBody>
      </p:sp>
      <p:sp>
        <p:nvSpPr>
          <p:cNvPr id="18" name="SK-21-text-17"/>
          <p:cNvSpPr/>
          <p:nvPr/>
        </p:nvSpPr>
        <p:spPr>
          <a:xfrm>
            <a:off x="990600" y="3708499"/>
            <a:ext cx="47339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424242"/>
                </a:solidFill>
              </a:rPr>
              <a:t>Systemic Features:</a:t>
            </a:r>
            <a:r>
              <a:rPr lang="en-US" sz="1200" dirty="0">
                <a:solidFill>
                  <a:srgbClr val="424242"/>
                </a:solidFill>
              </a:rPr>
              <a:t> Suspected vasculitis, glomerulonephritis, or significant uncontrolled hypertension.</a:t>
            </a:r>
            <a:endParaRPr lang="en-US" sz="1200" dirty="0"/>
          </a:p>
        </p:txBody>
      </p:sp>
      <p:sp>
        <p:nvSpPr>
          <p:cNvPr id="19" name="SK-21-text-18"/>
          <p:cNvSpPr/>
          <p:nvPr/>
        </p:nvSpPr>
        <p:spPr>
          <a:xfrm>
            <a:off x="6867525" y="1714500"/>
            <a:ext cx="4114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E7D32"/>
                </a:solidFill>
              </a:rPr>
              <a:t>Reassure &amp; Monitor</a:t>
            </a:r>
            <a:endParaRPr lang="en-US" sz="1500" dirty="0"/>
          </a:p>
        </p:txBody>
      </p:sp>
      <p:sp>
        <p:nvSpPr>
          <p:cNvPr id="20" name="SK-21-text-19"/>
          <p:cNvSpPr/>
          <p:nvPr/>
        </p:nvSpPr>
        <p:spPr>
          <a:xfrm>
            <a:off x="6657975" y="2143125"/>
            <a:ext cx="47339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424242"/>
                </a:solidFill>
              </a:rPr>
              <a:t>Exclude Transient Causes:</a:t>
            </a:r>
            <a:r>
              <a:rPr lang="en-US" sz="1200" dirty="0">
                <a:solidFill>
                  <a:srgbClr val="424242"/>
                </a:solidFill>
              </a:rPr>
              <a:t> Menstruation, vigorous exercise, dehydration, or current UTI (recheck 2 weeks post-treatment).</a:t>
            </a:r>
            <a:endParaRPr lang="en-US" sz="1200" dirty="0"/>
          </a:p>
        </p:txBody>
      </p:sp>
      <p:sp>
        <p:nvSpPr>
          <p:cNvPr id="21" name="SK-21-text-20"/>
          <p:cNvSpPr/>
          <p:nvPr/>
        </p:nvSpPr>
        <p:spPr>
          <a:xfrm>
            <a:off x="6657975" y="2664916"/>
            <a:ext cx="47339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424242"/>
                </a:solidFill>
              </a:rPr>
              <a:t>Asymptomatic Isolated NVH:</a:t>
            </a:r>
            <a:r>
              <a:rPr lang="en-US" sz="1200" dirty="0">
                <a:solidFill>
                  <a:srgbClr val="424242"/>
                </a:solidFill>
              </a:rPr>
              <a:t> If Age &lt;60, no proteinuria (ACR &lt;30), normal BP, and stable eGFR.</a:t>
            </a:r>
            <a:endParaRPr lang="en-US" sz="1200" dirty="0"/>
          </a:p>
        </p:txBody>
      </p:sp>
      <p:sp>
        <p:nvSpPr>
          <p:cNvPr id="22" name="SK-21-text-21"/>
          <p:cNvSpPr/>
          <p:nvPr/>
        </p:nvSpPr>
        <p:spPr>
          <a:xfrm>
            <a:off x="6657975" y="3186708"/>
            <a:ext cx="47339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424242"/>
                </a:solidFill>
              </a:rPr>
              <a:t>Primary Care Monitoring:</a:t>
            </a:r>
            <a:r>
              <a:rPr lang="en-US" sz="1200" dirty="0">
                <a:solidFill>
                  <a:srgbClr val="424242"/>
                </a:solidFill>
              </a:rPr>
              <a:t> Check BP, eGFR, and ACR annually for 3 years. If stable, discharge from monitoring.</a:t>
            </a:r>
            <a:endParaRPr lang="en-US" sz="1200" dirty="0"/>
          </a:p>
        </p:txBody>
      </p:sp>
      <p:sp>
        <p:nvSpPr>
          <p:cNvPr id="23" name="SK-21-text-22"/>
          <p:cNvSpPr/>
          <p:nvPr/>
        </p:nvSpPr>
        <p:spPr>
          <a:xfrm>
            <a:off x="6867525" y="4451449"/>
            <a:ext cx="5029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A57C00"/>
                </a:solidFill>
              </a:rPr>
              <a:t>Safety-Netting Pitfall</a:t>
            </a:r>
            <a:endParaRPr lang="en-US" sz="1500" dirty="0"/>
          </a:p>
        </p:txBody>
      </p:sp>
      <p:sp>
        <p:nvSpPr>
          <p:cNvPr id="24" name="SK-21-text-23"/>
          <p:cNvSpPr/>
          <p:nvPr/>
        </p:nvSpPr>
        <p:spPr>
          <a:xfrm>
            <a:off x="6467475" y="4880074"/>
            <a:ext cx="4924425" cy="639812"/>
          </a:xfrm>
          <a:prstGeom prst="rect">
            <a:avLst/>
          </a:prstGeom>
          <a:noFill/>
          <a:ln/>
        </p:spPr>
        <p:txBody>
          <a:bodyPr vert="horz" wrap="square" lIns="0" tIns="0" rIns="0" bIns="0" rtlCol="0" anchor="ctr"/>
          <a:lstStyle/>
          <a:p>
            <a:pPr marL="0" indent="0">
              <a:lnSpc>
                <a:spcPts val="1680"/>
              </a:lnSpc>
              <a:buNone/>
            </a:pPr>
            <a:r>
              <a:rPr lang="en-US" sz="1200" b="1" dirty="0">
                <a:solidFill>
                  <a:srgbClr val="424242"/>
                </a:solidFill>
              </a:rPr>
              <a:t>Never dismiss NVH on a single test.</a:t>
            </a:r>
            <a:r>
              <a:rPr lang="en-US" sz="1200" dirty="0">
                <a:solidFill>
                  <a:srgbClr val="424242"/>
                </a:solidFill>
              </a:rPr>
              <a:t> Confirm persistence (2 out of 3 tests) and always screen for </a:t>
            </a:r>
            <a:r>
              <a:rPr lang="en-US" sz="1200" b="1" dirty="0">
                <a:solidFill>
                  <a:srgbClr val="424242"/>
                </a:solidFill>
              </a:rPr>
              <a:t>proteinuria</a:t>
            </a:r>
            <a:r>
              <a:rPr lang="en-US" sz="1200" dirty="0">
                <a:solidFill>
                  <a:srgbClr val="424242"/>
                </a:solidFill>
              </a:rPr>
              <a:t>. Asymptomatic NVH has a lower malignant yield than VH, but requires vigilance.</a:t>
            </a:r>
            <a:endParaRPr lang="en-US" sz="1200" dirty="0"/>
          </a:p>
        </p:txBody>
      </p:sp>
      <p:sp>
        <p:nvSpPr>
          <p:cNvPr id="25" name="SK-21-text-24"/>
          <p:cNvSpPr/>
          <p:nvPr/>
        </p:nvSpPr>
        <p:spPr>
          <a:xfrm>
            <a:off x="381000" y="6567488"/>
            <a:ext cx="3360420" cy="200025"/>
          </a:xfrm>
          <a:prstGeom prst="rect">
            <a:avLst/>
          </a:prstGeom>
          <a:noFill/>
          <a:ln/>
        </p:spPr>
        <p:txBody>
          <a:bodyPr vert="horz" wrap="square" lIns="0" tIns="0" rIns="0" bIns="0" rtlCol="0" anchor="ctr"/>
          <a:lstStyle/>
          <a:p>
            <a:pPr marL="0" indent="0">
              <a:lnSpc>
                <a:spcPts val="1575"/>
              </a:lnSpc>
              <a:buNone/>
            </a:pPr>
            <a:r>
              <a:rPr lang="en-US" sz="1050" dirty="0">
                <a:solidFill>
                  <a:srgbClr val="546E7A"/>
                </a:solidFill>
              </a:rPr>
              <a:t>www.bradfordvts.co.uk</a:t>
            </a:r>
            <a:endParaRPr lang="en-US" sz="1050" dirty="0"/>
          </a:p>
        </p:txBody>
      </p:sp>
      <p:sp>
        <p:nvSpPr>
          <p:cNvPr id="26" name="SK-21-text-25"/>
          <p:cNvSpPr/>
          <p:nvPr/>
        </p:nvSpPr>
        <p:spPr>
          <a:xfrm>
            <a:off x="9560868" y="6581775"/>
            <a:ext cx="2631132" cy="171450"/>
          </a:xfrm>
          <a:prstGeom prst="rect">
            <a:avLst/>
          </a:prstGeom>
          <a:noFill/>
          <a:ln/>
        </p:spPr>
        <p:txBody>
          <a:bodyPr vert="horz" wrap="square" lIns="0" tIns="0" rIns="0" bIns="0" rtlCol="0" anchor="ctr"/>
          <a:lstStyle/>
          <a:p>
            <a:pPr marL="0" indent="0">
              <a:lnSpc>
                <a:spcPts val="1350"/>
              </a:lnSpc>
              <a:buNone/>
            </a:pPr>
            <a:r>
              <a:rPr lang="en-US" sz="900" b="1" dirty="0">
                <a:solidFill>
                  <a:srgbClr val="90A4AE"/>
                </a:solidFill>
              </a:rPr>
              <a:t>BRADFORD VTS TEACHING DECK • 2026</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2-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2-img-3" descr="preencoded.png"/>
          <p:cNvPicPr>
            <a:picLocks noChangeAspect="1"/>
          </p:cNvPicPr>
          <p:nvPr/>
        </p:nvPicPr>
        <p:blipFill>
          <a:blip r:embed="rId4"/>
          <a:stretch>
            <a:fillRect/>
          </a:stretch>
        </p:blipFill>
        <p:spPr>
          <a:xfrm>
            <a:off x="381000" y="152400"/>
            <a:ext cx="11430000" cy="781050"/>
          </a:xfrm>
          <a:prstGeom prst="rect">
            <a:avLst/>
          </a:prstGeom>
        </p:spPr>
      </p:pic>
      <p:pic>
        <p:nvPicPr>
          <p:cNvPr id="5" name="SK-22-img-4" descr="preencoded.png"/>
          <p:cNvPicPr>
            <a:picLocks noChangeAspect="1"/>
          </p:cNvPicPr>
          <p:nvPr/>
        </p:nvPicPr>
        <p:blipFill>
          <a:blip r:embed="rId5"/>
          <a:stretch>
            <a:fillRect/>
          </a:stretch>
        </p:blipFill>
        <p:spPr>
          <a:xfrm>
            <a:off x="381000" y="1047750"/>
            <a:ext cx="5572125" cy="2828925"/>
          </a:xfrm>
          <a:prstGeom prst="rect">
            <a:avLst/>
          </a:prstGeom>
        </p:spPr>
      </p:pic>
      <p:pic>
        <p:nvPicPr>
          <p:cNvPr id="6" name="SK-22-img-5" descr="preencoded.png"/>
          <p:cNvPicPr>
            <a:picLocks noChangeAspect="1"/>
          </p:cNvPicPr>
          <p:nvPr/>
        </p:nvPicPr>
        <p:blipFill>
          <a:blip r:embed="rId6"/>
          <a:stretch>
            <a:fillRect/>
          </a:stretch>
        </p:blipFill>
        <p:spPr>
          <a:xfrm>
            <a:off x="619125" y="1238250"/>
            <a:ext cx="5095875" cy="361950"/>
          </a:xfrm>
          <a:prstGeom prst="rect">
            <a:avLst/>
          </a:prstGeom>
        </p:spPr>
      </p:pic>
      <p:pic>
        <p:nvPicPr>
          <p:cNvPr id="7" name="SK-22-img-6" descr="preencoded.png"/>
          <p:cNvPicPr>
            <a:picLocks noChangeAspect="1"/>
          </p:cNvPicPr>
          <p:nvPr/>
        </p:nvPicPr>
        <p:blipFill>
          <a:blip r:embed="rId7"/>
          <a:stretch>
            <a:fillRect/>
          </a:stretch>
        </p:blipFill>
        <p:spPr>
          <a:xfrm>
            <a:off x="619125" y="1266825"/>
            <a:ext cx="285750" cy="228600"/>
          </a:xfrm>
          <a:prstGeom prst="rect">
            <a:avLst/>
          </a:prstGeom>
        </p:spPr>
      </p:pic>
      <p:pic>
        <p:nvPicPr>
          <p:cNvPr id="8" name="SK-22-img-7" descr="preencoded.png"/>
          <p:cNvPicPr>
            <a:picLocks noChangeAspect="1"/>
          </p:cNvPicPr>
          <p:nvPr/>
        </p:nvPicPr>
        <p:blipFill>
          <a:blip r:embed="rId8"/>
          <a:stretch>
            <a:fillRect/>
          </a:stretch>
        </p:blipFill>
        <p:spPr>
          <a:xfrm>
            <a:off x="619125" y="1714500"/>
            <a:ext cx="214313" cy="230684"/>
          </a:xfrm>
          <a:prstGeom prst="rect">
            <a:avLst/>
          </a:prstGeom>
        </p:spPr>
      </p:pic>
      <p:pic>
        <p:nvPicPr>
          <p:cNvPr id="9" name="SK-22-img-8" descr="preencoded.png"/>
          <p:cNvPicPr>
            <a:picLocks noChangeAspect="1"/>
          </p:cNvPicPr>
          <p:nvPr/>
        </p:nvPicPr>
        <p:blipFill>
          <a:blip r:embed="rId9"/>
          <a:stretch>
            <a:fillRect/>
          </a:stretch>
        </p:blipFill>
        <p:spPr>
          <a:xfrm>
            <a:off x="619125" y="2371725"/>
            <a:ext cx="190500" cy="266700"/>
          </a:xfrm>
          <a:prstGeom prst="rect">
            <a:avLst/>
          </a:prstGeom>
        </p:spPr>
      </p:pic>
      <p:pic>
        <p:nvPicPr>
          <p:cNvPr id="10" name="SK-22-img-9" descr="preencoded.png"/>
          <p:cNvPicPr>
            <a:picLocks noChangeAspect="1"/>
          </p:cNvPicPr>
          <p:nvPr/>
        </p:nvPicPr>
        <p:blipFill>
          <a:blip r:embed="rId9"/>
          <a:stretch>
            <a:fillRect/>
          </a:stretch>
        </p:blipFill>
        <p:spPr>
          <a:xfrm>
            <a:off x="619125" y="3028950"/>
            <a:ext cx="190500" cy="266700"/>
          </a:xfrm>
          <a:prstGeom prst="rect">
            <a:avLst/>
          </a:prstGeom>
        </p:spPr>
      </p:pic>
      <p:pic>
        <p:nvPicPr>
          <p:cNvPr id="11" name="SK-22-img-10" descr="preencoded.png"/>
          <p:cNvPicPr>
            <a:picLocks noChangeAspect="1"/>
          </p:cNvPicPr>
          <p:nvPr/>
        </p:nvPicPr>
        <p:blipFill>
          <a:blip r:embed="rId10"/>
          <a:stretch>
            <a:fillRect/>
          </a:stretch>
        </p:blipFill>
        <p:spPr>
          <a:xfrm>
            <a:off x="381000" y="4029075"/>
            <a:ext cx="5572125" cy="2171700"/>
          </a:xfrm>
          <a:prstGeom prst="rect">
            <a:avLst/>
          </a:prstGeom>
        </p:spPr>
      </p:pic>
      <p:pic>
        <p:nvPicPr>
          <p:cNvPr id="12" name="SK-22-img-11" descr="preencoded.png"/>
          <p:cNvPicPr>
            <a:picLocks noChangeAspect="1"/>
          </p:cNvPicPr>
          <p:nvPr/>
        </p:nvPicPr>
        <p:blipFill>
          <a:blip r:embed="rId6"/>
          <a:stretch>
            <a:fillRect/>
          </a:stretch>
        </p:blipFill>
        <p:spPr>
          <a:xfrm>
            <a:off x="619125" y="4219575"/>
            <a:ext cx="5095875" cy="361950"/>
          </a:xfrm>
          <a:prstGeom prst="rect">
            <a:avLst/>
          </a:prstGeom>
        </p:spPr>
      </p:pic>
      <p:pic>
        <p:nvPicPr>
          <p:cNvPr id="13" name="SK-22-img-12" descr="preencoded.png"/>
          <p:cNvPicPr>
            <a:picLocks noChangeAspect="1"/>
          </p:cNvPicPr>
          <p:nvPr/>
        </p:nvPicPr>
        <p:blipFill>
          <a:blip r:embed="rId11"/>
          <a:stretch>
            <a:fillRect/>
          </a:stretch>
        </p:blipFill>
        <p:spPr>
          <a:xfrm>
            <a:off x="619125" y="4248150"/>
            <a:ext cx="285750" cy="228600"/>
          </a:xfrm>
          <a:prstGeom prst="rect">
            <a:avLst/>
          </a:prstGeom>
        </p:spPr>
      </p:pic>
      <p:pic>
        <p:nvPicPr>
          <p:cNvPr id="14" name="SK-22-img-13" descr="preencoded.png"/>
          <p:cNvPicPr>
            <a:picLocks noChangeAspect="1"/>
          </p:cNvPicPr>
          <p:nvPr/>
        </p:nvPicPr>
        <p:blipFill>
          <a:blip r:embed="rId12"/>
          <a:stretch>
            <a:fillRect/>
          </a:stretch>
        </p:blipFill>
        <p:spPr>
          <a:xfrm>
            <a:off x="619125" y="4695825"/>
            <a:ext cx="214313" cy="214313"/>
          </a:xfrm>
          <a:prstGeom prst="rect">
            <a:avLst/>
          </a:prstGeom>
        </p:spPr>
      </p:pic>
      <p:pic>
        <p:nvPicPr>
          <p:cNvPr id="15" name="SK-22-img-14" descr="preencoded.png"/>
          <p:cNvPicPr>
            <a:picLocks noChangeAspect="1"/>
          </p:cNvPicPr>
          <p:nvPr/>
        </p:nvPicPr>
        <p:blipFill>
          <a:blip r:embed="rId13"/>
          <a:stretch>
            <a:fillRect/>
          </a:stretch>
        </p:blipFill>
        <p:spPr>
          <a:xfrm>
            <a:off x="619125" y="5353050"/>
            <a:ext cx="214313" cy="187523"/>
          </a:xfrm>
          <a:prstGeom prst="rect">
            <a:avLst/>
          </a:prstGeom>
        </p:spPr>
      </p:pic>
      <p:pic>
        <p:nvPicPr>
          <p:cNvPr id="16" name="SK-22-img-15" descr="preencoded.png"/>
          <p:cNvPicPr>
            <a:picLocks noChangeAspect="1"/>
          </p:cNvPicPr>
          <p:nvPr/>
        </p:nvPicPr>
        <p:blipFill>
          <a:blip r:embed="rId14"/>
          <a:stretch>
            <a:fillRect/>
          </a:stretch>
        </p:blipFill>
        <p:spPr>
          <a:xfrm>
            <a:off x="6238875" y="2024062"/>
            <a:ext cx="5572125" cy="3352800"/>
          </a:xfrm>
          <a:prstGeom prst="rect">
            <a:avLst/>
          </a:prstGeom>
        </p:spPr>
      </p:pic>
      <p:pic>
        <p:nvPicPr>
          <p:cNvPr id="17" name="SK-22-img-16" descr="preencoded.png"/>
          <p:cNvPicPr>
            <a:picLocks noChangeAspect="1"/>
          </p:cNvPicPr>
          <p:nvPr/>
        </p:nvPicPr>
        <p:blipFill>
          <a:blip r:embed="rId15"/>
          <a:stretch>
            <a:fillRect/>
          </a:stretch>
        </p:blipFill>
        <p:spPr>
          <a:xfrm>
            <a:off x="6477000" y="2286000"/>
            <a:ext cx="333375" cy="266700"/>
          </a:xfrm>
          <a:prstGeom prst="rect">
            <a:avLst/>
          </a:prstGeom>
        </p:spPr>
      </p:pic>
      <p:pic>
        <p:nvPicPr>
          <p:cNvPr id="18" name="SK-22-img-17" descr="preencoded.png"/>
          <p:cNvPicPr>
            <a:picLocks noChangeAspect="1"/>
          </p:cNvPicPr>
          <p:nvPr/>
        </p:nvPicPr>
        <p:blipFill>
          <a:blip r:embed="rId16"/>
          <a:stretch>
            <a:fillRect/>
          </a:stretch>
        </p:blipFill>
        <p:spPr>
          <a:xfrm>
            <a:off x="6477000" y="2766864"/>
            <a:ext cx="214313" cy="176361"/>
          </a:xfrm>
          <a:prstGeom prst="rect">
            <a:avLst/>
          </a:prstGeom>
        </p:spPr>
      </p:pic>
      <p:pic>
        <p:nvPicPr>
          <p:cNvPr id="19" name="SK-22-img-18" descr="preencoded.png"/>
          <p:cNvPicPr>
            <a:picLocks noChangeAspect="1"/>
          </p:cNvPicPr>
          <p:nvPr/>
        </p:nvPicPr>
        <p:blipFill>
          <a:blip r:embed="rId16"/>
          <a:stretch>
            <a:fillRect/>
          </a:stretch>
        </p:blipFill>
        <p:spPr>
          <a:xfrm>
            <a:off x="6477000" y="3424089"/>
            <a:ext cx="214313" cy="176361"/>
          </a:xfrm>
          <a:prstGeom prst="rect">
            <a:avLst/>
          </a:prstGeom>
        </p:spPr>
      </p:pic>
      <p:pic>
        <p:nvPicPr>
          <p:cNvPr id="20" name="SK-22-img-19" descr="preencoded.png"/>
          <p:cNvPicPr>
            <a:picLocks noChangeAspect="1"/>
          </p:cNvPicPr>
          <p:nvPr/>
        </p:nvPicPr>
        <p:blipFill>
          <a:blip r:embed="rId17"/>
          <a:stretch>
            <a:fillRect/>
          </a:stretch>
        </p:blipFill>
        <p:spPr>
          <a:xfrm>
            <a:off x="6477000" y="4033837"/>
            <a:ext cx="5095875" cy="962025"/>
          </a:xfrm>
          <a:prstGeom prst="rect">
            <a:avLst/>
          </a:prstGeom>
        </p:spPr>
      </p:pic>
      <p:pic>
        <p:nvPicPr>
          <p:cNvPr id="21" name="SK-22-img-20" descr="preencoded.png"/>
          <p:cNvPicPr>
            <a:picLocks noChangeAspect="1"/>
          </p:cNvPicPr>
          <p:nvPr/>
        </p:nvPicPr>
        <p:blipFill>
          <a:blip r:embed="rId18"/>
          <a:stretch>
            <a:fillRect/>
          </a:stretch>
        </p:blipFill>
        <p:spPr>
          <a:xfrm>
            <a:off x="6572250" y="4176564"/>
            <a:ext cx="214313" cy="176361"/>
          </a:xfrm>
          <a:prstGeom prst="rect">
            <a:avLst/>
          </a:prstGeom>
        </p:spPr>
      </p:pic>
      <p:pic>
        <p:nvPicPr>
          <p:cNvPr id="22" name="SK-22-img-21" descr="preencoded.png"/>
          <p:cNvPicPr>
            <a:picLocks noChangeAspect="1"/>
          </p:cNvPicPr>
          <p:nvPr/>
        </p:nvPicPr>
        <p:blipFill>
          <a:blip r:embed="rId19"/>
          <a:stretch>
            <a:fillRect/>
          </a:stretch>
        </p:blipFill>
        <p:spPr>
          <a:xfrm>
            <a:off x="0" y="6505575"/>
            <a:ext cx="12192000" cy="352425"/>
          </a:xfrm>
          <a:prstGeom prst="rect">
            <a:avLst/>
          </a:prstGeom>
        </p:spPr>
      </p:pic>
      <p:sp>
        <p:nvSpPr>
          <p:cNvPr id="23" name="SK-22-text-22"/>
          <p:cNvSpPr/>
          <p:nvPr/>
        </p:nvSpPr>
        <p:spPr>
          <a:xfrm>
            <a:off x="571500" y="22860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HAEMATURIA AND ANTICOAGULANTS</a:t>
            </a:r>
            <a:endParaRPr lang="en-US" sz="2100" dirty="0"/>
          </a:p>
        </p:txBody>
      </p:sp>
      <p:sp>
        <p:nvSpPr>
          <p:cNvPr id="24" name="SK-22-text-23"/>
          <p:cNvSpPr/>
          <p:nvPr/>
        </p:nvSpPr>
        <p:spPr>
          <a:xfrm>
            <a:off x="571500" y="657225"/>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5" name="SK-22-text-24"/>
          <p:cNvSpPr/>
          <p:nvPr/>
        </p:nvSpPr>
        <p:spPr>
          <a:xfrm>
            <a:off x="1047750" y="1238250"/>
            <a:ext cx="5715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The "Unmasking" Principle</a:t>
            </a:r>
            <a:endParaRPr lang="en-US" sz="1500" dirty="0"/>
          </a:p>
        </p:txBody>
      </p:sp>
      <p:sp>
        <p:nvSpPr>
          <p:cNvPr id="26" name="SK-22-text-25"/>
          <p:cNvSpPr/>
          <p:nvPr/>
        </p:nvSpPr>
        <p:spPr>
          <a:xfrm>
            <a:off x="833438" y="1714500"/>
            <a:ext cx="4881563"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212121"/>
                </a:solidFill>
              </a:rPr>
              <a:t>Anticoagulants and antiplatelets </a:t>
            </a:r>
            <a:r>
              <a:rPr lang="en-US" sz="1350" b="1" dirty="0">
                <a:solidFill>
                  <a:srgbClr val="D32F2F"/>
                </a:solidFill>
              </a:rPr>
              <a:t>do not cause</a:t>
            </a:r>
            <a:r>
              <a:rPr lang="en-US" sz="1350" dirty="0">
                <a:solidFill>
                  <a:srgbClr val="212121"/>
                </a:solidFill>
              </a:rPr>
              <a:t> bleeding from a healthy urinary tract.</a:t>
            </a:r>
            <a:endParaRPr lang="en-US" sz="1350" dirty="0"/>
          </a:p>
        </p:txBody>
      </p:sp>
      <p:sp>
        <p:nvSpPr>
          <p:cNvPr id="27" name="SK-22-text-26"/>
          <p:cNvSpPr/>
          <p:nvPr/>
        </p:nvSpPr>
        <p:spPr>
          <a:xfrm>
            <a:off x="809625" y="2371725"/>
            <a:ext cx="4905375"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212121"/>
                </a:solidFill>
              </a:rPr>
              <a:t>Medication serves as a "stress test" that </a:t>
            </a:r>
            <a:r>
              <a:rPr lang="en-US" sz="1350" b="1" dirty="0">
                <a:solidFill>
                  <a:srgbClr val="D32F2F"/>
                </a:solidFill>
              </a:rPr>
              <a:t>unmasks underlying pathology</a:t>
            </a:r>
            <a:r>
              <a:rPr lang="en-US" sz="1350" dirty="0">
                <a:solidFill>
                  <a:srgbClr val="212121"/>
                </a:solidFill>
              </a:rPr>
              <a:t> (e.g., malignancy or stones).</a:t>
            </a:r>
            <a:endParaRPr lang="en-US" sz="1350" dirty="0"/>
          </a:p>
        </p:txBody>
      </p:sp>
      <p:sp>
        <p:nvSpPr>
          <p:cNvPr id="28" name="SK-22-text-27"/>
          <p:cNvSpPr/>
          <p:nvPr/>
        </p:nvSpPr>
        <p:spPr>
          <a:xfrm>
            <a:off x="809625" y="3028950"/>
            <a:ext cx="4905375"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212121"/>
                </a:solidFill>
              </a:rPr>
              <a:t>The prevalence of cancer in patients with haematuria on anticoagulants is similar to those not taking them.</a:t>
            </a:r>
            <a:endParaRPr lang="en-US" sz="1350" dirty="0"/>
          </a:p>
        </p:txBody>
      </p:sp>
      <p:sp>
        <p:nvSpPr>
          <p:cNvPr id="29" name="SK-22-text-28"/>
          <p:cNvSpPr/>
          <p:nvPr/>
        </p:nvSpPr>
        <p:spPr>
          <a:xfrm>
            <a:off x="1047750" y="4219575"/>
            <a:ext cx="3657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Standard of Care</a:t>
            </a:r>
            <a:endParaRPr lang="en-US" sz="1500" dirty="0"/>
          </a:p>
        </p:txBody>
      </p:sp>
      <p:sp>
        <p:nvSpPr>
          <p:cNvPr id="30" name="SK-22-text-29"/>
          <p:cNvSpPr/>
          <p:nvPr/>
        </p:nvSpPr>
        <p:spPr>
          <a:xfrm>
            <a:off x="833438" y="4695825"/>
            <a:ext cx="4881563"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212121"/>
                </a:solidFill>
              </a:rPr>
              <a:t>Apply the same NICE NG12 and NG203 investigation thresholds regardless of medication.</a:t>
            </a:r>
            <a:endParaRPr lang="en-US" sz="1350" dirty="0"/>
          </a:p>
        </p:txBody>
      </p:sp>
      <p:sp>
        <p:nvSpPr>
          <p:cNvPr id="31" name="SK-22-text-30"/>
          <p:cNvSpPr/>
          <p:nvPr/>
        </p:nvSpPr>
        <p:spPr>
          <a:xfrm>
            <a:off x="833438" y="5353050"/>
            <a:ext cx="4881563"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212121"/>
                </a:solidFill>
              </a:rPr>
              <a:t>Always proceed with full urological or renal referral if criteria are met.</a:t>
            </a:r>
            <a:endParaRPr lang="en-US" sz="1350" dirty="0"/>
          </a:p>
        </p:txBody>
      </p:sp>
      <p:sp>
        <p:nvSpPr>
          <p:cNvPr id="32" name="SK-22-text-31"/>
          <p:cNvSpPr/>
          <p:nvPr/>
        </p:nvSpPr>
        <p:spPr>
          <a:xfrm>
            <a:off x="6953250" y="2262188"/>
            <a:ext cx="352044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856404"/>
                </a:solidFill>
              </a:rPr>
              <a:t>COMMON PITFALL</a:t>
            </a:r>
            <a:endParaRPr lang="en-US" sz="1650" dirty="0"/>
          </a:p>
        </p:txBody>
      </p:sp>
      <p:sp>
        <p:nvSpPr>
          <p:cNvPr id="33" name="SK-22-text-32"/>
          <p:cNvSpPr/>
          <p:nvPr/>
        </p:nvSpPr>
        <p:spPr>
          <a:xfrm>
            <a:off x="6739086" y="2719388"/>
            <a:ext cx="5095875"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212121"/>
                </a:solidFill>
              </a:rPr>
              <a:t> </a:t>
            </a:r>
            <a:r>
              <a:rPr lang="en-US" sz="1350" b="1" dirty="0">
                <a:solidFill>
                  <a:srgbClr val="212121"/>
                </a:solidFill>
              </a:rPr>
              <a:t>Never</a:t>
            </a:r>
            <a:r>
              <a:rPr lang="en-US" sz="1350" dirty="0">
                <a:solidFill>
                  <a:srgbClr val="212121"/>
                </a:solidFill>
              </a:rPr>
              <a:t> attribute haematuria solely to Warfarin, DOACs, Aspirin, or Clopidogrel.</a:t>
            </a:r>
            <a:endParaRPr lang="en-US" sz="1350" dirty="0"/>
          </a:p>
        </p:txBody>
      </p:sp>
      <p:sp>
        <p:nvSpPr>
          <p:cNvPr id="34" name="SK-22-text-33"/>
          <p:cNvSpPr/>
          <p:nvPr/>
        </p:nvSpPr>
        <p:spPr>
          <a:xfrm>
            <a:off x="6691313" y="3376613"/>
            <a:ext cx="5095875"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212121"/>
                </a:solidFill>
              </a:rPr>
              <a:t> Do not wait for INR stabilisation or medication review before initiating cancer exclusion pathways.</a:t>
            </a:r>
            <a:endParaRPr lang="en-US" sz="1350" dirty="0"/>
          </a:p>
        </p:txBody>
      </p:sp>
      <p:sp>
        <p:nvSpPr>
          <p:cNvPr id="35" name="SK-22-text-34"/>
          <p:cNvSpPr/>
          <p:nvPr/>
        </p:nvSpPr>
        <p:spPr>
          <a:xfrm>
            <a:off x="6834336" y="4129088"/>
            <a:ext cx="4905375" cy="771525"/>
          </a:xfrm>
          <a:prstGeom prst="rect">
            <a:avLst/>
          </a:prstGeom>
          <a:noFill/>
          <a:ln/>
        </p:spPr>
        <p:txBody>
          <a:bodyPr vert="horz" wrap="square" lIns="0" tIns="0" rIns="0" bIns="0" rtlCol="0" anchor="ctr"/>
          <a:lstStyle/>
          <a:p>
            <a:pPr marL="0" indent="0" algn="l">
              <a:lnSpc>
                <a:spcPts val="2025"/>
              </a:lnSpc>
              <a:buNone/>
            </a:pPr>
            <a:r>
              <a:rPr lang="en-US" sz="1350" dirty="0">
                <a:solidFill>
                  <a:srgbClr val="212121"/>
                </a:solidFill>
              </a:rPr>
              <a:t> </a:t>
            </a:r>
            <a:r>
              <a:rPr lang="en-US" sz="1350" b="1" dirty="0">
                <a:solidFill>
                  <a:srgbClr val="212121"/>
                </a:solidFill>
              </a:rPr>
              <a:t>Clinical Pearl:</a:t>
            </a:r>
            <a:r>
              <a:rPr lang="en-US" sz="1350" dirty="0">
                <a:solidFill>
                  <a:srgbClr val="212121"/>
                </a:solidFill>
              </a:rPr>
              <a:t> Even if a patient is over-anticoagulated (e.g., INR 6.0), visible haematuria still requires urgent investigation once the acute risk is managed.</a:t>
            </a:r>
            <a:endParaRPr lang="en-US" sz="1350" dirty="0"/>
          </a:p>
        </p:txBody>
      </p:sp>
      <p:sp>
        <p:nvSpPr>
          <p:cNvPr id="36" name="SK-22-text-35"/>
          <p:cNvSpPr/>
          <p:nvPr/>
        </p:nvSpPr>
        <p:spPr>
          <a:xfrm>
            <a:off x="381000" y="6596063"/>
            <a:ext cx="2880360" cy="171450"/>
          </a:xfrm>
          <a:prstGeom prst="rect">
            <a:avLst/>
          </a:prstGeom>
          <a:noFill/>
          <a:ln/>
        </p:spPr>
        <p:txBody>
          <a:bodyPr vert="horz" wrap="square" lIns="0" tIns="0" rIns="0" bIns="0" rtlCol="0" anchor="ctr"/>
          <a:lstStyle/>
          <a:p>
            <a:pPr marL="0" indent="0">
              <a:lnSpc>
                <a:spcPts val="1350"/>
              </a:lnSpc>
              <a:buNone/>
            </a:pPr>
            <a:r>
              <a:rPr lang="en-US" sz="900" dirty="0">
                <a:solidFill>
                  <a:srgbClr val="757575"/>
                </a:solidFill>
              </a:rPr>
              <a:t>www.bradfordvts.co.uk</a:t>
            </a:r>
            <a:endParaRPr lang="en-US" sz="900" dirty="0"/>
          </a:p>
        </p:txBody>
      </p:sp>
      <p:sp>
        <p:nvSpPr>
          <p:cNvPr id="37" name="SK-22-text-36"/>
          <p:cNvSpPr/>
          <p:nvPr/>
        </p:nvSpPr>
        <p:spPr>
          <a:xfrm>
            <a:off x="11099155" y="6596063"/>
            <a:ext cx="1092845" cy="171450"/>
          </a:xfrm>
          <a:prstGeom prst="rect">
            <a:avLst/>
          </a:prstGeom>
          <a:noFill/>
          <a:ln/>
        </p:spPr>
        <p:txBody>
          <a:bodyPr vert="horz" wrap="square" lIns="0" tIns="0" rIns="0" bIns="0" rtlCol="0" anchor="ctr"/>
          <a:lstStyle/>
          <a:p>
            <a:pPr marL="0" indent="0">
              <a:lnSpc>
                <a:spcPts val="1350"/>
              </a:lnSpc>
              <a:buNone/>
            </a:pPr>
            <a:r>
              <a:rPr lang="en-US" sz="900" dirty="0">
                <a:solidFill>
                  <a:srgbClr val="757575"/>
                </a:solidFill>
              </a:rPr>
              <a:t>Page 22 of 35</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3-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3-img-3" descr="preencoded.png"/>
          <p:cNvPicPr>
            <a:picLocks noChangeAspect="1"/>
          </p:cNvPicPr>
          <p:nvPr/>
        </p:nvPicPr>
        <p:blipFill>
          <a:blip r:embed="rId5"/>
          <a:stretch>
            <a:fillRect/>
          </a:stretch>
        </p:blipFill>
        <p:spPr>
          <a:xfrm>
            <a:off x="381000" y="190500"/>
            <a:ext cx="11430000" cy="828675"/>
          </a:xfrm>
          <a:prstGeom prst="rect">
            <a:avLst/>
          </a:prstGeom>
        </p:spPr>
      </p:pic>
      <p:pic>
        <p:nvPicPr>
          <p:cNvPr id="5" name="SK-23-img-4" descr="preencoded.png"/>
          <p:cNvPicPr>
            <a:picLocks noChangeAspect="1"/>
          </p:cNvPicPr>
          <p:nvPr/>
        </p:nvPicPr>
        <p:blipFill>
          <a:blip r:embed="rId6"/>
          <a:stretch>
            <a:fillRect/>
          </a:stretch>
        </p:blipFill>
        <p:spPr>
          <a:xfrm>
            <a:off x="381000" y="1162050"/>
            <a:ext cx="5595938" cy="4276725"/>
          </a:xfrm>
          <a:prstGeom prst="rect">
            <a:avLst/>
          </a:prstGeom>
        </p:spPr>
      </p:pic>
      <p:pic>
        <p:nvPicPr>
          <p:cNvPr id="6" name="SK-23-img-5" descr="preencoded.png"/>
          <p:cNvPicPr>
            <a:picLocks noChangeAspect="1"/>
          </p:cNvPicPr>
          <p:nvPr/>
        </p:nvPicPr>
        <p:blipFill>
          <a:blip r:embed="rId7"/>
          <a:stretch>
            <a:fillRect/>
          </a:stretch>
        </p:blipFill>
        <p:spPr>
          <a:xfrm>
            <a:off x="571500" y="1419076"/>
            <a:ext cx="261937" cy="213420"/>
          </a:xfrm>
          <a:prstGeom prst="rect">
            <a:avLst/>
          </a:prstGeom>
        </p:spPr>
      </p:pic>
      <p:pic>
        <p:nvPicPr>
          <p:cNvPr id="7" name="SK-23-img-6" descr="preencoded.png"/>
          <p:cNvPicPr>
            <a:picLocks noChangeAspect="1"/>
          </p:cNvPicPr>
          <p:nvPr/>
        </p:nvPicPr>
        <p:blipFill>
          <a:blip r:embed="rId8"/>
          <a:stretch>
            <a:fillRect/>
          </a:stretch>
        </p:blipFill>
        <p:spPr>
          <a:xfrm>
            <a:off x="571500" y="1809750"/>
            <a:ext cx="166688" cy="252413"/>
          </a:xfrm>
          <a:prstGeom prst="rect">
            <a:avLst/>
          </a:prstGeom>
        </p:spPr>
      </p:pic>
      <p:pic>
        <p:nvPicPr>
          <p:cNvPr id="8" name="SK-23-img-7" descr="preencoded.png"/>
          <p:cNvPicPr>
            <a:picLocks noChangeAspect="1"/>
          </p:cNvPicPr>
          <p:nvPr/>
        </p:nvPicPr>
        <p:blipFill>
          <a:blip r:embed="rId9"/>
          <a:stretch>
            <a:fillRect/>
          </a:stretch>
        </p:blipFill>
        <p:spPr>
          <a:xfrm>
            <a:off x="571500" y="2396430"/>
            <a:ext cx="166688" cy="288131"/>
          </a:xfrm>
          <a:prstGeom prst="rect">
            <a:avLst/>
          </a:prstGeom>
        </p:spPr>
      </p:pic>
      <p:pic>
        <p:nvPicPr>
          <p:cNvPr id="9" name="SK-23-img-8" descr="preencoded.png"/>
          <p:cNvPicPr>
            <a:picLocks noChangeAspect="1"/>
          </p:cNvPicPr>
          <p:nvPr/>
        </p:nvPicPr>
        <p:blipFill>
          <a:blip r:embed="rId10"/>
          <a:stretch>
            <a:fillRect/>
          </a:stretch>
        </p:blipFill>
        <p:spPr>
          <a:xfrm>
            <a:off x="571500" y="2983111"/>
            <a:ext cx="166688" cy="225623"/>
          </a:xfrm>
          <a:prstGeom prst="rect">
            <a:avLst/>
          </a:prstGeom>
        </p:spPr>
      </p:pic>
      <p:pic>
        <p:nvPicPr>
          <p:cNvPr id="10" name="SK-23-img-9" descr="preencoded.png"/>
          <p:cNvPicPr>
            <a:picLocks noChangeAspect="1"/>
          </p:cNvPicPr>
          <p:nvPr/>
        </p:nvPicPr>
        <p:blipFill>
          <a:blip r:embed="rId11"/>
          <a:stretch>
            <a:fillRect/>
          </a:stretch>
        </p:blipFill>
        <p:spPr>
          <a:xfrm>
            <a:off x="571500" y="3569791"/>
            <a:ext cx="166688" cy="214461"/>
          </a:xfrm>
          <a:prstGeom prst="rect">
            <a:avLst/>
          </a:prstGeom>
        </p:spPr>
      </p:pic>
      <p:pic>
        <p:nvPicPr>
          <p:cNvPr id="11" name="SK-23-img-10" descr="preencoded.png"/>
          <p:cNvPicPr>
            <a:picLocks noChangeAspect="1"/>
          </p:cNvPicPr>
          <p:nvPr/>
        </p:nvPicPr>
        <p:blipFill>
          <a:blip r:embed="rId12"/>
          <a:stretch>
            <a:fillRect/>
          </a:stretch>
        </p:blipFill>
        <p:spPr>
          <a:xfrm>
            <a:off x="6215063" y="1162050"/>
            <a:ext cx="5595938" cy="4276725"/>
          </a:xfrm>
          <a:prstGeom prst="rect">
            <a:avLst/>
          </a:prstGeom>
        </p:spPr>
      </p:pic>
      <p:pic>
        <p:nvPicPr>
          <p:cNvPr id="12" name="SK-23-img-11" descr="preencoded.png"/>
          <p:cNvPicPr>
            <a:picLocks noChangeAspect="1"/>
          </p:cNvPicPr>
          <p:nvPr/>
        </p:nvPicPr>
        <p:blipFill>
          <a:blip r:embed="rId13"/>
          <a:stretch>
            <a:fillRect/>
          </a:stretch>
        </p:blipFill>
        <p:spPr>
          <a:xfrm>
            <a:off x="6405563" y="1419076"/>
            <a:ext cx="261937" cy="213420"/>
          </a:xfrm>
          <a:prstGeom prst="rect">
            <a:avLst/>
          </a:prstGeom>
        </p:spPr>
      </p:pic>
      <p:pic>
        <p:nvPicPr>
          <p:cNvPr id="13" name="SK-23-img-12" descr="preencoded.png"/>
          <p:cNvPicPr>
            <a:picLocks noChangeAspect="1"/>
          </p:cNvPicPr>
          <p:nvPr/>
        </p:nvPicPr>
        <p:blipFill>
          <a:blip r:embed="rId14"/>
          <a:stretch>
            <a:fillRect/>
          </a:stretch>
        </p:blipFill>
        <p:spPr>
          <a:xfrm>
            <a:off x="6405563" y="1809750"/>
            <a:ext cx="166688" cy="252413"/>
          </a:xfrm>
          <a:prstGeom prst="rect">
            <a:avLst/>
          </a:prstGeom>
        </p:spPr>
      </p:pic>
      <p:pic>
        <p:nvPicPr>
          <p:cNvPr id="14" name="SK-23-img-13" descr="preencoded.png"/>
          <p:cNvPicPr>
            <a:picLocks noChangeAspect="1"/>
          </p:cNvPicPr>
          <p:nvPr/>
        </p:nvPicPr>
        <p:blipFill>
          <a:blip r:embed="rId15"/>
          <a:stretch>
            <a:fillRect/>
          </a:stretch>
        </p:blipFill>
        <p:spPr>
          <a:xfrm>
            <a:off x="6405563" y="2396430"/>
            <a:ext cx="166688" cy="268784"/>
          </a:xfrm>
          <a:prstGeom prst="rect">
            <a:avLst/>
          </a:prstGeom>
        </p:spPr>
      </p:pic>
      <p:pic>
        <p:nvPicPr>
          <p:cNvPr id="15" name="SK-23-img-14" descr="preencoded.png"/>
          <p:cNvPicPr>
            <a:picLocks noChangeAspect="1"/>
          </p:cNvPicPr>
          <p:nvPr/>
        </p:nvPicPr>
        <p:blipFill>
          <a:blip r:embed="rId16"/>
          <a:stretch>
            <a:fillRect/>
          </a:stretch>
        </p:blipFill>
        <p:spPr>
          <a:xfrm>
            <a:off x="6405563" y="2983111"/>
            <a:ext cx="166688" cy="238125"/>
          </a:xfrm>
          <a:prstGeom prst="rect">
            <a:avLst/>
          </a:prstGeom>
        </p:spPr>
      </p:pic>
      <p:pic>
        <p:nvPicPr>
          <p:cNvPr id="16" name="SK-23-img-15" descr="preencoded.png"/>
          <p:cNvPicPr>
            <a:picLocks noChangeAspect="1"/>
          </p:cNvPicPr>
          <p:nvPr/>
        </p:nvPicPr>
        <p:blipFill>
          <a:blip r:embed="rId17"/>
          <a:stretch>
            <a:fillRect/>
          </a:stretch>
        </p:blipFill>
        <p:spPr>
          <a:xfrm>
            <a:off x="6405563" y="3665041"/>
            <a:ext cx="5214938" cy="990600"/>
          </a:xfrm>
          <a:prstGeom prst="rect">
            <a:avLst/>
          </a:prstGeom>
        </p:spPr>
      </p:pic>
      <p:pic>
        <p:nvPicPr>
          <p:cNvPr id="17" name="SK-23-img-16" descr="preencoded.png"/>
          <p:cNvPicPr>
            <a:picLocks noChangeAspect="1"/>
          </p:cNvPicPr>
          <p:nvPr/>
        </p:nvPicPr>
        <p:blipFill>
          <a:blip r:embed="rId18"/>
          <a:stretch>
            <a:fillRect/>
          </a:stretch>
        </p:blipFill>
        <p:spPr>
          <a:xfrm>
            <a:off x="6596063" y="3843784"/>
            <a:ext cx="190500" cy="152400"/>
          </a:xfrm>
          <a:prstGeom prst="rect">
            <a:avLst/>
          </a:prstGeom>
        </p:spPr>
      </p:pic>
      <p:pic>
        <p:nvPicPr>
          <p:cNvPr id="18" name="SK-23-img-17" descr="preencoded.png"/>
          <p:cNvPicPr>
            <a:picLocks noChangeAspect="1"/>
          </p:cNvPicPr>
          <p:nvPr/>
        </p:nvPicPr>
        <p:blipFill>
          <a:blip r:embed="rId19"/>
          <a:stretch>
            <a:fillRect/>
          </a:stretch>
        </p:blipFill>
        <p:spPr>
          <a:xfrm>
            <a:off x="381000" y="5772150"/>
            <a:ext cx="11430000" cy="514350"/>
          </a:xfrm>
          <a:prstGeom prst="rect">
            <a:avLst/>
          </a:prstGeom>
        </p:spPr>
      </p:pic>
      <p:pic>
        <p:nvPicPr>
          <p:cNvPr id="19" name="SK-23-img-18" descr="preencoded.png"/>
          <p:cNvPicPr>
            <a:picLocks noChangeAspect="1"/>
          </p:cNvPicPr>
          <p:nvPr/>
        </p:nvPicPr>
        <p:blipFill>
          <a:blip r:embed="rId20"/>
          <a:stretch>
            <a:fillRect/>
          </a:stretch>
        </p:blipFill>
        <p:spPr>
          <a:xfrm>
            <a:off x="619125" y="5915025"/>
            <a:ext cx="285750" cy="228600"/>
          </a:xfrm>
          <a:prstGeom prst="rect">
            <a:avLst/>
          </a:prstGeom>
        </p:spPr>
      </p:pic>
      <p:pic>
        <p:nvPicPr>
          <p:cNvPr id="20" name="SK-23-img-19" descr="preencoded.png"/>
          <p:cNvPicPr>
            <a:picLocks noChangeAspect="1"/>
          </p:cNvPicPr>
          <p:nvPr/>
        </p:nvPicPr>
        <p:blipFill>
          <a:blip r:embed="rId21"/>
          <a:stretch>
            <a:fillRect/>
          </a:stretch>
        </p:blipFill>
        <p:spPr>
          <a:xfrm>
            <a:off x="0" y="6477000"/>
            <a:ext cx="12192000" cy="381000"/>
          </a:xfrm>
          <a:prstGeom prst="rect">
            <a:avLst/>
          </a:prstGeom>
        </p:spPr>
      </p:pic>
      <p:sp>
        <p:nvSpPr>
          <p:cNvPr id="21" name="SK-23-text-20"/>
          <p:cNvSpPr/>
          <p:nvPr/>
        </p:nvSpPr>
        <p:spPr>
          <a:xfrm>
            <a:off x="571500" y="28575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GLOMERULAR HAEMATURIA</a:t>
            </a:r>
            <a:endParaRPr lang="en-US" sz="2100" dirty="0"/>
          </a:p>
        </p:txBody>
      </p:sp>
      <p:sp>
        <p:nvSpPr>
          <p:cNvPr id="22" name="SK-23-text-21"/>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3" name="SK-23-text-22"/>
          <p:cNvSpPr/>
          <p:nvPr/>
        </p:nvSpPr>
        <p:spPr>
          <a:xfrm>
            <a:off x="947737" y="1366838"/>
            <a:ext cx="4800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Core Renal Indicators</a:t>
            </a:r>
            <a:endParaRPr lang="en-US" sz="1500" dirty="0"/>
          </a:p>
        </p:txBody>
      </p:sp>
      <p:sp>
        <p:nvSpPr>
          <p:cNvPr id="24" name="SK-23-text-23"/>
          <p:cNvSpPr/>
          <p:nvPr/>
        </p:nvSpPr>
        <p:spPr>
          <a:xfrm>
            <a:off x="852488" y="1809750"/>
            <a:ext cx="49339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121"/>
                </a:solidFill>
              </a:rPr>
              <a:t>Significant Proteinuria:</a:t>
            </a:r>
            <a:r>
              <a:rPr lang="en-US" sz="1275" dirty="0">
                <a:solidFill>
                  <a:srgbClr val="212121"/>
                </a:solidFill>
              </a:rPr>
              <a:t> Often the strongest clue pointing toward a glomerular leak (ACR &gt; 30).</a:t>
            </a:r>
            <a:endParaRPr lang="en-US" sz="1275" dirty="0"/>
          </a:p>
        </p:txBody>
      </p:sp>
      <p:sp>
        <p:nvSpPr>
          <p:cNvPr id="25" name="SK-23-text-24"/>
          <p:cNvSpPr/>
          <p:nvPr/>
        </p:nvSpPr>
        <p:spPr>
          <a:xfrm>
            <a:off x="852488" y="2396430"/>
            <a:ext cx="49339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121"/>
                </a:solidFill>
              </a:rPr>
              <a:t>Hypertension:</a:t>
            </a:r>
            <a:r>
              <a:rPr lang="en-US" sz="1275" dirty="0">
                <a:solidFill>
                  <a:srgbClr val="212121"/>
                </a:solidFill>
              </a:rPr>
              <a:t> New onset or difficult-to-control blood pressure suggests renal parenchymal disease.</a:t>
            </a:r>
            <a:endParaRPr lang="en-US" sz="1275" dirty="0"/>
          </a:p>
        </p:txBody>
      </p:sp>
      <p:sp>
        <p:nvSpPr>
          <p:cNvPr id="26" name="SK-23-text-25"/>
          <p:cNvSpPr/>
          <p:nvPr/>
        </p:nvSpPr>
        <p:spPr>
          <a:xfrm>
            <a:off x="852488" y="2983111"/>
            <a:ext cx="49339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121"/>
                </a:solidFill>
              </a:rPr>
              <a:t>Oedema:</a:t>
            </a:r>
            <a:r>
              <a:rPr lang="en-US" sz="1275" dirty="0">
                <a:solidFill>
                  <a:srgbClr val="212121"/>
                </a:solidFill>
              </a:rPr>
              <a:t> Peripheral, periorbital, or generalized fluid overload (Nephrotic-range features).</a:t>
            </a:r>
            <a:endParaRPr lang="en-US" sz="1275" dirty="0"/>
          </a:p>
        </p:txBody>
      </p:sp>
      <p:sp>
        <p:nvSpPr>
          <p:cNvPr id="27" name="SK-23-text-26"/>
          <p:cNvSpPr/>
          <p:nvPr/>
        </p:nvSpPr>
        <p:spPr>
          <a:xfrm>
            <a:off x="852488" y="3569791"/>
            <a:ext cx="49339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121"/>
                </a:solidFill>
              </a:rPr>
              <a:t>Declining eGFR:</a:t>
            </a:r>
            <a:r>
              <a:rPr lang="en-US" sz="1275" dirty="0">
                <a:solidFill>
                  <a:srgbClr val="212121"/>
                </a:solidFill>
              </a:rPr>
              <a:t> Rapid or unexplained drop in renal function accompanying the haematuria.</a:t>
            </a:r>
            <a:endParaRPr lang="en-US" sz="1275" dirty="0"/>
          </a:p>
        </p:txBody>
      </p:sp>
      <p:sp>
        <p:nvSpPr>
          <p:cNvPr id="28" name="SK-23-text-27"/>
          <p:cNvSpPr/>
          <p:nvPr/>
        </p:nvSpPr>
        <p:spPr>
          <a:xfrm>
            <a:off x="6781800" y="1366838"/>
            <a:ext cx="5410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121"/>
                </a:solidFill>
              </a:rPr>
              <a:t>Diagnostic &amp; Systemic Clues</a:t>
            </a:r>
            <a:endParaRPr lang="en-US" sz="1500" dirty="0"/>
          </a:p>
        </p:txBody>
      </p:sp>
      <p:sp>
        <p:nvSpPr>
          <p:cNvPr id="29" name="SK-23-text-28"/>
          <p:cNvSpPr/>
          <p:nvPr/>
        </p:nvSpPr>
        <p:spPr>
          <a:xfrm>
            <a:off x="6686550" y="1809750"/>
            <a:ext cx="49339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121"/>
                </a:solidFill>
              </a:rPr>
              <a:t>Urine Microscopy:</a:t>
            </a:r>
            <a:r>
              <a:rPr lang="en-US" sz="1275" dirty="0">
                <a:solidFill>
                  <a:srgbClr val="212121"/>
                </a:solidFill>
              </a:rPr>
              <a:t> Dysmorphic red cells or Red Blood Cell (RBC) Casts are pathognomonic.</a:t>
            </a:r>
            <a:endParaRPr lang="en-US" sz="1275" dirty="0"/>
          </a:p>
        </p:txBody>
      </p:sp>
      <p:sp>
        <p:nvSpPr>
          <p:cNvPr id="30" name="SK-23-text-29"/>
          <p:cNvSpPr/>
          <p:nvPr/>
        </p:nvSpPr>
        <p:spPr>
          <a:xfrm>
            <a:off x="6686550" y="2396430"/>
            <a:ext cx="49339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121"/>
                </a:solidFill>
              </a:rPr>
              <a:t>Systemic Features:</a:t>
            </a:r>
            <a:r>
              <a:rPr lang="en-US" sz="1275" dirty="0">
                <a:solidFill>
                  <a:srgbClr val="212121"/>
                </a:solidFill>
              </a:rPr>
              <a:t> Look for unexplained rashes, arthralgia, or pleurisy (Vasculitis/SLE).</a:t>
            </a:r>
            <a:endParaRPr lang="en-US" sz="1275" dirty="0"/>
          </a:p>
        </p:txBody>
      </p:sp>
      <p:sp>
        <p:nvSpPr>
          <p:cNvPr id="31" name="SK-23-text-30"/>
          <p:cNvSpPr/>
          <p:nvPr/>
        </p:nvSpPr>
        <p:spPr>
          <a:xfrm>
            <a:off x="6686550" y="2983111"/>
            <a:ext cx="49339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121"/>
                </a:solidFill>
              </a:rPr>
              <a:t>Painless Nature:</a:t>
            </a:r>
            <a:r>
              <a:rPr lang="en-US" sz="1275" dirty="0">
                <a:solidFill>
                  <a:srgbClr val="212121"/>
                </a:solidFill>
              </a:rPr>
              <a:t> Glomerular bleeding is typically painless, unlike stones or UTI.</a:t>
            </a:r>
            <a:endParaRPr lang="en-US" sz="1275" dirty="0"/>
          </a:p>
        </p:txBody>
      </p:sp>
      <p:sp>
        <p:nvSpPr>
          <p:cNvPr id="32" name="SK-23-text-31"/>
          <p:cNvSpPr/>
          <p:nvPr/>
        </p:nvSpPr>
        <p:spPr>
          <a:xfrm>
            <a:off x="6786563" y="3807916"/>
            <a:ext cx="4833938"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E7D32"/>
                </a:solidFill>
              </a:rPr>
              <a:t> Clinical Logic</a:t>
            </a:r>
            <a:endParaRPr lang="en-US" sz="1200" dirty="0"/>
          </a:p>
        </p:txBody>
      </p:sp>
      <p:sp>
        <p:nvSpPr>
          <p:cNvPr id="33" name="SK-23-text-32"/>
          <p:cNvSpPr/>
          <p:nvPr/>
        </p:nvSpPr>
        <p:spPr>
          <a:xfrm>
            <a:off x="6596063" y="4084141"/>
            <a:ext cx="4833938" cy="428625"/>
          </a:xfrm>
          <a:prstGeom prst="rect">
            <a:avLst/>
          </a:prstGeom>
          <a:noFill/>
          <a:ln/>
        </p:spPr>
        <p:txBody>
          <a:bodyPr vert="horz" wrap="square" lIns="0" tIns="0" rIns="0" bIns="0" rtlCol="0" anchor="ctr"/>
          <a:lstStyle/>
          <a:p>
            <a:pPr marL="0" indent="0">
              <a:lnSpc>
                <a:spcPts val="1688"/>
              </a:lnSpc>
              <a:buNone/>
            </a:pPr>
            <a:r>
              <a:rPr lang="en-US" sz="1125" dirty="0">
                <a:solidFill>
                  <a:srgbClr val="1B5E20"/>
                </a:solidFill>
              </a:rPr>
              <a:t>This pattern points away from isolated urological causes (surgical) and towards medical renal disease (Nephrology).</a:t>
            </a:r>
            <a:endParaRPr lang="en-US" sz="1125" dirty="0"/>
          </a:p>
        </p:txBody>
      </p:sp>
      <p:sp>
        <p:nvSpPr>
          <p:cNvPr id="34" name="SK-23-text-33"/>
          <p:cNvSpPr/>
          <p:nvPr/>
        </p:nvSpPr>
        <p:spPr>
          <a:xfrm>
            <a:off x="1095375" y="5922615"/>
            <a:ext cx="11096625"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BF360C"/>
                </a:solidFill>
              </a:rPr>
              <a:t>GP Action:</a:t>
            </a:r>
            <a:r>
              <a:rPr lang="en-US" sz="1200" dirty="0">
                <a:solidFill>
                  <a:srgbClr val="BF360C"/>
                </a:solidFill>
              </a:rPr>
              <a:t> Primary care must think </a:t>
            </a:r>
            <a:r>
              <a:rPr lang="en-US" sz="1200" b="1" dirty="0">
                <a:solidFill>
                  <a:srgbClr val="BF360C"/>
                </a:solidFill>
              </a:rPr>
              <a:t>Renal + Urology</a:t>
            </a:r>
            <a:r>
              <a:rPr lang="en-US" sz="1200" dirty="0">
                <a:solidFill>
                  <a:srgbClr val="BF360C"/>
                </a:solidFill>
              </a:rPr>
              <a:t> when features overlap. If ACR &gt; 30 mg/mmol with haematuria, refer to </a:t>
            </a:r>
            <a:r>
              <a:rPr lang="en-US" sz="1200" b="1" dirty="0">
                <a:solidFill>
                  <a:srgbClr val="BF360C"/>
                </a:solidFill>
              </a:rPr>
              <a:t>Nephrology</a:t>
            </a:r>
            <a:r>
              <a:rPr lang="en-US" sz="1200" dirty="0">
                <a:solidFill>
                  <a:srgbClr val="BF360C"/>
                </a:solidFill>
              </a:rPr>
              <a:t> (NICE NG203).</a:t>
            </a:r>
            <a:endParaRPr lang="en-US" sz="1200" dirty="0"/>
          </a:p>
        </p:txBody>
      </p:sp>
      <p:sp>
        <p:nvSpPr>
          <p:cNvPr id="35" name="SK-23-text-34"/>
          <p:cNvSpPr/>
          <p:nvPr/>
        </p:nvSpPr>
        <p:spPr>
          <a:xfrm>
            <a:off x="10085487" y="6581775"/>
            <a:ext cx="2106513" cy="171450"/>
          </a:xfrm>
          <a:prstGeom prst="rect">
            <a:avLst/>
          </a:prstGeom>
          <a:noFill/>
          <a:ln/>
        </p:spPr>
        <p:txBody>
          <a:bodyPr vert="horz" wrap="square" lIns="0" tIns="0" rIns="0" bIns="0" rtlCol="0" anchor="ctr"/>
          <a:lstStyle/>
          <a:p>
            <a:pPr marL="0" indent="0">
              <a:lnSpc>
                <a:spcPts val="1350"/>
              </a:lnSpc>
              <a:buNone/>
            </a:pPr>
            <a:r>
              <a:rPr lang="en-US" sz="900" b="1" kern="0" spc="30" dirty="0">
                <a:solidFill>
                  <a:srgbClr val="546E7A"/>
                </a:solidFill>
              </a:rPr>
              <a:t>WWW.BRADFORDVTS.CO.UK</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4-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4-img-3" descr="preencoded.png"/>
          <p:cNvPicPr>
            <a:picLocks noChangeAspect="1"/>
          </p:cNvPicPr>
          <p:nvPr/>
        </p:nvPicPr>
        <p:blipFill>
          <a:blip r:embed="rId4"/>
          <a:stretch>
            <a:fillRect/>
          </a:stretch>
        </p:blipFill>
        <p:spPr>
          <a:xfrm>
            <a:off x="381000" y="190500"/>
            <a:ext cx="11430000" cy="828675"/>
          </a:xfrm>
          <a:prstGeom prst="rect">
            <a:avLst/>
          </a:prstGeom>
        </p:spPr>
      </p:pic>
      <p:pic>
        <p:nvPicPr>
          <p:cNvPr id="5" name="SK-24-img-4" descr="preencoded.png"/>
          <p:cNvPicPr>
            <a:picLocks noChangeAspect="1"/>
          </p:cNvPicPr>
          <p:nvPr/>
        </p:nvPicPr>
        <p:blipFill>
          <a:blip r:embed="rId5"/>
          <a:stretch>
            <a:fillRect/>
          </a:stretch>
        </p:blipFill>
        <p:spPr>
          <a:xfrm>
            <a:off x="381000" y="1162050"/>
            <a:ext cx="5572125" cy="5314950"/>
          </a:xfrm>
          <a:prstGeom prst="rect">
            <a:avLst/>
          </a:prstGeom>
        </p:spPr>
      </p:pic>
      <p:pic>
        <p:nvPicPr>
          <p:cNvPr id="6" name="SK-24-img-5" descr="preencoded.png"/>
          <p:cNvPicPr>
            <a:picLocks noChangeAspect="1"/>
          </p:cNvPicPr>
          <p:nvPr/>
        </p:nvPicPr>
        <p:blipFill>
          <a:blip r:embed="rId6"/>
          <a:stretch>
            <a:fillRect/>
          </a:stretch>
        </p:blipFill>
        <p:spPr>
          <a:xfrm>
            <a:off x="609600" y="1419225"/>
            <a:ext cx="285750" cy="228600"/>
          </a:xfrm>
          <a:prstGeom prst="rect">
            <a:avLst/>
          </a:prstGeom>
        </p:spPr>
      </p:pic>
      <p:pic>
        <p:nvPicPr>
          <p:cNvPr id="7" name="SK-24-img-6" descr="preencoded.png"/>
          <p:cNvPicPr>
            <a:picLocks noChangeAspect="1"/>
          </p:cNvPicPr>
          <p:nvPr/>
        </p:nvPicPr>
        <p:blipFill>
          <a:blip r:embed="rId7"/>
          <a:stretch>
            <a:fillRect/>
          </a:stretch>
        </p:blipFill>
        <p:spPr>
          <a:xfrm>
            <a:off x="609600" y="1866900"/>
            <a:ext cx="95250" cy="84534"/>
          </a:xfrm>
          <a:prstGeom prst="rect">
            <a:avLst/>
          </a:prstGeom>
        </p:spPr>
      </p:pic>
      <p:pic>
        <p:nvPicPr>
          <p:cNvPr id="8" name="SK-24-img-7" descr="preencoded.png"/>
          <p:cNvPicPr>
            <a:picLocks noChangeAspect="1"/>
          </p:cNvPicPr>
          <p:nvPr/>
        </p:nvPicPr>
        <p:blipFill>
          <a:blip r:embed="rId8"/>
          <a:stretch>
            <a:fillRect/>
          </a:stretch>
        </p:blipFill>
        <p:spPr>
          <a:xfrm>
            <a:off x="609600" y="2407741"/>
            <a:ext cx="95250" cy="95250"/>
          </a:xfrm>
          <a:prstGeom prst="rect">
            <a:avLst/>
          </a:prstGeom>
        </p:spPr>
      </p:pic>
      <p:pic>
        <p:nvPicPr>
          <p:cNvPr id="9" name="SK-24-img-8" descr="preencoded.png"/>
          <p:cNvPicPr>
            <a:picLocks noChangeAspect="1"/>
          </p:cNvPicPr>
          <p:nvPr/>
        </p:nvPicPr>
        <p:blipFill>
          <a:blip r:embed="rId9"/>
          <a:stretch>
            <a:fillRect/>
          </a:stretch>
        </p:blipFill>
        <p:spPr>
          <a:xfrm>
            <a:off x="609600" y="2948583"/>
            <a:ext cx="95250" cy="95250"/>
          </a:xfrm>
          <a:prstGeom prst="rect">
            <a:avLst/>
          </a:prstGeom>
        </p:spPr>
      </p:pic>
      <p:pic>
        <p:nvPicPr>
          <p:cNvPr id="10" name="SK-24-img-9" descr="preencoded.png"/>
          <p:cNvPicPr>
            <a:picLocks noChangeAspect="1"/>
          </p:cNvPicPr>
          <p:nvPr/>
        </p:nvPicPr>
        <p:blipFill>
          <a:blip r:embed="rId10"/>
          <a:stretch>
            <a:fillRect/>
          </a:stretch>
        </p:blipFill>
        <p:spPr>
          <a:xfrm>
            <a:off x="609600" y="3489424"/>
            <a:ext cx="95250" cy="84534"/>
          </a:xfrm>
          <a:prstGeom prst="rect">
            <a:avLst/>
          </a:prstGeom>
        </p:spPr>
      </p:pic>
      <p:pic>
        <p:nvPicPr>
          <p:cNvPr id="11" name="SK-24-img-10" descr="preencoded.png"/>
          <p:cNvPicPr>
            <a:picLocks noChangeAspect="1"/>
          </p:cNvPicPr>
          <p:nvPr/>
        </p:nvPicPr>
        <p:blipFill>
          <a:blip r:embed="rId11"/>
          <a:stretch>
            <a:fillRect/>
          </a:stretch>
        </p:blipFill>
        <p:spPr>
          <a:xfrm>
            <a:off x="6238875" y="1162050"/>
            <a:ext cx="5572125" cy="5314950"/>
          </a:xfrm>
          <a:prstGeom prst="rect">
            <a:avLst/>
          </a:prstGeom>
        </p:spPr>
      </p:pic>
      <p:pic>
        <p:nvPicPr>
          <p:cNvPr id="12" name="SK-24-img-11" descr="preencoded.png"/>
          <p:cNvPicPr>
            <a:picLocks noChangeAspect="1"/>
          </p:cNvPicPr>
          <p:nvPr/>
        </p:nvPicPr>
        <p:blipFill>
          <a:blip r:embed="rId12"/>
          <a:stretch>
            <a:fillRect/>
          </a:stretch>
        </p:blipFill>
        <p:spPr>
          <a:xfrm>
            <a:off x="6467475" y="1419225"/>
            <a:ext cx="285750" cy="228600"/>
          </a:xfrm>
          <a:prstGeom prst="rect">
            <a:avLst/>
          </a:prstGeom>
        </p:spPr>
      </p:pic>
      <p:pic>
        <p:nvPicPr>
          <p:cNvPr id="13" name="SK-24-img-12" descr="preencoded.png"/>
          <p:cNvPicPr>
            <a:picLocks noChangeAspect="1"/>
          </p:cNvPicPr>
          <p:nvPr/>
        </p:nvPicPr>
        <p:blipFill>
          <a:blip r:embed="rId8"/>
          <a:stretch>
            <a:fillRect/>
          </a:stretch>
        </p:blipFill>
        <p:spPr>
          <a:xfrm>
            <a:off x="6467475" y="1866900"/>
            <a:ext cx="95250" cy="95250"/>
          </a:xfrm>
          <a:prstGeom prst="rect">
            <a:avLst/>
          </a:prstGeom>
        </p:spPr>
      </p:pic>
      <p:pic>
        <p:nvPicPr>
          <p:cNvPr id="14" name="SK-24-img-13" descr="preencoded.png"/>
          <p:cNvPicPr>
            <a:picLocks noChangeAspect="1"/>
          </p:cNvPicPr>
          <p:nvPr/>
        </p:nvPicPr>
        <p:blipFill>
          <a:blip r:embed="rId13"/>
          <a:stretch>
            <a:fillRect/>
          </a:stretch>
        </p:blipFill>
        <p:spPr>
          <a:xfrm>
            <a:off x="6467475" y="2407741"/>
            <a:ext cx="95250" cy="95250"/>
          </a:xfrm>
          <a:prstGeom prst="rect">
            <a:avLst/>
          </a:prstGeom>
        </p:spPr>
      </p:pic>
      <p:pic>
        <p:nvPicPr>
          <p:cNvPr id="15" name="SK-24-img-14" descr="preencoded.png"/>
          <p:cNvPicPr>
            <a:picLocks noChangeAspect="1"/>
          </p:cNvPicPr>
          <p:nvPr/>
        </p:nvPicPr>
        <p:blipFill>
          <a:blip r:embed="rId14"/>
          <a:stretch>
            <a:fillRect/>
          </a:stretch>
        </p:blipFill>
        <p:spPr>
          <a:xfrm>
            <a:off x="6467475" y="2900958"/>
            <a:ext cx="5114925" cy="800100"/>
          </a:xfrm>
          <a:prstGeom prst="rect">
            <a:avLst/>
          </a:prstGeom>
        </p:spPr>
      </p:pic>
      <p:pic>
        <p:nvPicPr>
          <p:cNvPr id="16" name="SK-24-img-15" descr="preencoded.png"/>
          <p:cNvPicPr>
            <a:picLocks noChangeAspect="1"/>
          </p:cNvPicPr>
          <p:nvPr/>
        </p:nvPicPr>
        <p:blipFill>
          <a:blip r:embed="rId15"/>
          <a:stretch>
            <a:fillRect/>
          </a:stretch>
        </p:blipFill>
        <p:spPr>
          <a:xfrm>
            <a:off x="6467475" y="3843933"/>
            <a:ext cx="5114925" cy="590550"/>
          </a:xfrm>
          <a:prstGeom prst="rect">
            <a:avLst/>
          </a:prstGeom>
        </p:spPr>
      </p:pic>
      <p:pic>
        <p:nvPicPr>
          <p:cNvPr id="17" name="SK-24-img-16" descr="preencoded.png"/>
          <p:cNvPicPr>
            <a:picLocks noChangeAspect="1"/>
          </p:cNvPicPr>
          <p:nvPr/>
        </p:nvPicPr>
        <p:blipFill>
          <a:blip r:embed="rId16"/>
          <a:stretch>
            <a:fillRect/>
          </a:stretch>
        </p:blipFill>
        <p:spPr>
          <a:xfrm>
            <a:off x="6562725" y="3978176"/>
            <a:ext cx="166688" cy="137220"/>
          </a:xfrm>
          <a:prstGeom prst="rect">
            <a:avLst/>
          </a:prstGeom>
        </p:spPr>
      </p:pic>
      <p:pic>
        <p:nvPicPr>
          <p:cNvPr id="18" name="SK-24-img-17" descr="preencoded.png"/>
          <p:cNvPicPr>
            <a:picLocks noChangeAspect="1"/>
          </p:cNvPicPr>
          <p:nvPr/>
        </p:nvPicPr>
        <p:blipFill>
          <a:blip r:embed="rId17"/>
          <a:stretch>
            <a:fillRect/>
          </a:stretch>
        </p:blipFill>
        <p:spPr>
          <a:xfrm>
            <a:off x="0" y="6477000"/>
            <a:ext cx="12192000" cy="381000"/>
          </a:xfrm>
          <a:prstGeom prst="rect">
            <a:avLst/>
          </a:prstGeom>
        </p:spPr>
      </p:pic>
      <p:sp>
        <p:nvSpPr>
          <p:cNvPr id="19" name="SK-24-text-18"/>
          <p:cNvSpPr/>
          <p:nvPr/>
        </p:nvSpPr>
        <p:spPr>
          <a:xfrm>
            <a:off x="571500" y="285750"/>
            <a:ext cx="1152144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HAEMATURIA PLUS PROTEINURIA TOGETHER</a:t>
            </a:r>
            <a:endParaRPr lang="en-US" sz="2100" dirty="0"/>
          </a:p>
        </p:txBody>
      </p:sp>
      <p:sp>
        <p:nvSpPr>
          <p:cNvPr id="20" name="SK-24-text-19"/>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1" name="SK-24-text-20"/>
          <p:cNvSpPr/>
          <p:nvPr/>
        </p:nvSpPr>
        <p:spPr>
          <a:xfrm>
            <a:off x="1009650" y="1390650"/>
            <a:ext cx="6858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D32F2F"/>
                </a:solidFill>
              </a:rPr>
              <a:t>High-Risk Red Flag Combination</a:t>
            </a:r>
            <a:endParaRPr lang="en-US" sz="1500" dirty="0"/>
          </a:p>
        </p:txBody>
      </p:sp>
      <p:sp>
        <p:nvSpPr>
          <p:cNvPr id="22" name="SK-24-text-21"/>
          <p:cNvSpPr/>
          <p:nvPr/>
        </p:nvSpPr>
        <p:spPr>
          <a:xfrm>
            <a:off x="800100" y="1819275"/>
            <a:ext cx="4924425"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Indicates potential </a:t>
            </a:r>
            <a:r>
              <a:rPr lang="en-US" sz="1200" b="1" dirty="0">
                <a:solidFill>
                  <a:srgbClr val="424242"/>
                </a:solidFill>
              </a:rPr>
              <a:t>Glomerular Disease</a:t>
            </a:r>
            <a:r>
              <a:rPr lang="en-US" sz="1200" dirty="0">
                <a:solidFill>
                  <a:srgbClr val="424242"/>
                </a:solidFill>
              </a:rPr>
              <a:t> or significant intrinsic renal pathology.</a:t>
            </a:r>
            <a:endParaRPr lang="en-US" sz="1200" dirty="0"/>
          </a:p>
        </p:txBody>
      </p:sp>
      <p:sp>
        <p:nvSpPr>
          <p:cNvPr id="23" name="SK-24-text-22"/>
          <p:cNvSpPr/>
          <p:nvPr/>
        </p:nvSpPr>
        <p:spPr>
          <a:xfrm>
            <a:off x="800100" y="2360116"/>
            <a:ext cx="4924425"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Synergistic risk: The presence of both markers significantly increases the likelihood of CKD progression.</a:t>
            </a:r>
            <a:endParaRPr lang="en-US" sz="1200" dirty="0"/>
          </a:p>
        </p:txBody>
      </p:sp>
      <p:sp>
        <p:nvSpPr>
          <p:cNvPr id="24" name="SK-24-text-23"/>
          <p:cNvSpPr/>
          <p:nvPr/>
        </p:nvSpPr>
        <p:spPr>
          <a:xfrm>
            <a:off x="800100" y="2900958"/>
            <a:ext cx="4924425"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Requires urgent assessment of BP, eGFR, and clinical features of Nephritic/Nephrotic syndrome (oedema).</a:t>
            </a:r>
            <a:endParaRPr lang="en-US" sz="1200" dirty="0"/>
          </a:p>
        </p:txBody>
      </p:sp>
      <p:sp>
        <p:nvSpPr>
          <p:cNvPr id="25" name="SK-24-text-24"/>
          <p:cNvSpPr/>
          <p:nvPr/>
        </p:nvSpPr>
        <p:spPr>
          <a:xfrm>
            <a:off x="800100" y="3441799"/>
            <a:ext cx="4924425"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Never dismiss as "incidental" even if the patient is currently asymptomatic.</a:t>
            </a:r>
            <a:endParaRPr lang="en-US" sz="1200" dirty="0"/>
          </a:p>
        </p:txBody>
      </p:sp>
      <p:sp>
        <p:nvSpPr>
          <p:cNvPr id="26" name="SK-24-text-25"/>
          <p:cNvSpPr/>
          <p:nvPr/>
        </p:nvSpPr>
        <p:spPr>
          <a:xfrm>
            <a:off x="6867525" y="1390650"/>
            <a:ext cx="53244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6A1B9A"/>
                </a:solidFill>
              </a:rPr>
              <a:t>AKT/NICE Referral Trigger</a:t>
            </a:r>
            <a:endParaRPr lang="en-US" sz="1500" dirty="0"/>
          </a:p>
        </p:txBody>
      </p:sp>
      <p:sp>
        <p:nvSpPr>
          <p:cNvPr id="27" name="SK-24-text-26"/>
          <p:cNvSpPr/>
          <p:nvPr/>
        </p:nvSpPr>
        <p:spPr>
          <a:xfrm>
            <a:off x="6657975" y="1819275"/>
            <a:ext cx="49244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424242"/>
                </a:solidFill>
              </a:rPr>
              <a:t>NICE NG203 Mandatory Referral:</a:t>
            </a:r>
            <a:r>
              <a:rPr lang="en-US" sz="1200" dirty="0">
                <a:solidFill>
                  <a:srgbClr val="424242"/>
                </a:solidFill>
              </a:rPr>
              <a:t> ACR &gt; 30 mg/mmol in the presence of haematuria.</a:t>
            </a:r>
            <a:endParaRPr lang="en-US" sz="1200" dirty="0"/>
          </a:p>
        </p:txBody>
      </p:sp>
      <p:sp>
        <p:nvSpPr>
          <p:cNvPr id="28" name="SK-24-text-27"/>
          <p:cNvSpPr/>
          <p:nvPr/>
        </p:nvSpPr>
        <p:spPr>
          <a:xfrm>
            <a:off x="6657975" y="2360116"/>
            <a:ext cx="4924425"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This combination overrides standard eGFR thresholds for specialist nephrology input.</a:t>
            </a:r>
            <a:endParaRPr lang="en-US" sz="1200" dirty="0"/>
          </a:p>
        </p:txBody>
      </p:sp>
      <p:sp>
        <p:nvSpPr>
          <p:cNvPr id="29" name="SK-24-text-28"/>
          <p:cNvSpPr/>
          <p:nvPr/>
        </p:nvSpPr>
        <p:spPr>
          <a:xfrm>
            <a:off x="6610350" y="3043833"/>
            <a:ext cx="4829175" cy="514350"/>
          </a:xfrm>
          <a:prstGeom prst="rect">
            <a:avLst/>
          </a:prstGeom>
          <a:noFill/>
          <a:ln/>
        </p:spPr>
        <p:txBody>
          <a:bodyPr vert="horz" wrap="square" lIns="0" tIns="0" rIns="0" bIns="0" rtlCol="0" anchor="ctr"/>
          <a:lstStyle/>
          <a:p>
            <a:pPr marL="0" indent="0" algn="ctr">
              <a:lnSpc>
                <a:spcPts val="2025"/>
              </a:lnSpc>
              <a:buNone/>
            </a:pPr>
            <a:r>
              <a:rPr lang="en-US" sz="1350" b="1" dirty="0">
                <a:solidFill>
                  <a:srgbClr val="D32F2F"/>
                </a:solidFill>
              </a:rPr>
              <a:t>ACR &gt; 30 mg/mmol + Haematuria</a:t>
            </a:r>
            <a:endParaRPr lang="en-US" sz="1350" dirty="0"/>
          </a:p>
          <a:p>
            <a:pPr marL="0" indent="0" algn="ctr">
              <a:lnSpc>
                <a:spcPts val="2025"/>
              </a:lnSpc>
              <a:buNone/>
            </a:pPr>
            <a:r>
              <a:rPr lang="en-US" sz="1350" b="1" dirty="0">
                <a:solidFill>
                  <a:srgbClr val="D32F2F"/>
                </a:solidFill>
              </a:rPr>
              <a:t>= URGENT NEPHROLOGY REFERRAL</a:t>
            </a:r>
            <a:endParaRPr lang="en-US" sz="1350" dirty="0"/>
          </a:p>
        </p:txBody>
      </p:sp>
      <p:sp>
        <p:nvSpPr>
          <p:cNvPr id="30" name="SK-24-text-29"/>
          <p:cNvSpPr/>
          <p:nvPr/>
        </p:nvSpPr>
        <p:spPr>
          <a:xfrm>
            <a:off x="6842671" y="3939183"/>
            <a:ext cx="4924425" cy="400050"/>
          </a:xfrm>
          <a:prstGeom prst="rect">
            <a:avLst/>
          </a:prstGeom>
          <a:noFill/>
          <a:ln/>
        </p:spPr>
        <p:txBody>
          <a:bodyPr vert="horz" wrap="square" lIns="0" tIns="0" rIns="0" bIns="0" rtlCol="0" anchor="ctr"/>
          <a:lstStyle/>
          <a:p>
            <a:pPr marL="0" indent="0">
              <a:lnSpc>
                <a:spcPts val="1575"/>
              </a:lnSpc>
              <a:buNone/>
            </a:pPr>
            <a:r>
              <a:rPr lang="en-US" sz="1050" dirty="0">
                <a:solidFill>
                  <a:srgbClr val="00695C"/>
                </a:solidFill>
              </a:rPr>
              <a:t> </a:t>
            </a:r>
            <a:r>
              <a:rPr lang="en-US" sz="1050" b="1" dirty="0">
                <a:solidFill>
                  <a:srgbClr val="00695C"/>
                </a:solidFill>
              </a:rPr>
              <a:t>SCA Tip:</a:t>
            </a:r>
            <a:r>
              <a:rPr lang="en-US" sz="1050" dirty="0">
                <a:solidFill>
                  <a:srgbClr val="00695C"/>
                </a:solidFill>
              </a:rPr>
              <a:t> When explaining this to a patient, emphasize that the two findings together suggest the "filter" is leaking more than just protein.</a:t>
            </a:r>
            <a:endParaRPr lang="en-US" sz="1050" dirty="0"/>
          </a:p>
        </p:txBody>
      </p:sp>
      <p:sp>
        <p:nvSpPr>
          <p:cNvPr id="31" name="SK-24-text-30"/>
          <p:cNvSpPr/>
          <p:nvPr/>
        </p:nvSpPr>
        <p:spPr>
          <a:xfrm>
            <a:off x="10551319" y="6581775"/>
            <a:ext cx="1640681" cy="171450"/>
          </a:xfrm>
          <a:prstGeom prst="rect">
            <a:avLst/>
          </a:prstGeom>
          <a:noFill/>
          <a:ln/>
        </p:spPr>
        <p:txBody>
          <a:bodyPr vert="horz" wrap="square" lIns="0" tIns="0" rIns="0" bIns="0" rtlCol="0" anchor="ctr"/>
          <a:lstStyle/>
          <a:p>
            <a:pPr marL="0" indent="0">
              <a:lnSpc>
                <a:spcPts val="1350"/>
              </a:lnSpc>
              <a:buNone/>
            </a:pPr>
            <a:r>
              <a:rPr lang="en-US" sz="900" b="1" dirty="0">
                <a:solidFill>
                  <a:srgbClr val="546E7A"/>
                </a:solidFill>
              </a:rPr>
              <a:t>www.bradfordvts.co.uk</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5-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5-img-3" descr="preencoded.png"/>
          <p:cNvPicPr>
            <a:picLocks noChangeAspect="1"/>
          </p:cNvPicPr>
          <p:nvPr/>
        </p:nvPicPr>
        <p:blipFill>
          <a:blip r:embed="rId4"/>
          <a:stretch>
            <a:fillRect/>
          </a:stretch>
        </p:blipFill>
        <p:spPr>
          <a:xfrm>
            <a:off x="381000" y="285750"/>
            <a:ext cx="11430000" cy="828675"/>
          </a:xfrm>
          <a:prstGeom prst="rect">
            <a:avLst/>
          </a:prstGeom>
        </p:spPr>
      </p:pic>
      <p:pic>
        <p:nvPicPr>
          <p:cNvPr id="5" name="SK-25-img-4" descr="preencoded.png"/>
          <p:cNvPicPr>
            <a:picLocks noChangeAspect="1"/>
          </p:cNvPicPr>
          <p:nvPr/>
        </p:nvPicPr>
        <p:blipFill>
          <a:blip r:embed="rId5"/>
          <a:stretch>
            <a:fillRect/>
          </a:stretch>
        </p:blipFill>
        <p:spPr>
          <a:xfrm>
            <a:off x="381000" y="1257300"/>
            <a:ext cx="2714625" cy="2419350"/>
          </a:xfrm>
          <a:prstGeom prst="rect">
            <a:avLst/>
          </a:prstGeom>
        </p:spPr>
      </p:pic>
      <p:pic>
        <p:nvPicPr>
          <p:cNvPr id="6" name="SK-25-img-5" descr="preencoded.png"/>
          <p:cNvPicPr>
            <a:picLocks noChangeAspect="1"/>
          </p:cNvPicPr>
          <p:nvPr/>
        </p:nvPicPr>
        <p:blipFill>
          <a:blip r:embed="rId6"/>
          <a:stretch>
            <a:fillRect/>
          </a:stretch>
        </p:blipFill>
        <p:spPr>
          <a:xfrm>
            <a:off x="523875" y="1400175"/>
            <a:ext cx="304800" cy="304800"/>
          </a:xfrm>
          <a:prstGeom prst="rect">
            <a:avLst/>
          </a:prstGeom>
        </p:spPr>
      </p:pic>
      <p:pic>
        <p:nvPicPr>
          <p:cNvPr id="7" name="SK-25-img-6" descr="preencoded.png"/>
          <p:cNvPicPr>
            <a:picLocks noChangeAspect="1"/>
          </p:cNvPicPr>
          <p:nvPr/>
        </p:nvPicPr>
        <p:blipFill>
          <a:blip r:embed="rId7"/>
          <a:stretch>
            <a:fillRect/>
          </a:stretch>
        </p:blipFill>
        <p:spPr>
          <a:xfrm>
            <a:off x="581025" y="1476375"/>
            <a:ext cx="190500" cy="152400"/>
          </a:xfrm>
          <a:prstGeom prst="rect">
            <a:avLst/>
          </a:prstGeom>
        </p:spPr>
      </p:pic>
      <p:pic>
        <p:nvPicPr>
          <p:cNvPr id="8" name="SK-25-img-7" descr="preencoded.png"/>
          <p:cNvPicPr>
            <a:picLocks noChangeAspect="1"/>
          </p:cNvPicPr>
          <p:nvPr/>
        </p:nvPicPr>
        <p:blipFill>
          <a:blip r:embed="rId8"/>
          <a:stretch>
            <a:fillRect/>
          </a:stretch>
        </p:blipFill>
        <p:spPr>
          <a:xfrm>
            <a:off x="381000" y="3867150"/>
            <a:ext cx="2714625" cy="2419350"/>
          </a:xfrm>
          <a:prstGeom prst="rect">
            <a:avLst/>
          </a:prstGeom>
        </p:spPr>
      </p:pic>
      <p:pic>
        <p:nvPicPr>
          <p:cNvPr id="9" name="SK-25-img-8" descr="preencoded.png"/>
          <p:cNvPicPr>
            <a:picLocks noChangeAspect="1"/>
          </p:cNvPicPr>
          <p:nvPr/>
        </p:nvPicPr>
        <p:blipFill>
          <a:blip r:embed="rId6"/>
          <a:stretch>
            <a:fillRect/>
          </a:stretch>
        </p:blipFill>
        <p:spPr>
          <a:xfrm>
            <a:off x="523875" y="4010025"/>
            <a:ext cx="304800" cy="304800"/>
          </a:xfrm>
          <a:prstGeom prst="rect">
            <a:avLst/>
          </a:prstGeom>
        </p:spPr>
      </p:pic>
      <p:pic>
        <p:nvPicPr>
          <p:cNvPr id="10" name="SK-25-img-9" descr="preencoded.png"/>
          <p:cNvPicPr>
            <a:picLocks noChangeAspect="1"/>
          </p:cNvPicPr>
          <p:nvPr/>
        </p:nvPicPr>
        <p:blipFill>
          <a:blip r:embed="rId9"/>
          <a:stretch>
            <a:fillRect/>
          </a:stretch>
        </p:blipFill>
        <p:spPr>
          <a:xfrm>
            <a:off x="581025" y="4086225"/>
            <a:ext cx="190500" cy="152400"/>
          </a:xfrm>
          <a:prstGeom prst="rect">
            <a:avLst/>
          </a:prstGeom>
        </p:spPr>
      </p:pic>
      <p:pic>
        <p:nvPicPr>
          <p:cNvPr id="11" name="SK-25-img-10" descr="preencoded.png"/>
          <p:cNvPicPr>
            <a:picLocks noChangeAspect="1"/>
          </p:cNvPicPr>
          <p:nvPr/>
        </p:nvPicPr>
        <p:blipFill>
          <a:blip r:embed="rId5"/>
          <a:stretch>
            <a:fillRect/>
          </a:stretch>
        </p:blipFill>
        <p:spPr>
          <a:xfrm>
            <a:off x="3286125" y="1257300"/>
            <a:ext cx="2714625" cy="2419350"/>
          </a:xfrm>
          <a:prstGeom prst="rect">
            <a:avLst/>
          </a:prstGeom>
        </p:spPr>
      </p:pic>
      <p:pic>
        <p:nvPicPr>
          <p:cNvPr id="12" name="SK-25-img-11" descr="preencoded.png"/>
          <p:cNvPicPr>
            <a:picLocks noChangeAspect="1"/>
          </p:cNvPicPr>
          <p:nvPr/>
        </p:nvPicPr>
        <p:blipFill>
          <a:blip r:embed="rId10"/>
          <a:stretch>
            <a:fillRect/>
          </a:stretch>
        </p:blipFill>
        <p:spPr>
          <a:xfrm>
            <a:off x="3429000" y="1400175"/>
            <a:ext cx="304800" cy="304800"/>
          </a:xfrm>
          <a:prstGeom prst="rect">
            <a:avLst/>
          </a:prstGeom>
        </p:spPr>
      </p:pic>
      <p:pic>
        <p:nvPicPr>
          <p:cNvPr id="13" name="SK-25-img-12" descr="preencoded.png"/>
          <p:cNvPicPr>
            <a:picLocks noChangeAspect="1"/>
          </p:cNvPicPr>
          <p:nvPr/>
        </p:nvPicPr>
        <p:blipFill>
          <a:blip r:embed="rId11"/>
          <a:stretch>
            <a:fillRect/>
          </a:stretch>
        </p:blipFill>
        <p:spPr>
          <a:xfrm>
            <a:off x="3486150" y="1476375"/>
            <a:ext cx="190500" cy="152400"/>
          </a:xfrm>
          <a:prstGeom prst="rect">
            <a:avLst/>
          </a:prstGeom>
        </p:spPr>
      </p:pic>
      <p:pic>
        <p:nvPicPr>
          <p:cNvPr id="14" name="SK-25-img-13" descr="preencoded.png"/>
          <p:cNvPicPr>
            <a:picLocks noChangeAspect="1"/>
          </p:cNvPicPr>
          <p:nvPr/>
        </p:nvPicPr>
        <p:blipFill>
          <a:blip r:embed="rId8"/>
          <a:stretch>
            <a:fillRect/>
          </a:stretch>
        </p:blipFill>
        <p:spPr>
          <a:xfrm>
            <a:off x="3286125" y="3867150"/>
            <a:ext cx="2714625" cy="2419350"/>
          </a:xfrm>
          <a:prstGeom prst="rect">
            <a:avLst/>
          </a:prstGeom>
        </p:spPr>
      </p:pic>
      <p:pic>
        <p:nvPicPr>
          <p:cNvPr id="15" name="SK-25-img-14" descr="preencoded.png"/>
          <p:cNvPicPr>
            <a:picLocks noChangeAspect="1"/>
          </p:cNvPicPr>
          <p:nvPr/>
        </p:nvPicPr>
        <p:blipFill>
          <a:blip r:embed="rId10"/>
          <a:stretch>
            <a:fillRect/>
          </a:stretch>
        </p:blipFill>
        <p:spPr>
          <a:xfrm>
            <a:off x="3429000" y="4010025"/>
            <a:ext cx="304800" cy="304800"/>
          </a:xfrm>
          <a:prstGeom prst="rect">
            <a:avLst/>
          </a:prstGeom>
        </p:spPr>
      </p:pic>
      <p:pic>
        <p:nvPicPr>
          <p:cNvPr id="16" name="SK-25-img-15" descr="preencoded.png"/>
          <p:cNvPicPr>
            <a:picLocks noChangeAspect="1"/>
          </p:cNvPicPr>
          <p:nvPr/>
        </p:nvPicPr>
        <p:blipFill>
          <a:blip r:embed="rId12"/>
          <a:stretch>
            <a:fillRect/>
          </a:stretch>
        </p:blipFill>
        <p:spPr>
          <a:xfrm>
            <a:off x="3486150" y="4086225"/>
            <a:ext cx="190500" cy="152400"/>
          </a:xfrm>
          <a:prstGeom prst="rect">
            <a:avLst/>
          </a:prstGeom>
        </p:spPr>
      </p:pic>
      <p:pic>
        <p:nvPicPr>
          <p:cNvPr id="17" name="SK-25-img-16" descr="preencoded.png"/>
          <p:cNvPicPr>
            <a:picLocks noChangeAspect="1"/>
          </p:cNvPicPr>
          <p:nvPr/>
        </p:nvPicPr>
        <p:blipFill>
          <a:blip r:embed="rId5"/>
          <a:stretch>
            <a:fillRect/>
          </a:stretch>
        </p:blipFill>
        <p:spPr>
          <a:xfrm>
            <a:off x="6191250" y="1257300"/>
            <a:ext cx="2714625" cy="2419350"/>
          </a:xfrm>
          <a:prstGeom prst="rect">
            <a:avLst/>
          </a:prstGeom>
        </p:spPr>
      </p:pic>
      <p:pic>
        <p:nvPicPr>
          <p:cNvPr id="18" name="SK-25-img-17" descr="preencoded.png"/>
          <p:cNvPicPr>
            <a:picLocks noChangeAspect="1"/>
          </p:cNvPicPr>
          <p:nvPr/>
        </p:nvPicPr>
        <p:blipFill>
          <a:blip r:embed="rId6"/>
          <a:stretch>
            <a:fillRect/>
          </a:stretch>
        </p:blipFill>
        <p:spPr>
          <a:xfrm>
            <a:off x="6334125" y="1400175"/>
            <a:ext cx="304800" cy="304800"/>
          </a:xfrm>
          <a:prstGeom prst="rect">
            <a:avLst/>
          </a:prstGeom>
        </p:spPr>
      </p:pic>
      <p:pic>
        <p:nvPicPr>
          <p:cNvPr id="19" name="SK-25-img-18" descr="preencoded.png"/>
          <p:cNvPicPr>
            <a:picLocks noChangeAspect="1"/>
          </p:cNvPicPr>
          <p:nvPr/>
        </p:nvPicPr>
        <p:blipFill>
          <a:blip r:embed="rId13"/>
          <a:stretch>
            <a:fillRect/>
          </a:stretch>
        </p:blipFill>
        <p:spPr>
          <a:xfrm>
            <a:off x="6391275" y="1476375"/>
            <a:ext cx="190500" cy="152400"/>
          </a:xfrm>
          <a:prstGeom prst="rect">
            <a:avLst/>
          </a:prstGeom>
        </p:spPr>
      </p:pic>
      <p:pic>
        <p:nvPicPr>
          <p:cNvPr id="20" name="SK-25-img-19" descr="preencoded.png"/>
          <p:cNvPicPr>
            <a:picLocks noChangeAspect="1"/>
          </p:cNvPicPr>
          <p:nvPr/>
        </p:nvPicPr>
        <p:blipFill>
          <a:blip r:embed="rId8"/>
          <a:stretch>
            <a:fillRect/>
          </a:stretch>
        </p:blipFill>
        <p:spPr>
          <a:xfrm>
            <a:off x="6191250" y="3867150"/>
            <a:ext cx="2714625" cy="2419350"/>
          </a:xfrm>
          <a:prstGeom prst="rect">
            <a:avLst/>
          </a:prstGeom>
        </p:spPr>
      </p:pic>
      <p:pic>
        <p:nvPicPr>
          <p:cNvPr id="21" name="SK-25-img-20" descr="preencoded.png"/>
          <p:cNvPicPr>
            <a:picLocks noChangeAspect="1"/>
          </p:cNvPicPr>
          <p:nvPr/>
        </p:nvPicPr>
        <p:blipFill>
          <a:blip r:embed="rId6"/>
          <a:stretch>
            <a:fillRect/>
          </a:stretch>
        </p:blipFill>
        <p:spPr>
          <a:xfrm>
            <a:off x="6334125" y="4010025"/>
            <a:ext cx="304800" cy="304800"/>
          </a:xfrm>
          <a:prstGeom prst="rect">
            <a:avLst/>
          </a:prstGeom>
        </p:spPr>
      </p:pic>
      <p:pic>
        <p:nvPicPr>
          <p:cNvPr id="22" name="SK-25-img-21" descr="preencoded.png"/>
          <p:cNvPicPr>
            <a:picLocks noChangeAspect="1"/>
          </p:cNvPicPr>
          <p:nvPr/>
        </p:nvPicPr>
        <p:blipFill>
          <a:blip r:embed="rId14"/>
          <a:stretch>
            <a:fillRect/>
          </a:stretch>
        </p:blipFill>
        <p:spPr>
          <a:xfrm>
            <a:off x="6391275" y="4086225"/>
            <a:ext cx="190500" cy="152400"/>
          </a:xfrm>
          <a:prstGeom prst="rect">
            <a:avLst/>
          </a:prstGeom>
        </p:spPr>
      </p:pic>
      <p:pic>
        <p:nvPicPr>
          <p:cNvPr id="23" name="SK-25-img-22" descr="preencoded.png"/>
          <p:cNvPicPr>
            <a:picLocks noChangeAspect="1"/>
          </p:cNvPicPr>
          <p:nvPr/>
        </p:nvPicPr>
        <p:blipFill>
          <a:blip r:embed="rId5"/>
          <a:stretch>
            <a:fillRect/>
          </a:stretch>
        </p:blipFill>
        <p:spPr>
          <a:xfrm>
            <a:off x="9096375" y="1257300"/>
            <a:ext cx="2714625" cy="2419350"/>
          </a:xfrm>
          <a:prstGeom prst="rect">
            <a:avLst/>
          </a:prstGeom>
        </p:spPr>
      </p:pic>
      <p:pic>
        <p:nvPicPr>
          <p:cNvPr id="24" name="SK-25-img-23" descr="preencoded.png"/>
          <p:cNvPicPr>
            <a:picLocks noChangeAspect="1"/>
          </p:cNvPicPr>
          <p:nvPr/>
        </p:nvPicPr>
        <p:blipFill>
          <a:blip r:embed="rId6"/>
          <a:stretch>
            <a:fillRect/>
          </a:stretch>
        </p:blipFill>
        <p:spPr>
          <a:xfrm>
            <a:off x="9239250" y="1400175"/>
            <a:ext cx="304800" cy="304800"/>
          </a:xfrm>
          <a:prstGeom prst="rect">
            <a:avLst/>
          </a:prstGeom>
        </p:spPr>
      </p:pic>
      <p:pic>
        <p:nvPicPr>
          <p:cNvPr id="25" name="SK-25-img-24" descr="preencoded.png"/>
          <p:cNvPicPr>
            <a:picLocks noChangeAspect="1"/>
          </p:cNvPicPr>
          <p:nvPr/>
        </p:nvPicPr>
        <p:blipFill>
          <a:blip r:embed="rId15"/>
          <a:stretch>
            <a:fillRect/>
          </a:stretch>
        </p:blipFill>
        <p:spPr>
          <a:xfrm>
            <a:off x="9296400" y="1476375"/>
            <a:ext cx="190500" cy="152400"/>
          </a:xfrm>
          <a:prstGeom prst="rect">
            <a:avLst/>
          </a:prstGeom>
        </p:spPr>
      </p:pic>
      <p:pic>
        <p:nvPicPr>
          <p:cNvPr id="26" name="SK-25-img-25" descr="preencoded.png"/>
          <p:cNvPicPr>
            <a:picLocks noChangeAspect="1"/>
          </p:cNvPicPr>
          <p:nvPr/>
        </p:nvPicPr>
        <p:blipFill>
          <a:blip r:embed="rId8"/>
          <a:stretch>
            <a:fillRect/>
          </a:stretch>
        </p:blipFill>
        <p:spPr>
          <a:xfrm>
            <a:off x="9096375" y="3867150"/>
            <a:ext cx="2714625" cy="2419350"/>
          </a:xfrm>
          <a:prstGeom prst="rect">
            <a:avLst/>
          </a:prstGeom>
        </p:spPr>
      </p:pic>
      <p:pic>
        <p:nvPicPr>
          <p:cNvPr id="27" name="SK-25-img-26" descr="preencoded.png"/>
          <p:cNvPicPr>
            <a:picLocks noChangeAspect="1"/>
          </p:cNvPicPr>
          <p:nvPr/>
        </p:nvPicPr>
        <p:blipFill>
          <a:blip r:embed="rId6"/>
          <a:stretch>
            <a:fillRect/>
          </a:stretch>
        </p:blipFill>
        <p:spPr>
          <a:xfrm>
            <a:off x="9239250" y="4010025"/>
            <a:ext cx="304800" cy="304800"/>
          </a:xfrm>
          <a:prstGeom prst="rect">
            <a:avLst/>
          </a:prstGeom>
        </p:spPr>
      </p:pic>
      <p:pic>
        <p:nvPicPr>
          <p:cNvPr id="28" name="SK-25-img-27" descr="preencoded.png"/>
          <p:cNvPicPr>
            <a:picLocks noChangeAspect="1"/>
          </p:cNvPicPr>
          <p:nvPr/>
        </p:nvPicPr>
        <p:blipFill>
          <a:blip r:embed="rId16"/>
          <a:stretch>
            <a:fillRect/>
          </a:stretch>
        </p:blipFill>
        <p:spPr>
          <a:xfrm>
            <a:off x="9296400" y="4086225"/>
            <a:ext cx="190500" cy="152400"/>
          </a:xfrm>
          <a:prstGeom prst="rect">
            <a:avLst/>
          </a:prstGeom>
        </p:spPr>
      </p:pic>
      <p:pic>
        <p:nvPicPr>
          <p:cNvPr id="29" name="SK-25-img-28" descr="preencoded.png"/>
          <p:cNvPicPr>
            <a:picLocks noChangeAspect="1"/>
          </p:cNvPicPr>
          <p:nvPr/>
        </p:nvPicPr>
        <p:blipFill>
          <a:blip r:embed="rId17"/>
          <a:stretch>
            <a:fillRect/>
          </a:stretch>
        </p:blipFill>
        <p:spPr>
          <a:xfrm>
            <a:off x="0" y="6477000"/>
            <a:ext cx="12192000" cy="381000"/>
          </a:xfrm>
          <a:prstGeom prst="rect">
            <a:avLst/>
          </a:prstGeom>
        </p:spPr>
      </p:pic>
      <p:sp>
        <p:nvSpPr>
          <p:cNvPr id="30" name="SK-25-text-29"/>
          <p:cNvSpPr/>
          <p:nvPr/>
        </p:nvSpPr>
        <p:spPr>
          <a:xfrm>
            <a:off x="571500" y="38100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TOP TIPS FOR PRIMARY CARE</a:t>
            </a:r>
            <a:endParaRPr lang="en-US" sz="2100" dirty="0"/>
          </a:p>
        </p:txBody>
      </p:sp>
      <p:sp>
        <p:nvSpPr>
          <p:cNvPr id="31" name="SK-25-text-30"/>
          <p:cNvSpPr/>
          <p:nvPr/>
        </p:nvSpPr>
        <p:spPr>
          <a:xfrm>
            <a:off x="571500" y="81915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32" name="SK-25-text-31"/>
          <p:cNvSpPr/>
          <p:nvPr/>
        </p:nvSpPr>
        <p:spPr>
          <a:xfrm>
            <a:off x="942975" y="1438275"/>
            <a:ext cx="310896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E7D32"/>
                </a:solidFill>
              </a:rPr>
              <a:t>EARLY MORNING ACR</a:t>
            </a:r>
            <a:endParaRPr lang="en-US" sz="1200" dirty="0"/>
          </a:p>
        </p:txBody>
      </p:sp>
      <p:sp>
        <p:nvSpPr>
          <p:cNvPr id="33" name="SK-25-text-32"/>
          <p:cNvSpPr/>
          <p:nvPr/>
        </p:nvSpPr>
        <p:spPr>
          <a:xfrm>
            <a:off x="523875" y="1781175"/>
            <a:ext cx="2428875" cy="800100"/>
          </a:xfrm>
          <a:prstGeom prst="rect">
            <a:avLst/>
          </a:prstGeom>
          <a:noFill/>
          <a:ln/>
        </p:spPr>
        <p:txBody>
          <a:bodyPr vert="horz" wrap="square" lIns="0" tIns="0" rIns="0" bIns="0" rtlCol="0" anchor="ctr"/>
          <a:lstStyle/>
          <a:p>
            <a:pPr marL="0" indent="0">
              <a:lnSpc>
                <a:spcPts val="1575"/>
              </a:lnSpc>
              <a:buNone/>
            </a:pPr>
            <a:r>
              <a:rPr lang="en-US" sz="1125" dirty="0">
                <a:solidFill>
                  <a:srgbClr val="424242"/>
                </a:solidFill>
              </a:rPr>
              <a:t>Always use </a:t>
            </a:r>
            <a:r>
              <a:rPr lang="en-US" sz="1125" b="1" dirty="0">
                <a:solidFill>
                  <a:srgbClr val="424242"/>
                </a:solidFill>
              </a:rPr>
              <a:t>Early Morning Urine (EMU) ACR</a:t>
            </a:r>
            <a:r>
              <a:rPr lang="en-US" sz="1125" dirty="0">
                <a:solidFill>
                  <a:srgbClr val="424242"/>
                </a:solidFill>
              </a:rPr>
              <a:t> for assessment. 24-hour urine collection is obsolete in routine primary care.</a:t>
            </a:r>
            <a:endParaRPr lang="en-US" sz="1125" dirty="0"/>
          </a:p>
        </p:txBody>
      </p:sp>
      <p:sp>
        <p:nvSpPr>
          <p:cNvPr id="34" name="SK-25-text-33"/>
          <p:cNvSpPr/>
          <p:nvPr/>
        </p:nvSpPr>
        <p:spPr>
          <a:xfrm>
            <a:off x="942975" y="4048125"/>
            <a:ext cx="256032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E7D32"/>
                </a:solidFill>
              </a:rPr>
              <a:t>ANTICOAGULANTS</a:t>
            </a:r>
            <a:endParaRPr lang="en-US" sz="1200" dirty="0"/>
          </a:p>
        </p:txBody>
      </p:sp>
      <p:sp>
        <p:nvSpPr>
          <p:cNvPr id="35" name="SK-25-text-34"/>
          <p:cNvSpPr/>
          <p:nvPr/>
        </p:nvSpPr>
        <p:spPr>
          <a:xfrm>
            <a:off x="523875" y="4391025"/>
            <a:ext cx="2428875" cy="800100"/>
          </a:xfrm>
          <a:prstGeom prst="rect">
            <a:avLst/>
          </a:prstGeom>
          <a:noFill/>
          <a:ln/>
        </p:spPr>
        <p:txBody>
          <a:bodyPr vert="horz" wrap="square" lIns="0" tIns="0" rIns="0" bIns="0" rtlCol="0" anchor="ctr"/>
          <a:lstStyle/>
          <a:p>
            <a:pPr marL="0" indent="0">
              <a:lnSpc>
                <a:spcPts val="1575"/>
              </a:lnSpc>
              <a:buNone/>
            </a:pPr>
            <a:r>
              <a:rPr lang="en-US" sz="1125" dirty="0">
                <a:solidFill>
                  <a:srgbClr val="424242"/>
                </a:solidFill>
              </a:rPr>
              <a:t>Never attribute haematuria </a:t>
            </a:r>
            <a:r>
              <a:rPr lang="en-US" sz="1125" b="1" dirty="0">
                <a:solidFill>
                  <a:srgbClr val="424242"/>
                </a:solidFill>
              </a:rPr>
              <a:t>solely</a:t>
            </a:r>
            <a:r>
              <a:rPr lang="en-US" sz="1125" dirty="0">
                <a:solidFill>
                  <a:srgbClr val="424242"/>
                </a:solidFill>
              </a:rPr>
              <a:t> to anticoagulants. They often unmask underlying malignancy or renal pathology.</a:t>
            </a:r>
            <a:endParaRPr lang="en-US" sz="1125" dirty="0"/>
          </a:p>
        </p:txBody>
      </p:sp>
      <p:sp>
        <p:nvSpPr>
          <p:cNvPr id="36" name="SK-25-text-35"/>
          <p:cNvSpPr/>
          <p:nvPr/>
        </p:nvSpPr>
        <p:spPr>
          <a:xfrm>
            <a:off x="3848100" y="1438275"/>
            <a:ext cx="256032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E7D32"/>
                </a:solidFill>
              </a:rPr>
              <a:t>REPEAT TESTING</a:t>
            </a:r>
            <a:endParaRPr lang="en-US" sz="1200" dirty="0"/>
          </a:p>
        </p:txBody>
      </p:sp>
      <p:sp>
        <p:nvSpPr>
          <p:cNvPr id="37" name="SK-25-text-36"/>
          <p:cNvSpPr/>
          <p:nvPr/>
        </p:nvSpPr>
        <p:spPr>
          <a:xfrm>
            <a:off x="3429000" y="1781175"/>
            <a:ext cx="2428875" cy="800100"/>
          </a:xfrm>
          <a:prstGeom prst="rect">
            <a:avLst/>
          </a:prstGeom>
          <a:noFill/>
          <a:ln/>
        </p:spPr>
        <p:txBody>
          <a:bodyPr vert="horz" wrap="square" lIns="0" tIns="0" rIns="0" bIns="0" rtlCol="0" anchor="ctr"/>
          <a:lstStyle/>
          <a:p>
            <a:pPr marL="0" indent="0">
              <a:lnSpc>
                <a:spcPts val="1575"/>
              </a:lnSpc>
              <a:buNone/>
            </a:pPr>
            <a:r>
              <a:rPr lang="en-US" sz="1125" dirty="0">
                <a:solidFill>
                  <a:srgbClr val="424242"/>
                </a:solidFill>
              </a:rPr>
              <a:t>Confirm </a:t>
            </a:r>
            <a:r>
              <a:rPr lang="en-US" sz="1125" b="1" dirty="0">
                <a:solidFill>
                  <a:srgbClr val="424242"/>
                </a:solidFill>
              </a:rPr>
              <a:t>persistence</a:t>
            </a:r>
            <a:r>
              <a:rPr lang="en-US" sz="1125" dirty="0">
                <a:solidFill>
                  <a:srgbClr val="424242"/>
                </a:solidFill>
              </a:rPr>
              <a:t> (ACR ≥3 mg/mmol on 2 occasions) before labeling chronic disease. Exclude transient causes like exercise.</a:t>
            </a:r>
            <a:endParaRPr lang="en-US" sz="1125" dirty="0"/>
          </a:p>
        </p:txBody>
      </p:sp>
      <p:sp>
        <p:nvSpPr>
          <p:cNvPr id="38" name="SK-25-text-37"/>
          <p:cNvSpPr/>
          <p:nvPr/>
        </p:nvSpPr>
        <p:spPr>
          <a:xfrm>
            <a:off x="3848100" y="4048125"/>
            <a:ext cx="286512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E7D32"/>
                </a:solidFill>
              </a:rPr>
              <a:t>DON'T DELAY 2WW</a:t>
            </a:r>
            <a:endParaRPr lang="en-US" sz="1200" dirty="0"/>
          </a:p>
        </p:txBody>
      </p:sp>
      <p:sp>
        <p:nvSpPr>
          <p:cNvPr id="39" name="SK-25-text-38"/>
          <p:cNvSpPr/>
          <p:nvPr/>
        </p:nvSpPr>
        <p:spPr>
          <a:xfrm>
            <a:off x="3429000" y="4391025"/>
            <a:ext cx="2428875" cy="800100"/>
          </a:xfrm>
          <a:prstGeom prst="rect">
            <a:avLst/>
          </a:prstGeom>
          <a:noFill/>
          <a:ln/>
        </p:spPr>
        <p:txBody>
          <a:bodyPr vert="horz" wrap="square" lIns="0" tIns="0" rIns="0" bIns="0" rtlCol="0" anchor="ctr"/>
          <a:lstStyle/>
          <a:p>
            <a:pPr marL="0" indent="0">
              <a:lnSpc>
                <a:spcPts val="1575"/>
              </a:lnSpc>
              <a:buNone/>
            </a:pPr>
            <a:r>
              <a:rPr lang="en-US" sz="1125" dirty="0">
                <a:solidFill>
                  <a:srgbClr val="424242"/>
                </a:solidFill>
              </a:rPr>
              <a:t>If NICE NG12 criteria are met, refer to the </a:t>
            </a:r>
            <a:r>
              <a:rPr lang="en-US" sz="1125" b="1" dirty="0">
                <a:solidFill>
                  <a:srgbClr val="424242"/>
                </a:solidFill>
              </a:rPr>
              <a:t>2WW pathway immediately</a:t>
            </a:r>
            <a:r>
              <a:rPr lang="en-US" sz="1125" dirty="0">
                <a:solidFill>
                  <a:srgbClr val="424242"/>
                </a:solidFill>
              </a:rPr>
              <a:t>. Do not wait for primary care ultrasound results.</a:t>
            </a:r>
            <a:endParaRPr lang="en-US" sz="1125" dirty="0"/>
          </a:p>
        </p:txBody>
      </p:sp>
      <p:sp>
        <p:nvSpPr>
          <p:cNvPr id="40" name="SK-25-text-39"/>
          <p:cNvSpPr/>
          <p:nvPr/>
        </p:nvSpPr>
        <p:spPr>
          <a:xfrm>
            <a:off x="6753225" y="1438275"/>
            <a:ext cx="256032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E7D32"/>
                </a:solidFill>
              </a:rPr>
              <a:t>CV RISK MARKER</a:t>
            </a:r>
            <a:endParaRPr lang="en-US" sz="1200" dirty="0"/>
          </a:p>
        </p:txBody>
      </p:sp>
      <p:sp>
        <p:nvSpPr>
          <p:cNvPr id="41" name="SK-25-text-40"/>
          <p:cNvSpPr/>
          <p:nvPr/>
        </p:nvSpPr>
        <p:spPr>
          <a:xfrm>
            <a:off x="6334125" y="1781175"/>
            <a:ext cx="2428875" cy="600075"/>
          </a:xfrm>
          <a:prstGeom prst="rect">
            <a:avLst/>
          </a:prstGeom>
          <a:noFill/>
          <a:ln/>
        </p:spPr>
        <p:txBody>
          <a:bodyPr vert="horz" wrap="square" lIns="0" tIns="0" rIns="0" bIns="0" rtlCol="0" anchor="ctr"/>
          <a:lstStyle/>
          <a:p>
            <a:pPr marL="0" indent="0">
              <a:lnSpc>
                <a:spcPts val="1575"/>
              </a:lnSpc>
              <a:buNone/>
            </a:pPr>
            <a:r>
              <a:rPr lang="en-US" sz="1125" dirty="0">
                <a:solidFill>
                  <a:srgbClr val="424242"/>
                </a:solidFill>
              </a:rPr>
              <a:t>Think </a:t>
            </a:r>
            <a:r>
              <a:rPr lang="en-US" sz="1125" b="1" dirty="0">
                <a:solidFill>
                  <a:srgbClr val="424242"/>
                </a:solidFill>
              </a:rPr>
              <a:t>Cardiovascular Risk</a:t>
            </a:r>
            <a:r>
              <a:rPr lang="en-US" sz="1125" dirty="0">
                <a:solidFill>
                  <a:srgbClr val="424242"/>
                </a:solidFill>
              </a:rPr>
              <a:t> whenever ACR is ≥3 mg/mmol (A2/A3), even if eGFR is currently preserved.</a:t>
            </a:r>
            <a:endParaRPr lang="en-US" sz="1125" dirty="0"/>
          </a:p>
        </p:txBody>
      </p:sp>
      <p:sp>
        <p:nvSpPr>
          <p:cNvPr id="42" name="SK-25-text-41"/>
          <p:cNvSpPr/>
          <p:nvPr/>
        </p:nvSpPr>
        <p:spPr>
          <a:xfrm>
            <a:off x="6753225" y="4048125"/>
            <a:ext cx="237744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E7D32"/>
                </a:solidFill>
              </a:rPr>
              <a:t>G + A STAGING</a:t>
            </a:r>
            <a:endParaRPr lang="en-US" sz="1200" dirty="0"/>
          </a:p>
        </p:txBody>
      </p:sp>
      <p:sp>
        <p:nvSpPr>
          <p:cNvPr id="43" name="SK-25-text-42"/>
          <p:cNvSpPr/>
          <p:nvPr/>
        </p:nvSpPr>
        <p:spPr>
          <a:xfrm>
            <a:off x="6334125" y="4391025"/>
            <a:ext cx="2428875" cy="600075"/>
          </a:xfrm>
          <a:prstGeom prst="rect">
            <a:avLst/>
          </a:prstGeom>
          <a:noFill/>
          <a:ln/>
        </p:spPr>
        <p:txBody>
          <a:bodyPr vert="horz" wrap="square" lIns="0" tIns="0" rIns="0" bIns="0" rtlCol="0" anchor="ctr"/>
          <a:lstStyle/>
          <a:p>
            <a:pPr marL="0" indent="0">
              <a:lnSpc>
                <a:spcPts val="1575"/>
              </a:lnSpc>
              <a:buNone/>
            </a:pPr>
            <a:r>
              <a:rPr lang="en-US" sz="1125" dirty="0">
                <a:solidFill>
                  <a:srgbClr val="424242"/>
                </a:solidFill>
              </a:rPr>
              <a:t>Always combine </a:t>
            </a:r>
            <a:r>
              <a:rPr lang="en-US" sz="1125" b="1" dirty="0">
                <a:solidFill>
                  <a:srgbClr val="424242"/>
                </a:solidFill>
              </a:rPr>
              <a:t>eGFR (G) and ACR (A)</a:t>
            </a:r>
            <a:r>
              <a:rPr lang="en-US" sz="1125" dirty="0">
                <a:solidFill>
                  <a:srgbClr val="424242"/>
                </a:solidFill>
              </a:rPr>
              <a:t> for accurate CKD risk stratification and follow-up frequency planning.</a:t>
            </a:r>
            <a:endParaRPr lang="en-US" sz="1125" dirty="0"/>
          </a:p>
        </p:txBody>
      </p:sp>
      <p:sp>
        <p:nvSpPr>
          <p:cNvPr id="44" name="SK-25-text-43"/>
          <p:cNvSpPr/>
          <p:nvPr/>
        </p:nvSpPr>
        <p:spPr>
          <a:xfrm>
            <a:off x="9658350" y="1438275"/>
            <a:ext cx="237744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E7D32"/>
                </a:solidFill>
              </a:rPr>
              <a:t>VISIBLE BLOOD</a:t>
            </a:r>
            <a:endParaRPr lang="en-US" sz="1200" dirty="0"/>
          </a:p>
        </p:txBody>
      </p:sp>
      <p:sp>
        <p:nvSpPr>
          <p:cNvPr id="45" name="SK-25-text-44"/>
          <p:cNvSpPr/>
          <p:nvPr/>
        </p:nvSpPr>
        <p:spPr>
          <a:xfrm>
            <a:off x="9239250" y="1781175"/>
            <a:ext cx="2428875" cy="600075"/>
          </a:xfrm>
          <a:prstGeom prst="rect">
            <a:avLst/>
          </a:prstGeom>
          <a:noFill/>
          <a:ln/>
        </p:spPr>
        <p:txBody>
          <a:bodyPr vert="horz" wrap="square" lIns="0" tIns="0" rIns="0" bIns="0" rtlCol="0" anchor="ctr"/>
          <a:lstStyle/>
          <a:p>
            <a:pPr marL="0" indent="0">
              <a:lnSpc>
                <a:spcPts val="1575"/>
              </a:lnSpc>
              <a:buNone/>
            </a:pPr>
            <a:r>
              <a:rPr lang="en-US" sz="1125" b="1" dirty="0">
                <a:solidFill>
                  <a:srgbClr val="424242"/>
                </a:solidFill>
              </a:rPr>
              <a:t>Visible haematuria</a:t>
            </a:r>
            <a:r>
              <a:rPr lang="en-US" sz="1125" dirty="0">
                <a:solidFill>
                  <a:srgbClr val="424242"/>
                </a:solidFill>
              </a:rPr>
              <a:t> always deserves respect. It has a significantly higher diagnostic yield for serious pathology.</a:t>
            </a:r>
            <a:endParaRPr lang="en-US" sz="1125" dirty="0"/>
          </a:p>
        </p:txBody>
      </p:sp>
      <p:sp>
        <p:nvSpPr>
          <p:cNvPr id="46" name="SK-25-text-45"/>
          <p:cNvSpPr/>
          <p:nvPr/>
        </p:nvSpPr>
        <p:spPr>
          <a:xfrm>
            <a:off x="9658350" y="4048125"/>
            <a:ext cx="25336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E7D32"/>
                </a:solidFill>
              </a:rPr>
              <a:t>HIGH-RISK COMBO</a:t>
            </a:r>
            <a:endParaRPr lang="en-US" sz="1200" dirty="0"/>
          </a:p>
        </p:txBody>
      </p:sp>
      <p:sp>
        <p:nvSpPr>
          <p:cNvPr id="47" name="SK-25-text-46"/>
          <p:cNvSpPr/>
          <p:nvPr/>
        </p:nvSpPr>
        <p:spPr>
          <a:xfrm>
            <a:off x="9239250" y="4391025"/>
            <a:ext cx="2428875" cy="800100"/>
          </a:xfrm>
          <a:prstGeom prst="rect">
            <a:avLst/>
          </a:prstGeom>
          <a:noFill/>
          <a:ln/>
        </p:spPr>
        <p:txBody>
          <a:bodyPr vert="horz" wrap="square" lIns="0" tIns="0" rIns="0" bIns="0" rtlCol="0" anchor="ctr"/>
          <a:lstStyle/>
          <a:p>
            <a:pPr marL="0" indent="0">
              <a:lnSpc>
                <a:spcPts val="1575"/>
              </a:lnSpc>
              <a:buNone/>
            </a:pPr>
            <a:r>
              <a:rPr lang="en-US" sz="1125" b="1" dirty="0">
                <a:solidFill>
                  <a:srgbClr val="424242"/>
                </a:solidFill>
              </a:rPr>
              <a:t>Haematuria plus Proteinuria</a:t>
            </a:r>
            <a:r>
              <a:rPr lang="en-US" sz="1125" dirty="0">
                <a:solidFill>
                  <a:srgbClr val="424242"/>
                </a:solidFill>
              </a:rPr>
              <a:t> is a red-flag combination suggesting significant glomerular or renal disease.</a:t>
            </a:r>
            <a:endParaRPr lang="en-US" sz="1125" dirty="0"/>
          </a:p>
        </p:txBody>
      </p:sp>
      <p:sp>
        <p:nvSpPr>
          <p:cNvPr id="48" name="SK-25-text-47"/>
          <p:cNvSpPr/>
          <p:nvPr/>
        </p:nvSpPr>
        <p:spPr>
          <a:xfrm>
            <a:off x="381000" y="6581775"/>
            <a:ext cx="2880360" cy="171450"/>
          </a:xfrm>
          <a:prstGeom prst="rect">
            <a:avLst/>
          </a:prstGeom>
          <a:noFill/>
          <a:ln/>
        </p:spPr>
        <p:txBody>
          <a:bodyPr vert="horz" wrap="square" lIns="0" tIns="0" rIns="0" bIns="0" rtlCol="0" anchor="ctr"/>
          <a:lstStyle/>
          <a:p>
            <a:pPr marL="0" indent="0">
              <a:lnSpc>
                <a:spcPts val="1350"/>
              </a:lnSpc>
              <a:buNone/>
            </a:pPr>
            <a:r>
              <a:rPr lang="en-US" sz="900" b="1" dirty="0">
                <a:solidFill>
                  <a:srgbClr val="546E7A"/>
                </a:solidFill>
              </a:rPr>
              <a:t>www.bradfordvts.co.uk</a:t>
            </a:r>
            <a:endParaRPr lang="en-US" sz="900" dirty="0"/>
          </a:p>
        </p:txBody>
      </p:sp>
      <p:sp>
        <p:nvSpPr>
          <p:cNvPr id="49" name="SK-25-text-48"/>
          <p:cNvSpPr/>
          <p:nvPr/>
        </p:nvSpPr>
        <p:spPr>
          <a:xfrm>
            <a:off x="8129439" y="6581775"/>
            <a:ext cx="4062561" cy="171450"/>
          </a:xfrm>
          <a:prstGeom prst="rect">
            <a:avLst/>
          </a:prstGeom>
          <a:noFill/>
          <a:ln/>
        </p:spPr>
        <p:txBody>
          <a:bodyPr vert="horz" wrap="square" lIns="0" tIns="0" rIns="0" bIns="0" rtlCol="0" anchor="ctr"/>
          <a:lstStyle/>
          <a:p>
            <a:pPr marL="0" indent="0">
              <a:lnSpc>
                <a:spcPts val="1350"/>
              </a:lnSpc>
              <a:buNone/>
            </a:pPr>
            <a:r>
              <a:rPr lang="en-US" sz="900" kern="0" spc="60" dirty="0">
                <a:solidFill>
                  <a:srgbClr val="546E7A"/>
                </a:solidFill>
              </a:rPr>
              <a:t>TOP CLINICAL PEARLS • BRADFORD VTS TEACHING DECK</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6-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6-img-3" descr="preencoded.png"/>
          <p:cNvPicPr>
            <a:picLocks noChangeAspect="1"/>
          </p:cNvPicPr>
          <p:nvPr/>
        </p:nvPicPr>
        <p:blipFill>
          <a:blip r:embed="rId4"/>
          <a:stretch>
            <a:fillRect/>
          </a:stretch>
        </p:blipFill>
        <p:spPr>
          <a:xfrm>
            <a:off x="381000" y="190500"/>
            <a:ext cx="11430000" cy="828675"/>
          </a:xfrm>
          <a:prstGeom prst="rect">
            <a:avLst/>
          </a:prstGeom>
        </p:spPr>
      </p:pic>
      <p:pic>
        <p:nvPicPr>
          <p:cNvPr id="5" name="SK-26-img-4" descr="preencoded.png"/>
          <p:cNvPicPr>
            <a:picLocks noChangeAspect="1"/>
          </p:cNvPicPr>
          <p:nvPr/>
        </p:nvPicPr>
        <p:blipFill>
          <a:blip r:embed="rId5"/>
          <a:stretch>
            <a:fillRect/>
          </a:stretch>
        </p:blipFill>
        <p:spPr>
          <a:xfrm>
            <a:off x="381000" y="1162050"/>
            <a:ext cx="5524500" cy="2218879"/>
          </a:xfrm>
          <a:prstGeom prst="rect">
            <a:avLst/>
          </a:prstGeom>
        </p:spPr>
      </p:pic>
      <p:pic>
        <p:nvPicPr>
          <p:cNvPr id="6" name="SK-26-img-5" descr="preencoded.png"/>
          <p:cNvPicPr>
            <a:picLocks noChangeAspect="1"/>
          </p:cNvPicPr>
          <p:nvPr/>
        </p:nvPicPr>
        <p:blipFill>
          <a:blip r:embed="rId6"/>
          <a:stretch>
            <a:fillRect/>
          </a:stretch>
        </p:blipFill>
        <p:spPr>
          <a:xfrm>
            <a:off x="571500" y="1381125"/>
            <a:ext cx="285750" cy="228600"/>
          </a:xfrm>
          <a:prstGeom prst="rect">
            <a:avLst/>
          </a:prstGeom>
        </p:spPr>
      </p:pic>
      <p:pic>
        <p:nvPicPr>
          <p:cNvPr id="7" name="SK-26-img-6" descr="preencoded.png"/>
          <p:cNvPicPr>
            <a:picLocks noChangeAspect="1"/>
          </p:cNvPicPr>
          <p:nvPr/>
        </p:nvPicPr>
        <p:blipFill>
          <a:blip r:embed="rId7"/>
          <a:stretch>
            <a:fillRect/>
          </a:stretch>
        </p:blipFill>
        <p:spPr>
          <a:xfrm>
            <a:off x="571500" y="1828800"/>
            <a:ext cx="95250" cy="76200"/>
          </a:xfrm>
          <a:prstGeom prst="rect">
            <a:avLst/>
          </a:prstGeom>
        </p:spPr>
      </p:pic>
      <p:pic>
        <p:nvPicPr>
          <p:cNvPr id="8" name="SK-26-img-7" descr="preencoded.png"/>
          <p:cNvPicPr>
            <a:picLocks noChangeAspect="1"/>
          </p:cNvPicPr>
          <p:nvPr/>
        </p:nvPicPr>
        <p:blipFill>
          <a:blip r:embed="rId8"/>
          <a:stretch>
            <a:fillRect/>
          </a:stretch>
        </p:blipFill>
        <p:spPr>
          <a:xfrm>
            <a:off x="571500" y="2156371"/>
            <a:ext cx="95250" cy="76200"/>
          </a:xfrm>
          <a:prstGeom prst="rect">
            <a:avLst/>
          </a:prstGeom>
        </p:spPr>
      </p:pic>
      <p:pic>
        <p:nvPicPr>
          <p:cNvPr id="9" name="SK-26-img-8" descr="preencoded.png"/>
          <p:cNvPicPr>
            <a:picLocks noChangeAspect="1"/>
          </p:cNvPicPr>
          <p:nvPr/>
        </p:nvPicPr>
        <p:blipFill>
          <a:blip r:embed="rId7"/>
          <a:stretch>
            <a:fillRect/>
          </a:stretch>
        </p:blipFill>
        <p:spPr>
          <a:xfrm>
            <a:off x="571500" y="2483941"/>
            <a:ext cx="95250" cy="76200"/>
          </a:xfrm>
          <a:prstGeom prst="rect">
            <a:avLst/>
          </a:prstGeom>
        </p:spPr>
      </p:pic>
      <p:pic>
        <p:nvPicPr>
          <p:cNvPr id="10" name="SK-26-img-9" descr="preencoded.png"/>
          <p:cNvPicPr>
            <a:picLocks noChangeAspect="1"/>
          </p:cNvPicPr>
          <p:nvPr/>
        </p:nvPicPr>
        <p:blipFill>
          <a:blip r:embed="rId9"/>
          <a:stretch>
            <a:fillRect/>
          </a:stretch>
        </p:blipFill>
        <p:spPr>
          <a:xfrm>
            <a:off x="381000" y="3571429"/>
            <a:ext cx="5524500" cy="2218879"/>
          </a:xfrm>
          <a:prstGeom prst="rect">
            <a:avLst/>
          </a:prstGeom>
        </p:spPr>
      </p:pic>
      <p:pic>
        <p:nvPicPr>
          <p:cNvPr id="11" name="SK-26-img-10" descr="preencoded.png"/>
          <p:cNvPicPr>
            <a:picLocks noChangeAspect="1"/>
          </p:cNvPicPr>
          <p:nvPr/>
        </p:nvPicPr>
        <p:blipFill>
          <a:blip r:embed="rId10"/>
          <a:stretch>
            <a:fillRect/>
          </a:stretch>
        </p:blipFill>
        <p:spPr>
          <a:xfrm>
            <a:off x="571500" y="3790504"/>
            <a:ext cx="285750" cy="228600"/>
          </a:xfrm>
          <a:prstGeom prst="rect">
            <a:avLst/>
          </a:prstGeom>
        </p:spPr>
      </p:pic>
      <p:pic>
        <p:nvPicPr>
          <p:cNvPr id="12" name="SK-26-img-11" descr="preencoded.png"/>
          <p:cNvPicPr>
            <a:picLocks noChangeAspect="1"/>
          </p:cNvPicPr>
          <p:nvPr/>
        </p:nvPicPr>
        <p:blipFill>
          <a:blip r:embed="rId7"/>
          <a:stretch>
            <a:fillRect/>
          </a:stretch>
        </p:blipFill>
        <p:spPr>
          <a:xfrm>
            <a:off x="571500" y="4238179"/>
            <a:ext cx="95250" cy="76200"/>
          </a:xfrm>
          <a:prstGeom prst="rect">
            <a:avLst/>
          </a:prstGeom>
        </p:spPr>
      </p:pic>
      <p:pic>
        <p:nvPicPr>
          <p:cNvPr id="13" name="SK-26-img-12" descr="preencoded.png"/>
          <p:cNvPicPr>
            <a:picLocks noChangeAspect="1"/>
          </p:cNvPicPr>
          <p:nvPr/>
        </p:nvPicPr>
        <p:blipFill>
          <a:blip r:embed="rId8"/>
          <a:stretch>
            <a:fillRect/>
          </a:stretch>
        </p:blipFill>
        <p:spPr>
          <a:xfrm>
            <a:off x="571500" y="4565749"/>
            <a:ext cx="95250" cy="76200"/>
          </a:xfrm>
          <a:prstGeom prst="rect">
            <a:avLst/>
          </a:prstGeom>
        </p:spPr>
      </p:pic>
      <p:pic>
        <p:nvPicPr>
          <p:cNvPr id="14" name="SK-26-img-13" descr="preencoded.png"/>
          <p:cNvPicPr>
            <a:picLocks noChangeAspect="1"/>
          </p:cNvPicPr>
          <p:nvPr/>
        </p:nvPicPr>
        <p:blipFill>
          <a:blip r:embed="rId11"/>
          <a:stretch>
            <a:fillRect/>
          </a:stretch>
        </p:blipFill>
        <p:spPr>
          <a:xfrm>
            <a:off x="571500" y="4893320"/>
            <a:ext cx="95250" cy="84534"/>
          </a:xfrm>
          <a:prstGeom prst="rect">
            <a:avLst/>
          </a:prstGeom>
        </p:spPr>
      </p:pic>
      <p:pic>
        <p:nvPicPr>
          <p:cNvPr id="15" name="SK-26-img-14" descr="preencoded.png"/>
          <p:cNvPicPr>
            <a:picLocks noChangeAspect="1"/>
          </p:cNvPicPr>
          <p:nvPr/>
        </p:nvPicPr>
        <p:blipFill>
          <a:blip r:embed="rId12"/>
          <a:stretch>
            <a:fillRect/>
          </a:stretch>
        </p:blipFill>
        <p:spPr>
          <a:xfrm>
            <a:off x="6286500" y="1162050"/>
            <a:ext cx="5524500" cy="2432149"/>
          </a:xfrm>
          <a:prstGeom prst="rect">
            <a:avLst/>
          </a:prstGeom>
        </p:spPr>
      </p:pic>
      <p:pic>
        <p:nvPicPr>
          <p:cNvPr id="16" name="SK-26-img-15" descr="preencoded.png"/>
          <p:cNvPicPr>
            <a:picLocks noChangeAspect="1"/>
          </p:cNvPicPr>
          <p:nvPr/>
        </p:nvPicPr>
        <p:blipFill>
          <a:blip r:embed="rId13"/>
          <a:stretch>
            <a:fillRect/>
          </a:stretch>
        </p:blipFill>
        <p:spPr>
          <a:xfrm>
            <a:off x="6477000" y="1381125"/>
            <a:ext cx="285750" cy="228600"/>
          </a:xfrm>
          <a:prstGeom prst="rect">
            <a:avLst/>
          </a:prstGeom>
        </p:spPr>
      </p:pic>
      <p:pic>
        <p:nvPicPr>
          <p:cNvPr id="17" name="SK-26-img-16" descr="preencoded.png"/>
          <p:cNvPicPr>
            <a:picLocks noChangeAspect="1"/>
          </p:cNvPicPr>
          <p:nvPr/>
        </p:nvPicPr>
        <p:blipFill>
          <a:blip r:embed="rId14"/>
          <a:stretch>
            <a:fillRect/>
          </a:stretch>
        </p:blipFill>
        <p:spPr>
          <a:xfrm>
            <a:off x="6477000" y="1828800"/>
            <a:ext cx="95250" cy="84534"/>
          </a:xfrm>
          <a:prstGeom prst="rect">
            <a:avLst/>
          </a:prstGeom>
        </p:spPr>
      </p:pic>
      <p:pic>
        <p:nvPicPr>
          <p:cNvPr id="18" name="SK-26-img-17" descr="preencoded.png"/>
          <p:cNvPicPr>
            <a:picLocks noChangeAspect="1"/>
          </p:cNvPicPr>
          <p:nvPr/>
        </p:nvPicPr>
        <p:blipFill>
          <a:blip r:embed="rId14"/>
          <a:stretch>
            <a:fillRect/>
          </a:stretch>
        </p:blipFill>
        <p:spPr>
          <a:xfrm>
            <a:off x="6477000" y="2369641"/>
            <a:ext cx="95250" cy="84534"/>
          </a:xfrm>
          <a:prstGeom prst="rect">
            <a:avLst/>
          </a:prstGeom>
        </p:spPr>
      </p:pic>
      <p:pic>
        <p:nvPicPr>
          <p:cNvPr id="19" name="SK-26-img-18" descr="preencoded.png"/>
          <p:cNvPicPr>
            <a:picLocks noChangeAspect="1"/>
          </p:cNvPicPr>
          <p:nvPr/>
        </p:nvPicPr>
        <p:blipFill>
          <a:blip r:embed="rId15"/>
          <a:stretch>
            <a:fillRect/>
          </a:stretch>
        </p:blipFill>
        <p:spPr>
          <a:xfrm>
            <a:off x="6477000" y="2910483"/>
            <a:ext cx="95250" cy="84534"/>
          </a:xfrm>
          <a:prstGeom prst="rect">
            <a:avLst/>
          </a:prstGeom>
        </p:spPr>
      </p:pic>
      <p:pic>
        <p:nvPicPr>
          <p:cNvPr id="20" name="SK-26-img-19" descr="preencoded.png"/>
          <p:cNvPicPr>
            <a:picLocks noChangeAspect="1"/>
          </p:cNvPicPr>
          <p:nvPr/>
        </p:nvPicPr>
        <p:blipFill>
          <a:blip r:embed="rId16"/>
          <a:stretch>
            <a:fillRect/>
          </a:stretch>
        </p:blipFill>
        <p:spPr>
          <a:xfrm>
            <a:off x="6286500" y="3784699"/>
            <a:ext cx="5524500" cy="2005608"/>
          </a:xfrm>
          <a:prstGeom prst="rect">
            <a:avLst/>
          </a:prstGeom>
        </p:spPr>
      </p:pic>
      <p:pic>
        <p:nvPicPr>
          <p:cNvPr id="21" name="SK-26-img-20" descr="preencoded.png"/>
          <p:cNvPicPr>
            <a:picLocks noChangeAspect="1"/>
          </p:cNvPicPr>
          <p:nvPr/>
        </p:nvPicPr>
        <p:blipFill>
          <a:blip r:embed="rId17"/>
          <a:stretch>
            <a:fillRect/>
          </a:stretch>
        </p:blipFill>
        <p:spPr>
          <a:xfrm>
            <a:off x="6477000" y="4003774"/>
            <a:ext cx="285750" cy="228600"/>
          </a:xfrm>
          <a:prstGeom prst="rect">
            <a:avLst/>
          </a:prstGeom>
        </p:spPr>
      </p:pic>
      <p:pic>
        <p:nvPicPr>
          <p:cNvPr id="22" name="SK-26-img-21" descr="preencoded.png"/>
          <p:cNvPicPr>
            <a:picLocks noChangeAspect="1"/>
          </p:cNvPicPr>
          <p:nvPr/>
        </p:nvPicPr>
        <p:blipFill>
          <a:blip r:embed="rId18"/>
          <a:stretch>
            <a:fillRect/>
          </a:stretch>
        </p:blipFill>
        <p:spPr>
          <a:xfrm>
            <a:off x="6477000" y="4451449"/>
            <a:ext cx="95250" cy="76200"/>
          </a:xfrm>
          <a:prstGeom prst="rect">
            <a:avLst/>
          </a:prstGeom>
        </p:spPr>
      </p:pic>
      <p:pic>
        <p:nvPicPr>
          <p:cNvPr id="23" name="SK-26-img-22" descr="preencoded.png"/>
          <p:cNvPicPr>
            <a:picLocks noChangeAspect="1"/>
          </p:cNvPicPr>
          <p:nvPr/>
        </p:nvPicPr>
        <p:blipFill>
          <a:blip r:embed="rId19"/>
          <a:stretch>
            <a:fillRect/>
          </a:stretch>
        </p:blipFill>
        <p:spPr>
          <a:xfrm>
            <a:off x="6477000" y="4779020"/>
            <a:ext cx="95250" cy="76200"/>
          </a:xfrm>
          <a:prstGeom prst="rect">
            <a:avLst/>
          </a:prstGeom>
        </p:spPr>
      </p:pic>
      <p:pic>
        <p:nvPicPr>
          <p:cNvPr id="24" name="SK-26-img-23" descr="preencoded.png"/>
          <p:cNvPicPr>
            <a:picLocks noChangeAspect="1"/>
          </p:cNvPicPr>
          <p:nvPr/>
        </p:nvPicPr>
        <p:blipFill>
          <a:blip r:embed="rId20"/>
          <a:stretch>
            <a:fillRect/>
          </a:stretch>
        </p:blipFill>
        <p:spPr>
          <a:xfrm>
            <a:off x="6477000" y="5106591"/>
            <a:ext cx="95250" cy="84534"/>
          </a:xfrm>
          <a:prstGeom prst="rect">
            <a:avLst/>
          </a:prstGeom>
        </p:spPr>
      </p:pic>
      <p:pic>
        <p:nvPicPr>
          <p:cNvPr id="25" name="SK-26-img-24" descr="preencoded.png"/>
          <p:cNvPicPr>
            <a:picLocks noChangeAspect="1"/>
          </p:cNvPicPr>
          <p:nvPr/>
        </p:nvPicPr>
        <p:blipFill>
          <a:blip r:embed="rId21"/>
          <a:stretch>
            <a:fillRect/>
          </a:stretch>
        </p:blipFill>
        <p:spPr>
          <a:xfrm>
            <a:off x="0" y="6372225"/>
            <a:ext cx="12192000" cy="485775"/>
          </a:xfrm>
          <a:prstGeom prst="rect">
            <a:avLst/>
          </a:prstGeom>
        </p:spPr>
      </p:pic>
      <p:sp>
        <p:nvSpPr>
          <p:cNvPr id="26" name="SK-26-text-25"/>
          <p:cNvSpPr/>
          <p:nvPr/>
        </p:nvSpPr>
        <p:spPr>
          <a:xfrm>
            <a:off x="571500" y="28575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EXAM PEARLS: AKT AND SCA</a:t>
            </a:r>
            <a:endParaRPr lang="en-US" sz="2100" dirty="0"/>
          </a:p>
        </p:txBody>
      </p:sp>
      <p:sp>
        <p:nvSpPr>
          <p:cNvPr id="27" name="SK-26-text-26"/>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8" name="SK-26-text-27"/>
          <p:cNvSpPr/>
          <p:nvPr/>
        </p:nvSpPr>
        <p:spPr>
          <a:xfrm>
            <a:off x="971550" y="1352550"/>
            <a:ext cx="5715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6A1B9A"/>
                </a:solidFill>
              </a:rPr>
              <a:t>AKT: KNOWLEDGE THRESHOLDS</a:t>
            </a:r>
            <a:endParaRPr lang="en-US" sz="1500" dirty="0"/>
          </a:p>
        </p:txBody>
      </p:sp>
      <p:sp>
        <p:nvSpPr>
          <p:cNvPr id="29" name="SK-26-text-28"/>
          <p:cNvSpPr/>
          <p:nvPr/>
        </p:nvSpPr>
        <p:spPr>
          <a:xfrm>
            <a:off x="762000" y="1781175"/>
            <a:ext cx="11430000" cy="21327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Memorise </a:t>
            </a:r>
            <a:r>
              <a:rPr lang="en-US" sz="1200" b="1" dirty="0">
                <a:solidFill>
                  <a:srgbClr val="212121"/>
                </a:solidFill>
              </a:rPr>
              <a:t>ACR Categories</a:t>
            </a:r>
            <a:r>
              <a:rPr lang="en-US" sz="1200" dirty="0">
                <a:solidFill>
                  <a:srgbClr val="424242"/>
                </a:solidFill>
              </a:rPr>
              <a:t>: A1 (&lt;3), A2 (3–30), A3 (&gt;30 mg/mmol).</a:t>
            </a:r>
            <a:endParaRPr lang="en-US" sz="1200" dirty="0"/>
          </a:p>
        </p:txBody>
      </p:sp>
      <p:sp>
        <p:nvSpPr>
          <p:cNvPr id="30" name="SK-26-text-29"/>
          <p:cNvSpPr/>
          <p:nvPr/>
        </p:nvSpPr>
        <p:spPr>
          <a:xfrm>
            <a:off x="762000" y="2108746"/>
            <a:ext cx="11430000" cy="21327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Refer if </a:t>
            </a:r>
            <a:r>
              <a:rPr lang="en-US" sz="1200" b="1" dirty="0">
                <a:solidFill>
                  <a:srgbClr val="212121"/>
                </a:solidFill>
              </a:rPr>
              <a:t>ACR &gt;70</a:t>
            </a:r>
            <a:r>
              <a:rPr lang="en-US" sz="1200" dirty="0">
                <a:solidFill>
                  <a:srgbClr val="424242"/>
                </a:solidFill>
              </a:rPr>
              <a:t> (unless DM treated) or </a:t>
            </a:r>
            <a:r>
              <a:rPr lang="en-US" sz="1200" b="1" dirty="0">
                <a:solidFill>
                  <a:srgbClr val="212121"/>
                </a:solidFill>
              </a:rPr>
              <a:t>ACR &gt;30 + Haematuria</a:t>
            </a:r>
            <a:r>
              <a:rPr lang="en-US" sz="1200" dirty="0">
                <a:solidFill>
                  <a:srgbClr val="424242"/>
                </a:solidFill>
              </a:rPr>
              <a:t>.</a:t>
            </a:r>
            <a:endParaRPr lang="en-US" sz="1200" dirty="0"/>
          </a:p>
        </p:txBody>
      </p:sp>
      <p:sp>
        <p:nvSpPr>
          <p:cNvPr id="31" name="SK-26-text-30"/>
          <p:cNvSpPr/>
          <p:nvPr/>
        </p:nvSpPr>
        <p:spPr>
          <a:xfrm>
            <a:off x="762000" y="2436316"/>
            <a:ext cx="11430000" cy="21327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NG12 Age: </a:t>
            </a:r>
            <a:r>
              <a:rPr lang="en-US" sz="1200" b="1" dirty="0">
                <a:solidFill>
                  <a:srgbClr val="212121"/>
                </a:solidFill>
              </a:rPr>
              <a:t>45+</a:t>
            </a:r>
            <a:r>
              <a:rPr lang="en-US" sz="1200" dirty="0">
                <a:solidFill>
                  <a:srgbClr val="424242"/>
                </a:solidFill>
              </a:rPr>
              <a:t> for Visible Haematuria; </a:t>
            </a:r>
            <a:r>
              <a:rPr lang="en-US" sz="1200" b="1" dirty="0">
                <a:solidFill>
                  <a:srgbClr val="212121"/>
                </a:solidFill>
              </a:rPr>
              <a:t>60+</a:t>
            </a:r>
            <a:r>
              <a:rPr lang="en-US" sz="1200" dirty="0">
                <a:solidFill>
                  <a:srgbClr val="424242"/>
                </a:solidFill>
              </a:rPr>
              <a:t> for NVH + Dysuria.</a:t>
            </a:r>
            <a:endParaRPr lang="en-US" sz="1200" dirty="0"/>
          </a:p>
        </p:txBody>
      </p:sp>
      <p:sp>
        <p:nvSpPr>
          <p:cNvPr id="32" name="SK-26-text-31"/>
          <p:cNvSpPr/>
          <p:nvPr/>
        </p:nvSpPr>
        <p:spPr>
          <a:xfrm>
            <a:off x="971550" y="3761929"/>
            <a:ext cx="5029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6A1B9A"/>
                </a:solidFill>
              </a:rPr>
              <a:t>AKT: CLINICAL TRIGGERS</a:t>
            </a:r>
            <a:endParaRPr lang="en-US" sz="1500" dirty="0"/>
          </a:p>
        </p:txBody>
      </p:sp>
      <p:sp>
        <p:nvSpPr>
          <p:cNvPr id="33" name="SK-26-text-32"/>
          <p:cNvSpPr/>
          <p:nvPr/>
        </p:nvSpPr>
        <p:spPr>
          <a:xfrm>
            <a:off x="762000" y="4190554"/>
            <a:ext cx="11430000" cy="21327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Rapid eGFR decline defined as </a:t>
            </a:r>
            <a:r>
              <a:rPr lang="en-US" sz="1200" b="1" dirty="0">
                <a:solidFill>
                  <a:srgbClr val="212121"/>
                </a:solidFill>
              </a:rPr>
              <a:t>&gt;15 ml/min</a:t>
            </a:r>
            <a:r>
              <a:rPr lang="en-US" sz="1200" dirty="0">
                <a:solidFill>
                  <a:srgbClr val="424242"/>
                </a:solidFill>
              </a:rPr>
              <a:t> loss within 12 months.</a:t>
            </a:r>
            <a:endParaRPr lang="en-US" sz="1200" dirty="0"/>
          </a:p>
        </p:txBody>
      </p:sp>
      <p:sp>
        <p:nvSpPr>
          <p:cNvPr id="34" name="SK-26-text-33"/>
          <p:cNvSpPr/>
          <p:nvPr/>
        </p:nvSpPr>
        <p:spPr>
          <a:xfrm>
            <a:off x="762000" y="4518124"/>
            <a:ext cx="11430000" cy="21327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Uncontrolled BP: Referral needed if target not met on </a:t>
            </a:r>
            <a:r>
              <a:rPr lang="en-US" sz="1200" b="1" dirty="0">
                <a:solidFill>
                  <a:srgbClr val="212121"/>
                </a:solidFill>
              </a:rPr>
              <a:t>3+ agents</a:t>
            </a:r>
            <a:r>
              <a:rPr lang="en-US" sz="1200" dirty="0">
                <a:solidFill>
                  <a:srgbClr val="424242"/>
                </a:solidFill>
              </a:rPr>
              <a:t>.</a:t>
            </a:r>
            <a:endParaRPr lang="en-US" sz="1200" dirty="0"/>
          </a:p>
        </p:txBody>
      </p:sp>
      <p:sp>
        <p:nvSpPr>
          <p:cNvPr id="35" name="SK-26-text-34"/>
          <p:cNvSpPr/>
          <p:nvPr/>
        </p:nvSpPr>
        <p:spPr>
          <a:xfrm>
            <a:off x="762000" y="4845695"/>
            <a:ext cx="4953000"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Always check for </a:t>
            </a:r>
            <a:r>
              <a:rPr lang="en-US" sz="1200" b="1" dirty="0">
                <a:solidFill>
                  <a:srgbClr val="212121"/>
                </a:solidFill>
              </a:rPr>
              <a:t>systemic features</a:t>
            </a:r>
            <a:r>
              <a:rPr lang="en-US" sz="1200" dirty="0">
                <a:solidFill>
                  <a:srgbClr val="424242"/>
                </a:solidFill>
              </a:rPr>
              <a:t> (rash, joint pain) in glomerulonephritis.</a:t>
            </a:r>
            <a:endParaRPr lang="en-US" sz="1200" dirty="0"/>
          </a:p>
        </p:txBody>
      </p:sp>
      <p:sp>
        <p:nvSpPr>
          <p:cNvPr id="36" name="SK-26-text-35"/>
          <p:cNvSpPr/>
          <p:nvPr/>
        </p:nvSpPr>
        <p:spPr>
          <a:xfrm>
            <a:off x="6877050" y="1352550"/>
            <a:ext cx="53149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8080"/>
                </a:solidFill>
              </a:rPr>
              <a:t>SCA: COMMUNICATION STRATEGY</a:t>
            </a:r>
            <a:endParaRPr lang="en-US" sz="1500" dirty="0"/>
          </a:p>
        </p:txBody>
      </p:sp>
      <p:sp>
        <p:nvSpPr>
          <p:cNvPr id="37" name="SK-26-text-36"/>
          <p:cNvSpPr/>
          <p:nvPr/>
        </p:nvSpPr>
        <p:spPr>
          <a:xfrm>
            <a:off x="6667500" y="1781175"/>
            <a:ext cx="4953000"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Frame 2WW as </a:t>
            </a:r>
            <a:r>
              <a:rPr lang="en-US" sz="1200" b="1" dirty="0">
                <a:solidFill>
                  <a:srgbClr val="212121"/>
                </a:solidFill>
              </a:rPr>
              <a:t>"excluding serious causes"</a:t>
            </a:r>
            <a:r>
              <a:rPr lang="en-US" sz="1200" dirty="0">
                <a:solidFill>
                  <a:srgbClr val="424242"/>
                </a:solidFill>
              </a:rPr>
              <a:t> rather than "detecting cancer."</a:t>
            </a:r>
            <a:endParaRPr lang="en-US" sz="1200" dirty="0"/>
          </a:p>
        </p:txBody>
      </p:sp>
      <p:sp>
        <p:nvSpPr>
          <p:cNvPr id="38" name="SK-26-text-37"/>
          <p:cNvSpPr/>
          <p:nvPr/>
        </p:nvSpPr>
        <p:spPr>
          <a:xfrm>
            <a:off x="6667500" y="2322016"/>
            <a:ext cx="4953000"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Explain </a:t>
            </a:r>
            <a:r>
              <a:rPr lang="en-US" sz="1200" b="1" dirty="0">
                <a:solidFill>
                  <a:srgbClr val="212121"/>
                </a:solidFill>
              </a:rPr>
              <a:t>persistence</a:t>
            </a:r>
            <a:r>
              <a:rPr lang="en-US" sz="1200" dirty="0">
                <a:solidFill>
                  <a:srgbClr val="424242"/>
                </a:solidFill>
              </a:rPr>
              <a:t>: "We repeat this to ensure it's not just a temporary leak."</a:t>
            </a:r>
            <a:endParaRPr lang="en-US" sz="1200" dirty="0"/>
          </a:p>
        </p:txBody>
      </p:sp>
      <p:sp>
        <p:nvSpPr>
          <p:cNvPr id="39" name="SK-26-text-38"/>
          <p:cNvSpPr/>
          <p:nvPr/>
        </p:nvSpPr>
        <p:spPr>
          <a:xfrm>
            <a:off x="6667500" y="2862858"/>
            <a:ext cx="4953000"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Anticoagulants: "The tablets don't cause blood; they just highlight a problem."</a:t>
            </a:r>
            <a:endParaRPr lang="en-US" sz="1200" dirty="0"/>
          </a:p>
        </p:txBody>
      </p:sp>
      <p:sp>
        <p:nvSpPr>
          <p:cNvPr id="40" name="SK-26-text-39"/>
          <p:cNvSpPr/>
          <p:nvPr/>
        </p:nvSpPr>
        <p:spPr>
          <a:xfrm>
            <a:off x="6877050" y="3975199"/>
            <a:ext cx="4343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8080"/>
                </a:solidFill>
              </a:rPr>
              <a:t>SCA: SAFETY-NETTING</a:t>
            </a:r>
            <a:endParaRPr lang="en-US" sz="1500" dirty="0"/>
          </a:p>
        </p:txBody>
      </p:sp>
      <p:sp>
        <p:nvSpPr>
          <p:cNvPr id="41" name="SK-26-text-40"/>
          <p:cNvSpPr/>
          <p:nvPr/>
        </p:nvSpPr>
        <p:spPr>
          <a:xfrm>
            <a:off x="6667500" y="4403824"/>
            <a:ext cx="5524500" cy="21327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Emergency Red Flags: </a:t>
            </a:r>
            <a:r>
              <a:rPr lang="en-US" sz="1200" b="1" dirty="0">
                <a:solidFill>
                  <a:srgbClr val="212121"/>
                </a:solidFill>
              </a:rPr>
              <a:t>Urinary retention</a:t>
            </a:r>
            <a:r>
              <a:rPr lang="en-US" sz="1200" dirty="0">
                <a:solidFill>
                  <a:srgbClr val="424242"/>
                </a:solidFill>
              </a:rPr>
              <a:t> or large blood clots.</a:t>
            </a:r>
            <a:endParaRPr lang="en-US" sz="1200" dirty="0"/>
          </a:p>
        </p:txBody>
      </p:sp>
      <p:sp>
        <p:nvSpPr>
          <p:cNvPr id="42" name="SK-26-text-41"/>
          <p:cNvSpPr/>
          <p:nvPr/>
        </p:nvSpPr>
        <p:spPr>
          <a:xfrm>
            <a:off x="6667500" y="4731395"/>
            <a:ext cx="5524500" cy="21327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Clarify that </a:t>
            </a:r>
            <a:r>
              <a:rPr lang="en-US" sz="1200" b="1" dirty="0">
                <a:solidFill>
                  <a:srgbClr val="212121"/>
                </a:solidFill>
              </a:rPr>
              <a:t>visible blood</a:t>
            </a:r>
            <a:r>
              <a:rPr lang="en-US" sz="1200" dirty="0">
                <a:solidFill>
                  <a:srgbClr val="424242"/>
                </a:solidFill>
              </a:rPr>
              <a:t> after UTI treatment always needs follow-up.</a:t>
            </a:r>
            <a:endParaRPr lang="en-US" sz="1200" dirty="0"/>
          </a:p>
        </p:txBody>
      </p:sp>
      <p:sp>
        <p:nvSpPr>
          <p:cNvPr id="43" name="SK-26-text-42"/>
          <p:cNvSpPr/>
          <p:nvPr/>
        </p:nvSpPr>
        <p:spPr>
          <a:xfrm>
            <a:off x="6667500" y="5058966"/>
            <a:ext cx="4953000"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424242"/>
                </a:solidFill>
              </a:rPr>
              <a:t>Shared Decision Making: Discuss why </a:t>
            </a:r>
            <a:r>
              <a:rPr lang="en-US" sz="1200" b="1" dirty="0">
                <a:solidFill>
                  <a:srgbClr val="212121"/>
                </a:solidFill>
              </a:rPr>
              <a:t>hospital tests</a:t>
            </a:r>
            <a:r>
              <a:rPr lang="en-US" sz="1200" dirty="0">
                <a:solidFill>
                  <a:srgbClr val="424242"/>
                </a:solidFill>
              </a:rPr>
              <a:t> are necessary even if well.</a:t>
            </a:r>
            <a:endParaRPr lang="en-US" sz="1200" dirty="0"/>
          </a:p>
        </p:txBody>
      </p:sp>
      <p:sp>
        <p:nvSpPr>
          <p:cNvPr id="44" name="SK-26-text-43"/>
          <p:cNvSpPr/>
          <p:nvPr/>
        </p:nvSpPr>
        <p:spPr>
          <a:xfrm>
            <a:off x="381000" y="6515100"/>
            <a:ext cx="3360420" cy="200025"/>
          </a:xfrm>
          <a:prstGeom prst="rect">
            <a:avLst/>
          </a:prstGeom>
          <a:noFill/>
          <a:ln/>
        </p:spPr>
        <p:txBody>
          <a:bodyPr vert="horz" wrap="square" lIns="0" tIns="0" rIns="0" bIns="0" rtlCol="0" anchor="ctr"/>
          <a:lstStyle/>
          <a:p>
            <a:pPr marL="0" indent="0">
              <a:lnSpc>
                <a:spcPts val="1575"/>
              </a:lnSpc>
              <a:buNone/>
            </a:pPr>
            <a:r>
              <a:rPr lang="en-US" sz="1050" dirty="0">
                <a:solidFill>
                  <a:srgbClr val="9E9E9E"/>
                </a:solidFill>
              </a:rPr>
              <a:t>www.bradfordvts.co.uk</a:t>
            </a:r>
            <a:endParaRPr lang="en-US" sz="1050" dirty="0"/>
          </a:p>
        </p:txBody>
      </p:sp>
      <p:sp>
        <p:nvSpPr>
          <p:cNvPr id="45" name="SK-26-text-44"/>
          <p:cNvSpPr/>
          <p:nvPr/>
        </p:nvSpPr>
        <p:spPr>
          <a:xfrm>
            <a:off x="9538841" y="6529388"/>
            <a:ext cx="2653159" cy="171450"/>
          </a:xfrm>
          <a:prstGeom prst="rect">
            <a:avLst/>
          </a:prstGeom>
          <a:noFill/>
          <a:ln/>
        </p:spPr>
        <p:txBody>
          <a:bodyPr vert="horz" wrap="square" lIns="0" tIns="0" rIns="0" bIns="0" rtlCol="0" anchor="ctr"/>
          <a:lstStyle/>
          <a:p>
            <a:pPr marL="0" indent="0">
              <a:lnSpc>
                <a:spcPts val="1350"/>
              </a:lnSpc>
              <a:buNone/>
            </a:pPr>
            <a:r>
              <a:rPr lang="en-US" sz="900" dirty="0">
                <a:solidFill>
                  <a:srgbClr val="BDBDBD"/>
                </a:solidFill>
              </a:rPr>
              <a:t>Bradford VTS GP Teaching Deck • May 2026</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7-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7-img-3" descr="preencoded.png"/>
          <p:cNvPicPr>
            <a:picLocks noChangeAspect="1"/>
          </p:cNvPicPr>
          <p:nvPr/>
        </p:nvPicPr>
        <p:blipFill>
          <a:blip r:embed="rId4"/>
          <a:stretch>
            <a:fillRect/>
          </a:stretch>
        </p:blipFill>
        <p:spPr>
          <a:xfrm>
            <a:off x="381000" y="285750"/>
            <a:ext cx="11430000" cy="828675"/>
          </a:xfrm>
          <a:prstGeom prst="rect">
            <a:avLst/>
          </a:prstGeom>
        </p:spPr>
      </p:pic>
      <p:pic>
        <p:nvPicPr>
          <p:cNvPr id="5" name="SK-27-img-4" descr="preencoded.png"/>
          <p:cNvPicPr>
            <a:picLocks noChangeAspect="1"/>
          </p:cNvPicPr>
          <p:nvPr/>
        </p:nvPicPr>
        <p:blipFill>
          <a:blip r:embed="rId5"/>
          <a:stretch>
            <a:fillRect/>
          </a:stretch>
        </p:blipFill>
        <p:spPr>
          <a:xfrm>
            <a:off x="381000" y="1400175"/>
            <a:ext cx="3651200" cy="2324100"/>
          </a:xfrm>
          <a:prstGeom prst="rect">
            <a:avLst/>
          </a:prstGeom>
        </p:spPr>
      </p:pic>
      <p:pic>
        <p:nvPicPr>
          <p:cNvPr id="6" name="SK-27-img-5" descr="preencoded.png"/>
          <p:cNvPicPr>
            <a:picLocks noChangeAspect="1"/>
          </p:cNvPicPr>
          <p:nvPr/>
        </p:nvPicPr>
        <p:blipFill>
          <a:blip r:embed="rId6"/>
          <a:stretch>
            <a:fillRect/>
          </a:stretch>
        </p:blipFill>
        <p:spPr>
          <a:xfrm>
            <a:off x="571500" y="1590675"/>
            <a:ext cx="342900" cy="342900"/>
          </a:xfrm>
          <a:prstGeom prst="rect">
            <a:avLst/>
          </a:prstGeom>
        </p:spPr>
      </p:pic>
      <p:pic>
        <p:nvPicPr>
          <p:cNvPr id="7" name="SK-27-img-6" descr="preencoded.png"/>
          <p:cNvPicPr>
            <a:picLocks noChangeAspect="1"/>
          </p:cNvPicPr>
          <p:nvPr/>
        </p:nvPicPr>
        <p:blipFill>
          <a:blip r:embed="rId7"/>
          <a:stretch>
            <a:fillRect/>
          </a:stretch>
        </p:blipFill>
        <p:spPr>
          <a:xfrm>
            <a:off x="635794" y="1674465"/>
            <a:ext cx="214313" cy="175320"/>
          </a:xfrm>
          <a:prstGeom prst="rect">
            <a:avLst/>
          </a:prstGeom>
        </p:spPr>
      </p:pic>
      <p:pic>
        <p:nvPicPr>
          <p:cNvPr id="8" name="SK-27-img-7" descr="preencoded.png"/>
          <p:cNvPicPr>
            <a:picLocks noChangeAspect="1"/>
          </p:cNvPicPr>
          <p:nvPr/>
        </p:nvPicPr>
        <p:blipFill>
          <a:blip r:embed="rId8"/>
          <a:stretch>
            <a:fillRect/>
          </a:stretch>
        </p:blipFill>
        <p:spPr>
          <a:xfrm>
            <a:off x="571500" y="2085975"/>
            <a:ext cx="119063" cy="119063"/>
          </a:xfrm>
          <a:prstGeom prst="rect">
            <a:avLst/>
          </a:prstGeom>
        </p:spPr>
      </p:pic>
      <p:pic>
        <p:nvPicPr>
          <p:cNvPr id="9" name="SK-27-img-8" descr="preencoded.png"/>
          <p:cNvPicPr>
            <a:picLocks noChangeAspect="1"/>
          </p:cNvPicPr>
          <p:nvPr/>
        </p:nvPicPr>
        <p:blipFill>
          <a:blip r:embed="rId8"/>
          <a:stretch>
            <a:fillRect/>
          </a:stretch>
        </p:blipFill>
        <p:spPr>
          <a:xfrm>
            <a:off x="571500" y="2581275"/>
            <a:ext cx="119063" cy="119063"/>
          </a:xfrm>
          <a:prstGeom prst="rect">
            <a:avLst/>
          </a:prstGeom>
        </p:spPr>
      </p:pic>
      <p:pic>
        <p:nvPicPr>
          <p:cNvPr id="10" name="SK-27-img-9" descr="preencoded.png"/>
          <p:cNvPicPr>
            <a:picLocks noChangeAspect="1"/>
          </p:cNvPicPr>
          <p:nvPr/>
        </p:nvPicPr>
        <p:blipFill>
          <a:blip r:embed="rId8"/>
          <a:stretch>
            <a:fillRect/>
          </a:stretch>
        </p:blipFill>
        <p:spPr>
          <a:xfrm>
            <a:off x="571500" y="3076575"/>
            <a:ext cx="119063" cy="119063"/>
          </a:xfrm>
          <a:prstGeom prst="rect">
            <a:avLst/>
          </a:prstGeom>
        </p:spPr>
      </p:pic>
      <p:pic>
        <p:nvPicPr>
          <p:cNvPr id="11" name="SK-27-img-10" descr="preencoded.png"/>
          <p:cNvPicPr>
            <a:picLocks noChangeAspect="1"/>
          </p:cNvPicPr>
          <p:nvPr/>
        </p:nvPicPr>
        <p:blipFill>
          <a:blip r:embed="rId9"/>
          <a:stretch>
            <a:fillRect/>
          </a:stretch>
        </p:blipFill>
        <p:spPr>
          <a:xfrm>
            <a:off x="381000" y="3914775"/>
            <a:ext cx="3651200" cy="2181225"/>
          </a:xfrm>
          <a:prstGeom prst="rect">
            <a:avLst/>
          </a:prstGeom>
        </p:spPr>
      </p:pic>
      <p:pic>
        <p:nvPicPr>
          <p:cNvPr id="12" name="SK-27-img-11" descr="preencoded.png"/>
          <p:cNvPicPr>
            <a:picLocks noChangeAspect="1"/>
          </p:cNvPicPr>
          <p:nvPr/>
        </p:nvPicPr>
        <p:blipFill>
          <a:blip r:embed="rId6"/>
          <a:stretch>
            <a:fillRect/>
          </a:stretch>
        </p:blipFill>
        <p:spPr>
          <a:xfrm>
            <a:off x="571500" y="4105275"/>
            <a:ext cx="342900" cy="342900"/>
          </a:xfrm>
          <a:prstGeom prst="rect">
            <a:avLst/>
          </a:prstGeom>
        </p:spPr>
      </p:pic>
      <p:pic>
        <p:nvPicPr>
          <p:cNvPr id="13" name="SK-27-img-12" descr="preencoded.png"/>
          <p:cNvPicPr>
            <a:picLocks noChangeAspect="1"/>
          </p:cNvPicPr>
          <p:nvPr/>
        </p:nvPicPr>
        <p:blipFill>
          <a:blip r:embed="rId10"/>
          <a:stretch>
            <a:fillRect/>
          </a:stretch>
        </p:blipFill>
        <p:spPr>
          <a:xfrm>
            <a:off x="635794" y="4189065"/>
            <a:ext cx="214313" cy="175320"/>
          </a:xfrm>
          <a:prstGeom prst="rect">
            <a:avLst/>
          </a:prstGeom>
        </p:spPr>
      </p:pic>
      <p:pic>
        <p:nvPicPr>
          <p:cNvPr id="14" name="SK-27-img-13" descr="preencoded.png"/>
          <p:cNvPicPr>
            <a:picLocks noChangeAspect="1"/>
          </p:cNvPicPr>
          <p:nvPr/>
        </p:nvPicPr>
        <p:blipFill>
          <a:blip r:embed="rId8"/>
          <a:stretch>
            <a:fillRect/>
          </a:stretch>
        </p:blipFill>
        <p:spPr>
          <a:xfrm>
            <a:off x="571500" y="4600575"/>
            <a:ext cx="119063" cy="119063"/>
          </a:xfrm>
          <a:prstGeom prst="rect">
            <a:avLst/>
          </a:prstGeom>
        </p:spPr>
      </p:pic>
      <p:pic>
        <p:nvPicPr>
          <p:cNvPr id="15" name="SK-27-img-14" descr="preencoded.png"/>
          <p:cNvPicPr>
            <a:picLocks noChangeAspect="1"/>
          </p:cNvPicPr>
          <p:nvPr/>
        </p:nvPicPr>
        <p:blipFill>
          <a:blip r:embed="rId11"/>
          <a:stretch>
            <a:fillRect/>
          </a:stretch>
        </p:blipFill>
        <p:spPr>
          <a:xfrm>
            <a:off x="4270325" y="1400175"/>
            <a:ext cx="3651200" cy="2324100"/>
          </a:xfrm>
          <a:prstGeom prst="rect">
            <a:avLst/>
          </a:prstGeom>
        </p:spPr>
      </p:pic>
      <p:pic>
        <p:nvPicPr>
          <p:cNvPr id="16" name="SK-27-img-15" descr="preencoded.png"/>
          <p:cNvPicPr>
            <a:picLocks noChangeAspect="1"/>
          </p:cNvPicPr>
          <p:nvPr/>
        </p:nvPicPr>
        <p:blipFill>
          <a:blip r:embed="rId12"/>
          <a:stretch>
            <a:fillRect/>
          </a:stretch>
        </p:blipFill>
        <p:spPr>
          <a:xfrm>
            <a:off x="4460825" y="1590675"/>
            <a:ext cx="342900" cy="342900"/>
          </a:xfrm>
          <a:prstGeom prst="rect">
            <a:avLst/>
          </a:prstGeom>
        </p:spPr>
      </p:pic>
      <p:pic>
        <p:nvPicPr>
          <p:cNvPr id="17" name="SK-27-img-16" descr="preencoded.png"/>
          <p:cNvPicPr>
            <a:picLocks noChangeAspect="1"/>
          </p:cNvPicPr>
          <p:nvPr/>
        </p:nvPicPr>
        <p:blipFill>
          <a:blip r:embed="rId13"/>
          <a:stretch>
            <a:fillRect/>
          </a:stretch>
        </p:blipFill>
        <p:spPr>
          <a:xfrm>
            <a:off x="4525119" y="1674465"/>
            <a:ext cx="214313" cy="175320"/>
          </a:xfrm>
          <a:prstGeom prst="rect">
            <a:avLst/>
          </a:prstGeom>
        </p:spPr>
      </p:pic>
      <p:pic>
        <p:nvPicPr>
          <p:cNvPr id="18" name="SK-27-img-17" descr="preencoded.png"/>
          <p:cNvPicPr>
            <a:picLocks noChangeAspect="1"/>
          </p:cNvPicPr>
          <p:nvPr/>
        </p:nvPicPr>
        <p:blipFill>
          <a:blip r:embed="rId8"/>
          <a:stretch>
            <a:fillRect/>
          </a:stretch>
        </p:blipFill>
        <p:spPr>
          <a:xfrm>
            <a:off x="4460825" y="2085975"/>
            <a:ext cx="119063" cy="119063"/>
          </a:xfrm>
          <a:prstGeom prst="rect">
            <a:avLst/>
          </a:prstGeom>
        </p:spPr>
      </p:pic>
      <p:pic>
        <p:nvPicPr>
          <p:cNvPr id="19" name="SK-27-img-18" descr="preencoded.png"/>
          <p:cNvPicPr>
            <a:picLocks noChangeAspect="1"/>
          </p:cNvPicPr>
          <p:nvPr/>
        </p:nvPicPr>
        <p:blipFill>
          <a:blip r:embed="rId8"/>
          <a:stretch>
            <a:fillRect/>
          </a:stretch>
        </p:blipFill>
        <p:spPr>
          <a:xfrm>
            <a:off x="4460825" y="2581275"/>
            <a:ext cx="119063" cy="119063"/>
          </a:xfrm>
          <a:prstGeom prst="rect">
            <a:avLst/>
          </a:prstGeom>
        </p:spPr>
      </p:pic>
      <p:pic>
        <p:nvPicPr>
          <p:cNvPr id="20" name="SK-27-img-19" descr="preencoded.png"/>
          <p:cNvPicPr>
            <a:picLocks noChangeAspect="1"/>
          </p:cNvPicPr>
          <p:nvPr/>
        </p:nvPicPr>
        <p:blipFill>
          <a:blip r:embed="rId8"/>
          <a:stretch>
            <a:fillRect/>
          </a:stretch>
        </p:blipFill>
        <p:spPr>
          <a:xfrm>
            <a:off x="4460825" y="3076575"/>
            <a:ext cx="119063" cy="119063"/>
          </a:xfrm>
          <a:prstGeom prst="rect">
            <a:avLst/>
          </a:prstGeom>
        </p:spPr>
      </p:pic>
      <p:pic>
        <p:nvPicPr>
          <p:cNvPr id="21" name="SK-27-img-20" descr="preencoded.png"/>
          <p:cNvPicPr>
            <a:picLocks noChangeAspect="1"/>
          </p:cNvPicPr>
          <p:nvPr/>
        </p:nvPicPr>
        <p:blipFill>
          <a:blip r:embed="rId14"/>
          <a:stretch>
            <a:fillRect/>
          </a:stretch>
        </p:blipFill>
        <p:spPr>
          <a:xfrm>
            <a:off x="4270325" y="3914775"/>
            <a:ext cx="3651200" cy="2181225"/>
          </a:xfrm>
          <a:prstGeom prst="rect">
            <a:avLst/>
          </a:prstGeom>
        </p:spPr>
      </p:pic>
      <p:pic>
        <p:nvPicPr>
          <p:cNvPr id="22" name="SK-27-img-21" descr="preencoded.png"/>
          <p:cNvPicPr>
            <a:picLocks noChangeAspect="1"/>
          </p:cNvPicPr>
          <p:nvPr/>
        </p:nvPicPr>
        <p:blipFill>
          <a:blip r:embed="rId12"/>
          <a:stretch>
            <a:fillRect/>
          </a:stretch>
        </p:blipFill>
        <p:spPr>
          <a:xfrm>
            <a:off x="4460825" y="4105275"/>
            <a:ext cx="342900" cy="342900"/>
          </a:xfrm>
          <a:prstGeom prst="rect">
            <a:avLst/>
          </a:prstGeom>
        </p:spPr>
      </p:pic>
      <p:pic>
        <p:nvPicPr>
          <p:cNvPr id="23" name="SK-27-img-22" descr="preencoded.png"/>
          <p:cNvPicPr>
            <a:picLocks noChangeAspect="1"/>
          </p:cNvPicPr>
          <p:nvPr/>
        </p:nvPicPr>
        <p:blipFill>
          <a:blip r:embed="rId15"/>
          <a:stretch>
            <a:fillRect/>
          </a:stretch>
        </p:blipFill>
        <p:spPr>
          <a:xfrm>
            <a:off x="4525119" y="4189065"/>
            <a:ext cx="214313" cy="175320"/>
          </a:xfrm>
          <a:prstGeom prst="rect">
            <a:avLst/>
          </a:prstGeom>
        </p:spPr>
      </p:pic>
      <p:pic>
        <p:nvPicPr>
          <p:cNvPr id="24" name="SK-27-img-23" descr="preencoded.png"/>
          <p:cNvPicPr>
            <a:picLocks noChangeAspect="1"/>
          </p:cNvPicPr>
          <p:nvPr/>
        </p:nvPicPr>
        <p:blipFill>
          <a:blip r:embed="rId8"/>
          <a:stretch>
            <a:fillRect/>
          </a:stretch>
        </p:blipFill>
        <p:spPr>
          <a:xfrm>
            <a:off x="4460825" y="4600575"/>
            <a:ext cx="119063" cy="119063"/>
          </a:xfrm>
          <a:prstGeom prst="rect">
            <a:avLst/>
          </a:prstGeom>
        </p:spPr>
      </p:pic>
      <p:pic>
        <p:nvPicPr>
          <p:cNvPr id="25" name="SK-27-img-24" descr="preencoded.png"/>
          <p:cNvPicPr>
            <a:picLocks noChangeAspect="1"/>
          </p:cNvPicPr>
          <p:nvPr/>
        </p:nvPicPr>
        <p:blipFill>
          <a:blip r:embed="rId16"/>
          <a:stretch>
            <a:fillRect/>
          </a:stretch>
        </p:blipFill>
        <p:spPr>
          <a:xfrm>
            <a:off x="8159651" y="1400175"/>
            <a:ext cx="3651200" cy="2252663"/>
          </a:xfrm>
          <a:prstGeom prst="rect">
            <a:avLst/>
          </a:prstGeom>
        </p:spPr>
      </p:pic>
      <p:pic>
        <p:nvPicPr>
          <p:cNvPr id="26" name="SK-27-img-25" descr="preencoded.png"/>
          <p:cNvPicPr>
            <a:picLocks noChangeAspect="1"/>
          </p:cNvPicPr>
          <p:nvPr/>
        </p:nvPicPr>
        <p:blipFill>
          <a:blip r:embed="rId17"/>
          <a:stretch>
            <a:fillRect/>
          </a:stretch>
        </p:blipFill>
        <p:spPr>
          <a:xfrm>
            <a:off x="8350151" y="1590675"/>
            <a:ext cx="342900" cy="342900"/>
          </a:xfrm>
          <a:prstGeom prst="rect">
            <a:avLst/>
          </a:prstGeom>
        </p:spPr>
      </p:pic>
      <p:pic>
        <p:nvPicPr>
          <p:cNvPr id="27" name="SK-27-img-26" descr="preencoded.png"/>
          <p:cNvPicPr>
            <a:picLocks noChangeAspect="1"/>
          </p:cNvPicPr>
          <p:nvPr/>
        </p:nvPicPr>
        <p:blipFill>
          <a:blip r:embed="rId18"/>
          <a:stretch>
            <a:fillRect/>
          </a:stretch>
        </p:blipFill>
        <p:spPr>
          <a:xfrm>
            <a:off x="8414445" y="1674465"/>
            <a:ext cx="214313" cy="175320"/>
          </a:xfrm>
          <a:prstGeom prst="rect">
            <a:avLst/>
          </a:prstGeom>
        </p:spPr>
      </p:pic>
      <p:pic>
        <p:nvPicPr>
          <p:cNvPr id="28" name="SK-27-img-27" descr="preencoded.png"/>
          <p:cNvPicPr>
            <a:picLocks noChangeAspect="1"/>
          </p:cNvPicPr>
          <p:nvPr/>
        </p:nvPicPr>
        <p:blipFill>
          <a:blip r:embed="rId8"/>
          <a:stretch>
            <a:fillRect/>
          </a:stretch>
        </p:blipFill>
        <p:spPr>
          <a:xfrm>
            <a:off x="8350151" y="2085975"/>
            <a:ext cx="119063" cy="119063"/>
          </a:xfrm>
          <a:prstGeom prst="rect">
            <a:avLst/>
          </a:prstGeom>
        </p:spPr>
      </p:pic>
      <p:pic>
        <p:nvPicPr>
          <p:cNvPr id="29" name="SK-27-img-28" descr="preencoded.png"/>
          <p:cNvPicPr>
            <a:picLocks noChangeAspect="1"/>
          </p:cNvPicPr>
          <p:nvPr/>
        </p:nvPicPr>
        <p:blipFill>
          <a:blip r:embed="rId8"/>
          <a:stretch>
            <a:fillRect/>
          </a:stretch>
        </p:blipFill>
        <p:spPr>
          <a:xfrm>
            <a:off x="8350151" y="2581275"/>
            <a:ext cx="119063" cy="119063"/>
          </a:xfrm>
          <a:prstGeom prst="rect">
            <a:avLst/>
          </a:prstGeom>
        </p:spPr>
      </p:pic>
      <p:pic>
        <p:nvPicPr>
          <p:cNvPr id="30" name="SK-27-img-29" descr="preencoded.png"/>
          <p:cNvPicPr>
            <a:picLocks noChangeAspect="1"/>
          </p:cNvPicPr>
          <p:nvPr/>
        </p:nvPicPr>
        <p:blipFill>
          <a:blip r:embed="rId19"/>
          <a:stretch>
            <a:fillRect/>
          </a:stretch>
        </p:blipFill>
        <p:spPr>
          <a:xfrm>
            <a:off x="8159651" y="3843338"/>
            <a:ext cx="3651200" cy="2252663"/>
          </a:xfrm>
          <a:prstGeom prst="rect">
            <a:avLst/>
          </a:prstGeom>
        </p:spPr>
      </p:pic>
      <p:pic>
        <p:nvPicPr>
          <p:cNvPr id="31" name="SK-27-img-30" descr="preencoded.png"/>
          <p:cNvPicPr>
            <a:picLocks noChangeAspect="1"/>
          </p:cNvPicPr>
          <p:nvPr/>
        </p:nvPicPr>
        <p:blipFill>
          <a:blip r:embed="rId20"/>
          <a:stretch>
            <a:fillRect/>
          </a:stretch>
        </p:blipFill>
        <p:spPr>
          <a:xfrm>
            <a:off x="8350151" y="4033837"/>
            <a:ext cx="342900" cy="342900"/>
          </a:xfrm>
          <a:prstGeom prst="rect">
            <a:avLst/>
          </a:prstGeom>
        </p:spPr>
      </p:pic>
      <p:pic>
        <p:nvPicPr>
          <p:cNvPr id="32" name="SK-27-img-31" descr="preencoded.png"/>
          <p:cNvPicPr>
            <a:picLocks noChangeAspect="1"/>
          </p:cNvPicPr>
          <p:nvPr/>
        </p:nvPicPr>
        <p:blipFill>
          <a:blip r:embed="rId21"/>
          <a:stretch>
            <a:fillRect/>
          </a:stretch>
        </p:blipFill>
        <p:spPr>
          <a:xfrm>
            <a:off x="8414445" y="4117628"/>
            <a:ext cx="214313" cy="175320"/>
          </a:xfrm>
          <a:prstGeom prst="rect">
            <a:avLst/>
          </a:prstGeom>
        </p:spPr>
      </p:pic>
      <p:pic>
        <p:nvPicPr>
          <p:cNvPr id="33" name="SK-27-img-32" descr="preencoded.png"/>
          <p:cNvPicPr>
            <a:picLocks noChangeAspect="1"/>
          </p:cNvPicPr>
          <p:nvPr/>
        </p:nvPicPr>
        <p:blipFill>
          <a:blip r:embed="rId22"/>
          <a:stretch>
            <a:fillRect/>
          </a:stretch>
        </p:blipFill>
        <p:spPr>
          <a:xfrm>
            <a:off x="8350151" y="4529138"/>
            <a:ext cx="119063" cy="119063"/>
          </a:xfrm>
          <a:prstGeom prst="rect">
            <a:avLst/>
          </a:prstGeom>
        </p:spPr>
      </p:pic>
      <p:pic>
        <p:nvPicPr>
          <p:cNvPr id="34" name="SK-27-img-33" descr="preencoded.png"/>
          <p:cNvPicPr>
            <a:picLocks noChangeAspect="1"/>
          </p:cNvPicPr>
          <p:nvPr/>
        </p:nvPicPr>
        <p:blipFill>
          <a:blip r:embed="rId23"/>
          <a:stretch>
            <a:fillRect/>
          </a:stretch>
        </p:blipFill>
        <p:spPr>
          <a:xfrm>
            <a:off x="0" y="6477000"/>
            <a:ext cx="12192000" cy="381000"/>
          </a:xfrm>
          <a:prstGeom prst="rect">
            <a:avLst/>
          </a:prstGeom>
        </p:spPr>
      </p:pic>
      <p:sp>
        <p:nvSpPr>
          <p:cNvPr id="35" name="SK-27-text-34"/>
          <p:cNvSpPr/>
          <p:nvPr/>
        </p:nvSpPr>
        <p:spPr>
          <a:xfrm>
            <a:off x="571500" y="381000"/>
            <a:ext cx="11620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RED FLAGS IN PROTEINURIA &amp; HAEMATURIA</a:t>
            </a:r>
            <a:endParaRPr lang="en-US" sz="2100" dirty="0"/>
          </a:p>
        </p:txBody>
      </p:sp>
      <p:sp>
        <p:nvSpPr>
          <p:cNvPr id="36" name="SK-27-text-35"/>
          <p:cNvSpPr/>
          <p:nvPr/>
        </p:nvSpPr>
        <p:spPr>
          <a:xfrm>
            <a:off x="571500" y="81915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37" name="SK-27-text-36"/>
          <p:cNvSpPr/>
          <p:nvPr/>
        </p:nvSpPr>
        <p:spPr>
          <a:xfrm>
            <a:off x="1028700" y="1633538"/>
            <a:ext cx="459486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D32F2F"/>
                </a:solidFill>
              </a:rPr>
              <a:t>URGENT UROLOGY (NG12)</a:t>
            </a:r>
            <a:endParaRPr lang="en-US" sz="1350" dirty="0"/>
          </a:p>
        </p:txBody>
      </p:sp>
      <p:sp>
        <p:nvSpPr>
          <p:cNvPr id="38" name="SK-27-text-37"/>
          <p:cNvSpPr/>
          <p:nvPr/>
        </p:nvSpPr>
        <p:spPr>
          <a:xfrm>
            <a:off x="785813" y="2047875"/>
            <a:ext cx="305588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Visible Haematuria (Age ≥45):</a:t>
            </a:r>
            <a:r>
              <a:rPr lang="en-US" sz="1125" dirty="0">
                <a:solidFill>
                  <a:srgbClr val="212121"/>
                </a:solidFill>
              </a:rPr>
              <a:t> Unexplained, without UTI.</a:t>
            </a:r>
            <a:endParaRPr lang="en-US" sz="1125" dirty="0"/>
          </a:p>
        </p:txBody>
      </p:sp>
      <p:sp>
        <p:nvSpPr>
          <p:cNvPr id="39" name="SK-27-text-38"/>
          <p:cNvSpPr/>
          <p:nvPr/>
        </p:nvSpPr>
        <p:spPr>
          <a:xfrm>
            <a:off x="785813" y="2543175"/>
            <a:ext cx="305588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Persistent VH:</a:t>
            </a:r>
            <a:r>
              <a:rPr lang="en-US" sz="1125" dirty="0">
                <a:solidFill>
                  <a:srgbClr val="212121"/>
                </a:solidFill>
              </a:rPr>
              <a:t> Post-UTI visible blood recurring in age ≥45.</a:t>
            </a:r>
            <a:endParaRPr lang="en-US" sz="1125" dirty="0"/>
          </a:p>
        </p:txBody>
      </p:sp>
      <p:sp>
        <p:nvSpPr>
          <p:cNvPr id="40" name="SK-27-text-39"/>
          <p:cNvSpPr/>
          <p:nvPr/>
        </p:nvSpPr>
        <p:spPr>
          <a:xfrm>
            <a:off x="785813" y="3038475"/>
            <a:ext cx="305588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Symptomatic NVH (Age ≥60):</a:t>
            </a:r>
            <a:r>
              <a:rPr lang="en-US" sz="1125" dirty="0">
                <a:solidFill>
                  <a:srgbClr val="212121"/>
                </a:solidFill>
              </a:rPr>
              <a:t> Non-visible blood + dysuria or raised WCC.</a:t>
            </a:r>
            <a:endParaRPr lang="en-US" sz="1125" dirty="0"/>
          </a:p>
        </p:txBody>
      </p:sp>
      <p:sp>
        <p:nvSpPr>
          <p:cNvPr id="41" name="SK-27-text-40"/>
          <p:cNvSpPr/>
          <p:nvPr/>
        </p:nvSpPr>
        <p:spPr>
          <a:xfrm>
            <a:off x="1028700" y="4148137"/>
            <a:ext cx="288036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D32F2F"/>
                </a:solidFill>
              </a:rPr>
              <a:t>ACUTE SURGICAL</a:t>
            </a:r>
            <a:endParaRPr lang="en-US" sz="1350" dirty="0"/>
          </a:p>
        </p:txBody>
      </p:sp>
      <p:sp>
        <p:nvSpPr>
          <p:cNvPr id="42" name="SK-27-text-41"/>
          <p:cNvSpPr/>
          <p:nvPr/>
        </p:nvSpPr>
        <p:spPr>
          <a:xfrm>
            <a:off x="785813" y="4562475"/>
            <a:ext cx="305588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Clot Retention:</a:t>
            </a:r>
            <a:r>
              <a:rPr lang="en-US" sz="1125" dirty="0">
                <a:solidFill>
                  <a:srgbClr val="212121"/>
                </a:solidFill>
              </a:rPr>
              <a:t> Inability to void due to blood clots obstructing the urethra.</a:t>
            </a:r>
            <a:endParaRPr lang="en-US" sz="1125" dirty="0"/>
          </a:p>
        </p:txBody>
      </p:sp>
      <p:sp>
        <p:nvSpPr>
          <p:cNvPr id="43" name="SK-27-text-42"/>
          <p:cNvSpPr/>
          <p:nvPr/>
        </p:nvSpPr>
        <p:spPr>
          <a:xfrm>
            <a:off x="4918025" y="1633538"/>
            <a:ext cx="349758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D32F2F"/>
                </a:solidFill>
              </a:rPr>
              <a:t>URGENT NEPHROLOGY</a:t>
            </a:r>
            <a:endParaRPr lang="en-US" sz="1350" dirty="0"/>
          </a:p>
        </p:txBody>
      </p:sp>
      <p:sp>
        <p:nvSpPr>
          <p:cNvPr id="44" name="SK-27-text-43"/>
          <p:cNvSpPr/>
          <p:nvPr/>
        </p:nvSpPr>
        <p:spPr>
          <a:xfrm>
            <a:off x="4675138" y="2047875"/>
            <a:ext cx="305588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ACR &gt;70 mg/mmol:</a:t>
            </a:r>
            <a:r>
              <a:rPr lang="en-US" sz="1125" dirty="0">
                <a:solidFill>
                  <a:srgbClr val="212121"/>
                </a:solidFill>
              </a:rPr>
              <a:t> Severe albuminuria (unless known/treated diabetes).</a:t>
            </a:r>
            <a:endParaRPr lang="en-US" sz="1125" dirty="0"/>
          </a:p>
        </p:txBody>
      </p:sp>
      <p:sp>
        <p:nvSpPr>
          <p:cNvPr id="45" name="SK-27-text-44"/>
          <p:cNvSpPr/>
          <p:nvPr/>
        </p:nvSpPr>
        <p:spPr>
          <a:xfrm>
            <a:off x="4675138" y="2543175"/>
            <a:ext cx="305588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High-Risk Combo:</a:t>
            </a:r>
            <a:r>
              <a:rPr lang="en-US" sz="1125" dirty="0">
                <a:solidFill>
                  <a:srgbClr val="212121"/>
                </a:solidFill>
              </a:rPr>
              <a:t> ACR &gt;30 mg/mmol PLUS haematuria.</a:t>
            </a:r>
            <a:endParaRPr lang="en-US" sz="1125" dirty="0"/>
          </a:p>
        </p:txBody>
      </p:sp>
      <p:sp>
        <p:nvSpPr>
          <p:cNvPr id="46" name="SK-27-text-45"/>
          <p:cNvSpPr/>
          <p:nvPr/>
        </p:nvSpPr>
        <p:spPr>
          <a:xfrm>
            <a:off x="4675138" y="3038475"/>
            <a:ext cx="305588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Rapid Decline:</a:t>
            </a:r>
            <a:r>
              <a:rPr lang="en-US" sz="1125" dirty="0">
                <a:solidFill>
                  <a:srgbClr val="212121"/>
                </a:solidFill>
              </a:rPr>
              <a:t> eGFR drop &gt;15 ml/min/1.73m² in 12 months.</a:t>
            </a:r>
            <a:endParaRPr lang="en-US" sz="1125" dirty="0"/>
          </a:p>
        </p:txBody>
      </p:sp>
      <p:sp>
        <p:nvSpPr>
          <p:cNvPr id="47" name="SK-27-text-46"/>
          <p:cNvSpPr/>
          <p:nvPr/>
        </p:nvSpPr>
        <p:spPr>
          <a:xfrm>
            <a:off x="4918025" y="4148137"/>
            <a:ext cx="37033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D32F2F"/>
                </a:solidFill>
              </a:rPr>
              <a:t>NEPHROTIC FEATURES</a:t>
            </a:r>
            <a:endParaRPr lang="en-US" sz="1350" dirty="0"/>
          </a:p>
        </p:txBody>
      </p:sp>
      <p:sp>
        <p:nvSpPr>
          <p:cNvPr id="48" name="SK-27-text-47"/>
          <p:cNvSpPr/>
          <p:nvPr/>
        </p:nvSpPr>
        <p:spPr>
          <a:xfrm>
            <a:off x="4675138" y="4562475"/>
            <a:ext cx="305588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Nephrotic Syndrome:</a:t>
            </a:r>
            <a:r>
              <a:rPr lang="en-US" sz="1125" dirty="0">
                <a:solidFill>
                  <a:srgbClr val="212121"/>
                </a:solidFill>
              </a:rPr>
              <a:t> Triad of heavy proteinuria, hypoalbuminaemia, and oedema.</a:t>
            </a:r>
            <a:endParaRPr lang="en-US" sz="1125" dirty="0"/>
          </a:p>
        </p:txBody>
      </p:sp>
      <p:sp>
        <p:nvSpPr>
          <p:cNvPr id="49" name="SK-27-text-48"/>
          <p:cNvSpPr/>
          <p:nvPr/>
        </p:nvSpPr>
        <p:spPr>
          <a:xfrm>
            <a:off x="8807351" y="1633538"/>
            <a:ext cx="32918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D32F2F"/>
                </a:solidFill>
              </a:rPr>
              <a:t>SYSTEMIC DISEASE</a:t>
            </a:r>
            <a:endParaRPr lang="en-US" sz="1350" dirty="0"/>
          </a:p>
        </p:txBody>
      </p:sp>
      <p:sp>
        <p:nvSpPr>
          <p:cNvPr id="50" name="SK-27-text-49"/>
          <p:cNvSpPr/>
          <p:nvPr/>
        </p:nvSpPr>
        <p:spPr>
          <a:xfrm>
            <a:off x="8564463" y="2047875"/>
            <a:ext cx="305588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Vasculitic Features:</a:t>
            </a:r>
            <a:r>
              <a:rPr lang="en-US" sz="1125" dirty="0">
                <a:solidFill>
                  <a:srgbClr val="212121"/>
                </a:solidFill>
              </a:rPr>
              <a:t> Multi-system involvement (purpuric rash, arthralgia, lung haemorrhage).</a:t>
            </a:r>
            <a:endParaRPr lang="en-US" sz="1125" dirty="0"/>
          </a:p>
        </p:txBody>
      </p:sp>
      <p:sp>
        <p:nvSpPr>
          <p:cNvPr id="51" name="SK-27-text-50"/>
          <p:cNvSpPr/>
          <p:nvPr/>
        </p:nvSpPr>
        <p:spPr>
          <a:xfrm>
            <a:off x="8564463" y="2543175"/>
            <a:ext cx="305588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Glomerulonephritis:</a:t>
            </a:r>
            <a:r>
              <a:rPr lang="en-US" sz="1125" dirty="0">
                <a:solidFill>
                  <a:srgbClr val="212121"/>
                </a:solidFill>
              </a:rPr>
              <a:t> Rapid renal decline with active urine sediment (blood + protein).</a:t>
            </a:r>
            <a:endParaRPr lang="en-US" sz="1125" dirty="0"/>
          </a:p>
        </p:txBody>
      </p:sp>
      <p:sp>
        <p:nvSpPr>
          <p:cNvPr id="52" name="SK-27-text-51"/>
          <p:cNvSpPr/>
          <p:nvPr/>
        </p:nvSpPr>
        <p:spPr>
          <a:xfrm>
            <a:off x="8807351" y="4076700"/>
            <a:ext cx="22631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D32F2F"/>
                </a:solidFill>
              </a:rPr>
              <a:t>EMERGENT BP</a:t>
            </a:r>
            <a:endParaRPr lang="en-US" sz="1350" dirty="0"/>
          </a:p>
        </p:txBody>
      </p:sp>
      <p:sp>
        <p:nvSpPr>
          <p:cNvPr id="53" name="SK-27-text-52"/>
          <p:cNvSpPr/>
          <p:nvPr/>
        </p:nvSpPr>
        <p:spPr>
          <a:xfrm>
            <a:off x="8564463" y="4491038"/>
            <a:ext cx="305588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121"/>
                </a:solidFill>
              </a:rPr>
              <a:t>Malignant HTN:</a:t>
            </a:r>
            <a:r>
              <a:rPr lang="en-US" sz="1125" dirty="0">
                <a:solidFill>
                  <a:srgbClr val="212121"/>
                </a:solidFill>
              </a:rPr>
              <a:t> Severe uncontrolled BP with end-organ damage (retinopathy, renal failure).</a:t>
            </a:r>
            <a:endParaRPr lang="en-US" sz="1125" dirty="0"/>
          </a:p>
        </p:txBody>
      </p:sp>
      <p:sp>
        <p:nvSpPr>
          <p:cNvPr id="54" name="SK-27-text-53"/>
          <p:cNvSpPr/>
          <p:nvPr/>
        </p:nvSpPr>
        <p:spPr>
          <a:xfrm>
            <a:off x="5521077" y="6477000"/>
            <a:ext cx="6670923" cy="381000"/>
          </a:xfrm>
          <a:prstGeom prst="rect">
            <a:avLst/>
          </a:prstGeom>
          <a:noFill/>
          <a:ln/>
        </p:spPr>
        <p:txBody>
          <a:bodyPr vert="horz" wrap="square" lIns="0" tIns="0" rIns="0" bIns="0" rtlCol="0" anchor="ctr"/>
          <a:lstStyle/>
          <a:p>
            <a:pPr marL="0" indent="0">
              <a:lnSpc>
                <a:spcPts val="1350"/>
              </a:lnSpc>
              <a:buNone/>
            </a:pPr>
            <a:r>
              <a:rPr lang="en-US" sz="900" dirty="0">
                <a:solidFill>
                  <a:srgbClr val="546E7A"/>
                </a:solidFill>
              </a:rPr>
              <a:t>www.bradfordvts.co.uk</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8-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8-img-3" descr="preencoded.png"/>
          <p:cNvPicPr>
            <a:picLocks noChangeAspect="1"/>
          </p:cNvPicPr>
          <p:nvPr/>
        </p:nvPicPr>
        <p:blipFill>
          <a:blip r:embed="rId4"/>
          <a:stretch>
            <a:fillRect/>
          </a:stretch>
        </p:blipFill>
        <p:spPr>
          <a:xfrm>
            <a:off x="381000" y="190500"/>
            <a:ext cx="11430000" cy="828675"/>
          </a:xfrm>
          <a:prstGeom prst="rect">
            <a:avLst/>
          </a:prstGeom>
        </p:spPr>
      </p:pic>
      <p:pic>
        <p:nvPicPr>
          <p:cNvPr id="5" name="SK-28-img-4" descr="preencoded.png"/>
          <p:cNvPicPr>
            <a:picLocks noChangeAspect="1"/>
          </p:cNvPicPr>
          <p:nvPr/>
        </p:nvPicPr>
        <p:blipFill>
          <a:blip r:embed="rId5"/>
          <a:stretch>
            <a:fillRect/>
          </a:stretch>
        </p:blipFill>
        <p:spPr>
          <a:xfrm>
            <a:off x="381000" y="1553766"/>
            <a:ext cx="5643563" cy="906661"/>
          </a:xfrm>
          <a:prstGeom prst="rect">
            <a:avLst/>
          </a:prstGeom>
        </p:spPr>
      </p:pic>
      <p:pic>
        <p:nvPicPr>
          <p:cNvPr id="6" name="SK-28-img-5" descr="preencoded.png"/>
          <p:cNvPicPr>
            <a:picLocks noChangeAspect="1"/>
          </p:cNvPicPr>
          <p:nvPr/>
        </p:nvPicPr>
        <p:blipFill>
          <a:blip r:embed="rId6"/>
          <a:stretch>
            <a:fillRect/>
          </a:stretch>
        </p:blipFill>
        <p:spPr>
          <a:xfrm>
            <a:off x="571500" y="1816596"/>
            <a:ext cx="381000" cy="381000"/>
          </a:xfrm>
          <a:prstGeom prst="rect">
            <a:avLst/>
          </a:prstGeom>
        </p:spPr>
      </p:pic>
      <p:pic>
        <p:nvPicPr>
          <p:cNvPr id="7" name="SK-28-img-6" descr="preencoded.png"/>
          <p:cNvPicPr>
            <a:picLocks noChangeAspect="1"/>
          </p:cNvPicPr>
          <p:nvPr/>
        </p:nvPicPr>
        <p:blipFill>
          <a:blip r:embed="rId7"/>
          <a:stretch>
            <a:fillRect/>
          </a:stretch>
        </p:blipFill>
        <p:spPr>
          <a:xfrm>
            <a:off x="666750" y="1929110"/>
            <a:ext cx="190500" cy="155823"/>
          </a:xfrm>
          <a:prstGeom prst="rect">
            <a:avLst/>
          </a:prstGeom>
        </p:spPr>
      </p:pic>
      <p:pic>
        <p:nvPicPr>
          <p:cNvPr id="8" name="SK-28-img-7" descr="preencoded.png"/>
          <p:cNvPicPr>
            <a:picLocks noChangeAspect="1"/>
          </p:cNvPicPr>
          <p:nvPr/>
        </p:nvPicPr>
        <p:blipFill>
          <a:blip r:embed="rId8"/>
          <a:stretch>
            <a:fillRect/>
          </a:stretch>
        </p:blipFill>
        <p:spPr>
          <a:xfrm>
            <a:off x="6167438" y="1553766"/>
            <a:ext cx="5643563" cy="906661"/>
          </a:xfrm>
          <a:prstGeom prst="rect">
            <a:avLst/>
          </a:prstGeom>
        </p:spPr>
      </p:pic>
      <p:pic>
        <p:nvPicPr>
          <p:cNvPr id="9" name="SK-28-img-8" descr="preencoded.png"/>
          <p:cNvPicPr>
            <a:picLocks noChangeAspect="1"/>
          </p:cNvPicPr>
          <p:nvPr/>
        </p:nvPicPr>
        <p:blipFill>
          <a:blip r:embed="rId9"/>
          <a:stretch>
            <a:fillRect/>
          </a:stretch>
        </p:blipFill>
        <p:spPr>
          <a:xfrm>
            <a:off x="6357938" y="1816596"/>
            <a:ext cx="381000" cy="381000"/>
          </a:xfrm>
          <a:prstGeom prst="rect">
            <a:avLst/>
          </a:prstGeom>
        </p:spPr>
      </p:pic>
      <p:pic>
        <p:nvPicPr>
          <p:cNvPr id="10" name="SK-28-img-9" descr="preencoded.png"/>
          <p:cNvPicPr>
            <a:picLocks noChangeAspect="1"/>
          </p:cNvPicPr>
          <p:nvPr/>
        </p:nvPicPr>
        <p:blipFill>
          <a:blip r:embed="rId10"/>
          <a:stretch>
            <a:fillRect/>
          </a:stretch>
        </p:blipFill>
        <p:spPr>
          <a:xfrm>
            <a:off x="6453188" y="1929110"/>
            <a:ext cx="190500" cy="155823"/>
          </a:xfrm>
          <a:prstGeom prst="rect">
            <a:avLst/>
          </a:prstGeom>
        </p:spPr>
      </p:pic>
      <p:pic>
        <p:nvPicPr>
          <p:cNvPr id="11" name="SK-28-img-10" descr="preencoded.png"/>
          <p:cNvPicPr>
            <a:picLocks noChangeAspect="1"/>
          </p:cNvPicPr>
          <p:nvPr/>
        </p:nvPicPr>
        <p:blipFill>
          <a:blip r:embed="rId11"/>
          <a:stretch>
            <a:fillRect/>
          </a:stretch>
        </p:blipFill>
        <p:spPr>
          <a:xfrm>
            <a:off x="381000" y="2603302"/>
            <a:ext cx="5643563" cy="906661"/>
          </a:xfrm>
          <a:prstGeom prst="rect">
            <a:avLst/>
          </a:prstGeom>
        </p:spPr>
      </p:pic>
      <p:pic>
        <p:nvPicPr>
          <p:cNvPr id="12" name="SK-28-img-11" descr="preencoded.png"/>
          <p:cNvPicPr>
            <a:picLocks noChangeAspect="1"/>
          </p:cNvPicPr>
          <p:nvPr/>
        </p:nvPicPr>
        <p:blipFill>
          <a:blip r:embed="rId12"/>
          <a:stretch>
            <a:fillRect/>
          </a:stretch>
        </p:blipFill>
        <p:spPr>
          <a:xfrm>
            <a:off x="571500" y="2866132"/>
            <a:ext cx="381000" cy="381000"/>
          </a:xfrm>
          <a:prstGeom prst="rect">
            <a:avLst/>
          </a:prstGeom>
        </p:spPr>
      </p:pic>
      <p:pic>
        <p:nvPicPr>
          <p:cNvPr id="13" name="SK-28-img-12" descr="preencoded.png"/>
          <p:cNvPicPr>
            <a:picLocks noChangeAspect="1"/>
          </p:cNvPicPr>
          <p:nvPr/>
        </p:nvPicPr>
        <p:blipFill>
          <a:blip r:embed="rId13"/>
          <a:stretch>
            <a:fillRect/>
          </a:stretch>
        </p:blipFill>
        <p:spPr>
          <a:xfrm>
            <a:off x="666750" y="2978646"/>
            <a:ext cx="190500" cy="155823"/>
          </a:xfrm>
          <a:prstGeom prst="rect">
            <a:avLst/>
          </a:prstGeom>
        </p:spPr>
      </p:pic>
      <p:pic>
        <p:nvPicPr>
          <p:cNvPr id="14" name="SK-28-img-13" descr="preencoded.png"/>
          <p:cNvPicPr>
            <a:picLocks noChangeAspect="1"/>
          </p:cNvPicPr>
          <p:nvPr/>
        </p:nvPicPr>
        <p:blipFill>
          <a:blip r:embed="rId14"/>
          <a:stretch>
            <a:fillRect/>
          </a:stretch>
        </p:blipFill>
        <p:spPr>
          <a:xfrm>
            <a:off x="6167438" y="2603302"/>
            <a:ext cx="5643563" cy="906661"/>
          </a:xfrm>
          <a:prstGeom prst="rect">
            <a:avLst/>
          </a:prstGeom>
        </p:spPr>
      </p:pic>
      <p:pic>
        <p:nvPicPr>
          <p:cNvPr id="15" name="SK-28-img-14" descr="preencoded.png"/>
          <p:cNvPicPr>
            <a:picLocks noChangeAspect="1"/>
          </p:cNvPicPr>
          <p:nvPr/>
        </p:nvPicPr>
        <p:blipFill>
          <a:blip r:embed="rId15"/>
          <a:stretch>
            <a:fillRect/>
          </a:stretch>
        </p:blipFill>
        <p:spPr>
          <a:xfrm>
            <a:off x="6357938" y="2866132"/>
            <a:ext cx="381000" cy="381000"/>
          </a:xfrm>
          <a:prstGeom prst="rect">
            <a:avLst/>
          </a:prstGeom>
        </p:spPr>
      </p:pic>
      <p:pic>
        <p:nvPicPr>
          <p:cNvPr id="16" name="SK-28-img-15" descr="preencoded.png"/>
          <p:cNvPicPr>
            <a:picLocks noChangeAspect="1"/>
          </p:cNvPicPr>
          <p:nvPr/>
        </p:nvPicPr>
        <p:blipFill>
          <a:blip r:embed="rId16"/>
          <a:stretch>
            <a:fillRect/>
          </a:stretch>
        </p:blipFill>
        <p:spPr>
          <a:xfrm>
            <a:off x="6453188" y="2978646"/>
            <a:ext cx="190500" cy="155823"/>
          </a:xfrm>
          <a:prstGeom prst="rect">
            <a:avLst/>
          </a:prstGeom>
        </p:spPr>
      </p:pic>
      <p:pic>
        <p:nvPicPr>
          <p:cNvPr id="17" name="SK-28-img-16" descr="preencoded.png"/>
          <p:cNvPicPr>
            <a:picLocks noChangeAspect="1"/>
          </p:cNvPicPr>
          <p:nvPr/>
        </p:nvPicPr>
        <p:blipFill>
          <a:blip r:embed="rId17"/>
          <a:stretch>
            <a:fillRect/>
          </a:stretch>
        </p:blipFill>
        <p:spPr>
          <a:xfrm>
            <a:off x="381000" y="3652838"/>
            <a:ext cx="5643563" cy="906661"/>
          </a:xfrm>
          <a:prstGeom prst="rect">
            <a:avLst/>
          </a:prstGeom>
        </p:spPr>
      </p:pic>
      <p:pic>
        <p:nvPicPr>
          <p:cNvPr id="18" name="SK-28-img-17" descr="preencoded.png"/>
          <p:cNvPicPr>
            <a:picLocks noChangeAspect="1"/>
          </p:cNvPicPr>
          <p:nvPr/>
        </p:nvPicPr>
        <p:blipFill>
          <a:blip r:embed="rId12"/>
          <a:stretch>
            <a:fillRect/>
          </a:stretch>
        </p:blipFill>
        <p:spPr>
          <a:xfrm>
            <a:off x="571500" y="3915668"/>
            <a:ext cx="381000" cy="381000"/>
          </a:xfrm>
          <a:prstGeom prst="rect">
            <a:avLst/>
          </a:prstGeom>
        </p:spPr>
      </p:pic>
      <p:pic>
        <p:nvPicPr>
          <p:cNvPr id="19" name="SK-28-img-18" descr="preencoded.png"/>
          <p:cNvPicPr>
            <a:picLocks noChangeAspect="1"/>
          </p:cNvPicPr>
          <p:nvPr/>
        </p:nvPicPr>
        <p:blipFill>
          <a:blip r:embed="rId18"/>
          <a:stretch>
            <a:fillRect/>
          </a:stretch>
        </p:blipFill>
        <p:spPr>
          <a:xfrm>
            <a:off x="666750" y="4028182"/>
            <a:ext cx="190500" cy="155823"/>
          </a:xfrm>
          <a:prstGeom prst="rect">
            <a:avLst/>
          </a:prstGeom>
        </p:spPr>
      </p:pic>
      <p:pic>
        <p:nvPicPr>
          <p:cNvPr id="20" name="SK-28-img-19" descr="preencoded.png"/>
          <p:cNvPicPr>
            <a:picLocks noChangeAspect="1"/>
          </p:cNvPicPr>
          <p:nvPr/>
        </p:nvPicPr>
        <p:blipFill>
          <a:blip r:embed="rId19"/>
          <a:stretch>
            <a:fillRect/>
          </a:stretch>
        </p:blipFill>
        <p:spPr>
          <a:xfrm>
            <a:off x="6167438" y="3652838"/>
            <a:ext cx="5643563" cy="906661"/>
          </a:xfrm>
          <a:prstGeom prst="rect">
            <a:avLst/>
          </a:prstGeom>
        </p:spPr>
      </p:pic>
      <p:pic>
        <p:nvPicPr>
          <p:cNvPr id="21" name="SK-28-img-20" descr="preencoded.png"/>
          <p:cNvPicPr>
            <a:picLocks noChangeAspect="1"/>
          </p:cNvPicPr>
          <p:nvPr/>
        </p:nvPicPr>
        <p:blipFill>
          <a:blip r:embed="rId15"/>
          <a:stretch>
            <a:fillRect/>
          </a:stretch>
        </p:blipFill>
        <p:spPr>
          <a:xfrm>
            <a:off x="6357938" y="3915668"/>
            <a:ext cx="381000" cy="381000"/>
          </a:xfrm>
          <a:prstGeom prst="rect">
            <a:avLst/>
          </a:prstGeom>
        </p:spPr>
      </p:pic>
      <p:pic>
        <p:nvPicPr>
          <p:cNvPr id="22" name="SK-28-img-21" descr="preencoded.png"/>
          <p:cNvPicPr>
            <a:picLocks noChangeAspect="1"/>
          </p:cNvPicPr>
          <p:nvPr/>
        </p:nvPicPr>
        <p:blipFill>
          <a:blip r:embed="rId20"/>
          <a:stretch>
            <a:fillRect/>
          </a:stretch>
        </p:blipFill>
        <p:spPr>
          <a:xfrm>
            <a:off x="6453188" y="4028182"/>
            <a:ext cx="190500" cy="155823"/>
          </a:xfrm>
          <a:prstGeom prst="rect">
            <a:avLst/>
          </a:prstGeom>
        </p:spPr>
      </p:pic>
      <p:pic>
        <p:nvPicPr>
          <p:cNvPr id="23" name="SK-28-img-22" descr="preencoded.png"/>
          <p:cNvPicPr>
            <a:picLocks noChangeAspect="1"/>
          </p:cNvPicPr>
          <p:nvPr/>
        </p:nvPicPr>
        <p:blipFill>
          <a:blip r:embed="rId17"/>
          <a:stretch>
            <a:fillRect/>
          </a:stretch>
        </p:blipFill>
        <p:spPr>
          <a:xfrm>
            <a:off x="381000" y="4702373"/>
            <a:ext cx="5643563" cy="906661"/>
          </a:xfrm>
          <a:prstGeom prst="rect">
            <a:avLst/>
          </a:prstGeom>
        </p:spPr>
      </p:pic>
      <p:pic>
        <p:nvPicPr>
          <p:cNvPr id="24" name="SK-28-img-23" descr="preencoded.png"/>
          <p:cNvPicPr>
            <a:picLocks noChangeAspect="1"/>
          </p:cNvPicPr>
          <p:nvPr/>
        </p:nvPicPr>
        <p:blipFill>
          <a:blip r:embed="rId21"/>
          <a:stretch>
            <a:fillRect/>
          </a:stretch>
        </p:blipFill>
        <p:spPr>
          <a:xfrm>
            <a:off x="571500" y="4965204"/>
            <a:ext cx="381000" cy="381000"/>
          </a:xfrm>
          <a:prstGeom prst="rect">
            <a:avLst/>
          </a:prstGeom>
        </p:spPr>
      </p:pic>
      <p:pic>
        <p:nvPicPr>
          <p:cNvPr id="25" name="SK-28-img-24" descr="preencoded.png"/>
          <p:cNvPicPr>
            <a:picLocks noChangeAspect="1"/>
          </p:cNvPicPr>
          <p:nvPr/>
        </p:nvPicPr>
        <p:blipFill>
          <a:blip r:embed="rId22"/>
          <a:stretch>
            <a:fillRect/>
          </a:stretch>
        </p:blipFill>
        <p:spPr>
          <a:xfrm>
            <a:off x="666750" y="5077718"/>
            <a:ext cx="190500" cy="155823"/>
          </a:xfrm>
          <a:prstGeom prst="rect">
            <a:avLst/>
          </a:prstGeom>
        </p:spPr>
      </p:pic>
      <p:pic>
        <p:nvPicPr>
          <p:cNvPr id="26" name="SK-28-img-25" descr="preencoded.png"/>
          <p:cNvPicPr>
            <a:picLocks noChangeAspect="1"/>
          </p:cNvPicPr>
          <p:nvPr/>
        </p:nvPicPr>
        <p:blipFill>
          <a:blip r:embed="rId19"/>
          <a:stretch>
            <a:fillRect/>
          </a:stretch>
        </p:blipFill>
        <p:spPr>
          <a:xfrm>
            <a:off x="6167438" y="4702373"/>
            <a:ext cx="5643563" cy="906661"/>
          </a:xfrm>
          <a:prstGeom prst="rect">
            <a:avLst/>
          </a:prstGeom>
        </p:spPr>
      </p:pic>
      <p:pic>
        <p:nvPicPr>
          <p:cNvPr id="27" name="SK-28-img-26" descr="preencoded.png"/>
          <p:cNvPicPr>
            <a:picLocks noChangeAspect="1"/>
          </p:cNvPicPr>
          <p:nvPr/>
        </p:nvPicPr>
        <p:blipFill>
          <a:blip r:embed="rId23"/>
          <a:stretch>
            <a:fillRect/>
          </a:stretch>
        </p:blipFill>
        <p:spPr>
          <a:xfrm>
            <a:off x="6357938" y="4965204"/>
            <a:ext cx="381000" cy="381000"/>
          </a:xfrm>
          <a:prstGeom prst="rect">
            <a:avLst/>
          </a:prstGeom>
        </p:spPr>
      </p:pic>
      <p:pic>
        <p:nvPicPr>
          <p:cNvPr id="28" name="SK-28-img-27" descr="preencoded.png"/>
          <p:cNvPicPr>
            <a:picLocks noChangeAspect="1"/>
          </p:cNvPicPr>
          <p:nvPr/>
        </p:nvPicPr>
        <p:blipFill>
          <a:blip r:embed="rId24"/>
          <a:stretch>
            <a:fillRect/>
          </a:stretch>
        </p:blipFill>
        <p:spPr>
          <a:xfrm>
            <a:off x="6453188" y="5077718"/>
            <a:ext cx="190500" cy="155823"/>
          </a:xfrm>
          <a:prstGeom prst="rect">
            <a:avLst/>
          </a:prstGeom>
        </p:spPr>
      </p:pic>
      <p:pic>
        <p:nvPicPr>
          <p:cNvPr id="29" name="SK-28-img-28" descr="preencoded.png"/>
          <p:cNvPicPr>
            <a:picLocks noChangeAspect="1"/>
          </p:cNvPicPr>
          <p:nvPr/>
        </p:nvPicPr>
        <p:blipFill>
          <a:blip r:embed="rId25"/>
          <a:stretch>
            <a:fillRect/>
          </a:stretch>
        </p:blipFill>
        <p:spPr>
          <a:xfrm>
            <a:off x="381000" y="6381750"/>
            <a:ext cx="11430000" cy="381000"/>
          </a:xfrm>
          <a:prstGeom prst="rect">
            <a:avLst/>
          </a:prstGeom>
        </p:spPr>
      </p:pic>
      <p:pic>
        <p:nvPicPr>
          <p:cNvPr id="30" name="SK-28-img-29" descr="preencoded.png"/>
          <p:cNvPicPr>
            <a:picLocks noChangeAspect="1"/>
          </p:cNvPicPr>
          <p:nvPr/>
        </p:nvPicPr>
        <p:blipFill>
          <a:blip r:embed="rId26"/>
          <a:stretch>
            <a:fillRect/>
          </a:stretch>
        </p:blipFill>
        <p:spPr>
          <a:xfrm>
            <a:off x="10470505" y="6481763"/>
            <a:ext cx="1340495" cy="180975"/>
          </a:xfrm>
          <a:prstGeom prst="rect">
            <a:avLst/>
          </a:prstGeom>
        </p:spPr>
      </p:pic>
      <p:sp>
        <p:nvSpPr>
          <p:cNvPr id="31" name="SK-28-text-30"/>
          <p:cNvSpPr/>
          <p:nvPr/>
        </p:nvSpPr>
        <p:spPr>
          <a:xfrm>
            <a:off x="571500" y="28575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COMMON PITFALLS TO AVOID</a:t>
            </a:r>
            <a:endParaRPr lang="en-US" sz="2100" dirty="0"/>
          </a:p>
        </p:txBody>
      </p:sp>
      <p:sp>
        <p:nvSpPr>
          <p:cNvPr id="32" name="SK-28-text-31"/>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33" name="SK-28-text-32"/>
          <p:cNvSpPr/>
          <p:nvPr/>
        </p:nvSpPr>
        <p:spPr>
          <a:xfrm>
            <a:off x="1143000" y="1696641"/>
            <a:ext cx="4691063"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Outdated Thresholds</a:t>
            </a:r>
            <a:endParaRPr lang="en-US" sz="1200" dirty="0"/>
          </a:p>
        </p:txBody>
      </p:sp>
      <p:sp>
        <p:nvSpPr>
          <p:cNvPr id="34" name="SK-28-text-33"/>
          <p:cNvSpPr/>
          <p:nvPr/>
        </p:nvSpPr>
        <p:spPr>
          <a:xfrm>
            <a:off x="1143000" y="1944291"/>
            <a:ext cx="4691063" cy="373261"/>
          </a:xfrm>
          <a:prstGeom prst="rect">
            <a:avLst/>
          </a:prstGeom>
          <a:noFill/>
          <a:ln/>
        </p:spPr>
        <p:txBody>
          <a:bodyPr vert="horz" wrap="square" lIns="0" tIns="0" rIns="0" bIns="0" rtlCol="0" anchor="ctr"/>
          <a:lstStyle/>
          <a:p>
            <a:pPr marL="0" indent="0">
              <a:lnSpc>
                <a:spcPts val="1470"/>
              </a:lnSpc>
              <a:buNone/>
            </a:pPr>
            <a:r>
              <a:rPr lang="en-US" sz="1050" dirty="0">
                <a:solidFill>
                  <a:srgbClr val="616161"/>
                </a:solidFill>
              </a:rPr>
              <a:t>Using obsolete 2009 criteria (e.g., ACR &lt;5 or &gt;50) instead of current NICE NG203 A1/A2/A3 standards.</a:t>
            </a:r>
            <a:endParaRPr lang="en-US" sz="1050" dirty="0"/>
          </a:p>
        </p:txBody>
      </p:sp>
      <p:sp>
        <p:nvSpPr>
          <p:cNvPr id="35" name="SK-28-text-34"/>
          <p:cNvSpPr/>
          <p:nvPr/>
        </p:nvSpPr>
        <p:spPr>
          <a:xfrm>
            <a:off x="6929438" y="1696641"/>
            <a:ext cx="4691063"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24-Hour Urine Collection</a:t>
            </a:r>
            <a:endParaRPr lang="en-US" sz="1200" dirty="0"/>
          </a:p>
        </p:txBody>
      </p:sp>
      <p:sp>
        <p:nvSpPr>
          <p:cNvPr id="36" name="SK-28-text-35"/>
          <p:cNvSpPr/>
          <p:nvPr/>
        </p:nvSpPr>
        <p:spPr>
          <a:xfrm>
            <a:off x="6929438" y="1944291"/>
            <a:ext cx="4691063" cy="373261"/>
          </a:xfrm>
          <a:prstGeom prst="rect">
            <a:avLst/>
          </a:prstGeom>
          <a:noFill/>
          <a:ln/>
        </p:spPr>
        <p:txBody>
          <a:bodyPr vert="horz" wrap="square" lIns="0" tIns="0" rIns="0" bIns="0" rtlCol="0" anchor="ctr"/>
          <a:lstStyle/>
          <a:p>
            <a:pPr marL="0" indent="0">
              <a:lnSpc>
                <a:spcPts val="1470"/>
              </a:lnSpc>
              <a:buNone/>
            </a:pPr>
            <a:r>
              <a:rPr lang="en-US" sz="1050" dirty="0">
                <a:solidFill>
                  <a:srgbClr val="616161"/>
                </a:solidFill>
              </a:rPr>
              <a:t>Relying on cumbersome 24-hour collections. Spot Early Morning Urine (EMU) ACR is now the gold standard.</a:t>
            </a:r>
            <a:endParaRPr lang="en-US" sz="1050" dirty="0"/>
          </a:p>
        </p:txBody>
      </p:sp>
      <p:sp>
        <p:nvSpPr>
          <p:cNvPr id="37" name="SK-28-text-36"/>
          <p:cNvSpPr/>
          <p:nvPr/>
        </p:nvSpPr>
        <p:spPr>
          <a:xfrm>
            <a:off x="1143000" y="2746177"/>
            <a:ext cx="4691063"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Single Dipstick Diagnosis</a:t>
            </a:r>
            <a:endParaRPr lang="en-US" sz="1200" dirty="0"/>
          </a:p>
        </p:txBody>
      </p:sp>
      <p:sp>
        <p:nvSpPr>
          <p:cNvPr id="38" name="SK-28-text-37"/>
          <p:cNvSpPr/>
          <p:nvPr/>
        </p:nvSpPr>
        <p:spPr>
          <a:xfrm>
            <a:off x="1143000" y="2993827"/>
            <a:ext cx="4691063" cy="373261"/>
          </a:xfrm>
          <a:prstGeom prst="rect">
            <a:avLst/>
          </a:prstGeom>
          <a:noFill/>
          <a:ln/>
        </p:spPr>
        <p:txBody>
          <a:bodyPr vert="horz" wrap="square" lIns="0" tIns="0" rIns="0" bIns="0" rtlCol="0" anchor="ctr"/>
          <a:lstStyle/>
          <a:p>
            <a:pPr marL="0" indent="0">
              <a:lnSpc>
                <a:spcPts val="1470"/>
              </a:lnSpc>
              <a:buNone/>
            </a:pPr>
            <a:r>
              <a:rPr lang="en-US" sz="1050" dirty="0">
                <a:solidFill>
                  <a:srgbClr val="616161"/>
                </a:solidFill>
              </a:rPr>
              <a:t>Labeling "persistent" proteinuria without repeating tests to exclude transient causes like exercise or fever.</a:t>
            </a:r>
            <a:endParaRPr lang="en-US" sz="1050" dirty="0"/>
          </a:p>
        </p:txBody>
      </p:sp>
      <p:sp>
        <p:nvSpPr>
          <p:cNvPr id="39" name="SK-28-text-38"/>
          <p:cNvSpPr/>
          <p:nvPr/>
        </p:nvSpPr>
        <p:spPr>
          <a:xfrm>
            <a:off x="6929438" y="2746177"/>
            <a:ext cx="4691063"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Anticoagulant Reassurance</a:t>
            </a:r>
            <a:endParaRPr lang="en-US" sz="1200" dirty="0"/>
          </a:p>
        </p:txBody>
      </p:sp>
      <p:sp>
        <p:nvSpPr>
          <p:cNvPr id="40" name="SK-28-text-39"/>
          <p:cNvSpPr/>
          <p:nvPr/>
        </p:nvSpPr>
        <p:spPr>
          <a:xfrm>
            <a:off x="6929438" y="2993827"/>
            <a:ext cx="4691063" cy="373261"/>
          </a:xfrm>
          <a:prstGeom prst="rect">
            <a:avLst/>
          </a:prstGeom>
          <a:noFill/>
          <a:ln/>
        </p:spPr>
        <p:txBody>
          <a:bodyPr vert="horz" wrap="square" lIns="0" tIns="0" rIns="0" bIns="0" rtlCol="0" anchor="ctr"/>
          <a:lstStyle/>
          <a:p>
            <a:pPr marL="0" indent="0">
              <a:lnSpc>
                <a:spcPts val="1470"/>
              </a:lnSpc>
              <a:buNone/>
            </a:pPr>
            <a:r>
              <a:rPr lang="en-US" sz="1050" dirty="0">
                <a:solidFill>
                  <a:srgbClr val="616161"/>
                </a:solidFill>
              </a:rPr>
              <a:t>Attributing haematuria solely to anticoagulants. These often unmask underlying pathology or malignancy.</a:t>
            </a:r>
            <a:endParaRPr lang="en-US" sz="1050" dirty="0"/>
          </a:p>
        </p:txBody>
      </p:sp>
      <p:sp>
        <p:nvSpPr>
          <p:cNvPr id="41" name="SK-28-text-40"/>
          <p:cNvSpPr/>
          <p:nvPr/>
        </p:nvSpPr>
        <p:spPr>
          <a:xfrm>
            <a:off x="1143000" y="3795713"/>
            <a:ext cx="4691063"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Referral Delays</a:t>
            </a:r>
            <a:endParaRPr lang="en-US" sz="1200" dirty="0"/>
          </a:p>
        </p:txBody>
      </p:sp>
      <p:sp>
        <p:nvSpPr>
          <p:cNvPr id="42" name="SK-28-text-41"/>
          <p:cNvSpPr/>
          <p:nvPr/>
        </p:nvSpPr>
        <p:spPr>
          <a:xfrm>
            <a:off x="1143000" y="4043363"/>
            <a:ext cx="4691063" cy="373261"/>
          </a:xfrm>
          <a:prstGeom prst="rect">
            <a:avLst/>
          </a:prstGeom>
          <a:noFill/>
          <a:ln/>
        </p:spPr>
        <p:txBody>
          <a:bodyPr vert="horz" wrap="square" lIns="0" tIns="0" rIns="0" bIns="0" rtlCol="0" anchor="ctr"/>
          <a:lstStyle/>
          <a:p>
            <a:pPr marL="0" indent="0">
              <a:lnSpc>
                <a:spcPts val="1470"/>
              </a:lnSpc>
              <a:buNone/>
            </a:pPr>
            <a:r>
              <a:rPr lang="en-US" sz="1050" dirty="0">
                <a:solidFill>
                  <a:srgbClr val="616161"/>
                </a:solidFill>
              </a:rPr>
              <a:t>Waiting for primary care imaging (Ultrasound) before initiating a 2WW urology referral for visible haematuria.</a:t>
            </a:r>
            <a:endParaRPr lang="en-US" sz="1050" dirty="0"/>
          </a:p>
        </p:txBody>
      </p:sp>
      <p:sp>
        <p:nvSpPr>
          <p:cNvPr id="43" name="SK-28-text-42"/>
          <p:cNvSpPr/>
          <p:nvPr/>
        </p:nvSpPr>
        <p:spPr>
          <a:xfrm>
            <a:off x="6929438" y="3795713"/>
            <a:ext cx="4691063"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Staging by eGFR Alone</a:t>
            </a:r>
            <a:endParaRPr lang="en-US" sz="1200" dirty="0"/>
          </a:p>
        </p:txBody>
      </p:sp>
      <p:sp>
        <p:nvSpPr>
          <p:cNvPr id="44" name="SK-28-text-43"/>
          <p:cNvSpPr/>
          <p:nvPr/>
        </p:nvSpPr>
        <p:spPr>
          <a:xfrm>
            <a:off x="6929438" y="4043363"/>
            <a:ext cx="4691063" cy="373261"/>
          </a:xfrm>
          <a:prstGeom prst="rect">
            <a:avLst/>
          </a:prstGeom>
          <a:noFill/>
          <a:ln/>
        </p:spPr>
        <p:txBody>
          <a:bodyPr vert="horz" wrap="square" lIns="0" tIns="0" rIns="0" bIns="0" rtlCol="0" anchor="ctr"/>
          <a:lstStyle/>
          <a:p>
            <a:pPr marL="0" indent="0">
              <a:lnSpc>
                <a:spcPts val="1470"/>
              </a:lnSpc>
              <a:buNone/>
            </a:pPr>
            <a:r>
              <a:rPr lang="en-US" sz="1050" dirty="0">
                <a:solidFill>
                  <a:srgbClr val="616161"/>
                </a:solidFill>
              </a:rPr>
              <a:t>Forgetting to combine G (eGFR) and A (ACR) stages. Albuminuria is a vital independent predictor of risk.</a:t>
            </a:r>
            <a:endParaRPr lang="en-US" sz="1050" dirty="0"/>
          </a:p>
        </p:txBody>
      </p:sp>
      <p:sp>
        <p:nvSpPr>
          <p:cNvPr id="45" name="SK-28-text-44"/>
          <p:cNvSpPr/>
          <p:nvPr/>
        </p:nvSpPr>
        <p:spPr>
          <a:xfrm>
            <a:off x="1143000" y="4845248"/>
            <a:ext cx="4691063"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Ignoring CV Risk in A2</a:t>
            </a:r>
            <a:endParaRPr lang="en-US" sz="1200" dirty="0"/>
          </a:p>
        </p:txBody>
      </p:sp>
      <p:sp>
        <p:nvSpPr>
          <p:cNvPr id="46" name="SK-28-text-45"/>
          <p:cNvSpPr/>
          <p:nvPr/>
        </p:nvSpPr>
        <p:spPr>
          <a:xfrm>
            <a:off x="1143000" y="5092898"/>
            <a:ext cx="4691063" cy="373261"/>
          </a:xfrm>
          <a:prstGeom prst="rect">
            <a:avLst/>
          </a:prstGeom>
          <a:noFill/>
          <a:ln/>
        </p:spPr>
        <p:txBody>
          <a:bodyPr vert="horz" wrap="square" lIns="0" tIns="0" rIns="0" bIns="0" rtlCol="0" anchor="ctr"/>
          <a:lstStyle/>
          <a:p>
            <a:pPr marL="0" indent="0">
              <a:lnSpc>
                <a:spcPts val="1470"/>
              </a:lnSpc>
              <a:buNone/>
            </a:pPr>
            <a:r>
              <a:rPr lang="en-US" sz="1050" dirty="0">
                <a:solidFill>
                  <a:srgbClr val="616161"/>
                </a:solidFill>
              </a:rPr>
              <a:t>Failing to optimize cardiovascular risk factors in patients with moderately increased albuminuria (3–30 mg/mmol).</a:t>
            </a:r>
            <a:endParaRPr lang="en-US" sz="1050" dirty="0"/>
          </a:p>
        </p:txBody>
      </p:sp>
      <p:sp>
        <p:nvSpPr>
          <p:cNvPr id="47" name="SK-28-text-46"/>
          <p:cNvSpPr/>
          <p:nvPr/>
        </p:nvSpPr>
        <p:spPr>
          <a:xfrm>
            <a:off x="6929438" y="4845248"/>
            <a:ext cx="4691063"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121"/>
                </a:solidFill>
              </a:rPr>
              <a:t>Poor Safety-Netting</a:t>
            </a:r>
            <a:endParaRPr lang="en-US" sz="1200" dirty="0"/>
          </a:p>
        </p:txBody>
      </p:sp>
      <p:sp>
        <p:nvSpPr>
          <p:cNvPr id="48" name="SK-28-text-47"/>
          <p:cNvSpPr/>
          <p:nvPr/>
        </p:nvSpPr>
        <p:spPr>
          <a:xfrm>
            <a:off x="6929438" y="5092898"/>
            <a:ext cx="4691063" cy="373261"/>
          </a:xfrm>
          <a:prstGeom prst="rect">
            <a:avLst/>
          </a:prstGeom>
          <a:noFill/>
          <a:ln/>
        </p:spPr>
        <p:txBody>
          <a:bodyPr vert="horz" wrap="square" lIns="0" tIns="0" rIns="0" bIns="0" rtlCol="0" anchor="ctr"/>
          <a:lstStyle/>
          <a:p>
            <a:pPr marL="0" indent="0">
              <a:lnSpc>
                <a:spcPts val="1470"/>
              </a:lnSpc>
              <a:buNone/>
            </a:pPr>
            <a:r>
              <a:rPr lang="en-US" sz="1050" dirty="0">
                <a:solidFill>
                  <a:srgbClr val="616161"/>
                </a:solidFill>
              </a:rPr>
              <a:t>Vague advice for non-visible haematuria. Ensure clear instructions for recurrence or development of LUTS.</a:t>
            </a:r>
            <a:endParaRPr lang="en-US" sz="1050" dirty="0"/>
          </a:p>
        </p:txBody>
      </p:sp>
      <p:sp>
        <p:nvSpPr>
          <p:cNvPr id="49" name="SK-28-text-48"/>
          <p:cNvSpPr/>
          <p:nvPr/>
        </p:nvSpPr>
        <p:spPr>
          <a:xfrm>
            <a:off x="381000" y="6486525"/>
            <a:ext cx="2880360" cy="171450"/>
          </a:xfrm>
          <a:prstGeom prst="rect">
            <a:avLst/>
          </a:prstGeom>
          <a:noFill/>
          <a:ln/>
        </p:spPr>
        <p:txBody>
          <a:bodyPr vert="horz" wrap="square" lIns="0" tIns="0" rIns="0" bIns="0" rtlCol="0" anchor="ctr"/>
          <a:lstStyle/>
          <a:p>
            <a:pPr marL="0" indent="0">
              <a:lnSpc>
                <a:spcPts val="1350"/>
              </a:lnSpc>
              <a:buNone/>
            </a:pPr>
            <a:r>
              <a:rPr lang="en-US" sz="900" dirty="0">
                <a:solidFill>
                  <a:srgbClr val="9E9E9E"/>
                </a:solidFill>
              </a:rPr>
              <a:t>www.bradfordvts.co.uk</a:t>
            </a:r>
            <a:endParaRPr lang="en-US" sz="900" dirty="0"/>
          </a:p>
        </p:txBody>
      </p:sp>
      <p:sp>
        <p:nvSpPr>
          <p:cNvPr id="50" name="SK-28-text-49"/>
          <p:cNvSpPr/>
          <p:nvPr/>
        </p:nvSpPr>
        <p:spPr>
          <a:xfrm>
            <a:off x="10565755" y="6481763"/>
            <a:ext cx="1626245" cy="180975"/>
          </a:xfrm>
          <a:prstGeom prst="rect">
            <a:avLst/>
          </a:prstGeom>
          <a:noFill/>
          <a:ln/>
        </p:spPr>
        <p:txBody>
          <a:bodyPr vert="horz" wrap="square" lIns="0" tIns="0" rIns="0" bIns="0" rtlCol="0" anchor="ctr"/>
          <a:lstStyle/>
          <a:p>
            <a:pPr marL="0" indent="0">
              <a:lnSpc>
                <a:spcPts val="1125"/>
              </a:lnSpc>
              <a:buNone/>
            </a:pPr>
            <a:r>
              <a:rPr lang="en-US" sz="750" b="1" dirty="0">
                <a:solidFill>
                  <a:srgbClr val="FFFFFF"/>
                </a:solidFill>
              </a:rPr>
              <a:t>PITFALL: AMBER THEME</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9-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9-img-3" descr="preencoded.png"/>
          <p:cNvPicPr>
            <a:picLocks noChangeAspect="1"/>
          </p:cNvPicPr>
          <p:nvPr/>
        </p:nvPicPr>
        <p:blipFill>
          <a:blip r:embed="rId5"/>
          <a:stretch>
            <a:fillRect/>
          </a:stretch>
        </p:blipFill>
        <p:spPr>
          <a:xfrm>
            <a:off x="381000" y="190500"/>
            <a:ext cx="11430000" cy="828675"/>
          </a:xfrm>
          <a:prstGeom prst="rect">
            <a:avLst/>
          </a:prstGeom>
        </p:spPr>
      </p:pic>
      <p:pic>
        <p:nvPicPr>
          <p:cNvPr id="5" name="SK-29-img-4" descr="preencoded.png"/>
          <p:cNvPicPr>
            <a:picLocks noChangeAspect="1"/>
          </p:cNvPicPr>
          <p:nvPr/>
        </p:nvPicPr>
        <p:blipFill>
          <a:blip r:embed="rId6"/>
          <a:stretch>
            <a:fillRect/>
          </a:stretch>
        </p:blipFill>
        <p:spPr>
          <a:xfrm>
            <a:off x="381000" y="1162050"/>
            <a:ext cx="4457700" cy="4362450"/>
          </a:xfrm>
          <a:prstGeom prst="rect">
            <a:avLst/>
          </a:prstGeom>
        </p:spPr>
      </p:pic>
      <p:pic>
        <p:nvPicPr>
          <p:cNvPr id="6" name="SK-29-img-5" descr="preencoded.png"/>
          <p:cNvPicPr>
            <a:picLocks noChangeAspect="1"/>
          </p:cNvPicPr>
          <p:nvPr/>
        </p:nvPicPr>
        <p:blipFill>
          <a:blip r:embed="rId7"/>
          <a:stretch>
            <a:fillRect/>
          </a:stretch>
        </p:blipFill>
        <p:spPr>
          <a:xfrm>
            <a:off x="619125" y="1400175"/>
            <a:ext cx="1401812" cy="276225"/>
          </a:xfrm>
          <a:prstGeom prst="rect">
            <a:avLst/>
          </a:prstGeom>
        </p:spPr>
      </p:pic>
      <p:pic>
        <p:nvPicPr>
          <p:cNvPr id="7" name="SK-29-img-6" descr="preencoded.png"/>
          <p:cNvPicPr>
            <a:picLocks noChangeAspect="1"/>
          </p:cNvPicPr>
          <p:nvPr/>
        </p:nvPicPr>
        <p:blipFill>
          <a:blip r:embed="rId8"/>
          <a:stretch>
            <a:fillRect/>
          </a:stretch>
        </p:blipFill>
        <p:spPr>
          <a:xfrm>
            <a:off x="619125" y="1812578"/>
            <a:ext cx="214313" cy="175320"/>
          </a:xfrm>
          <a:prstGeom prst="rect">
            <a:avLst/>
          </a:prstGeom>
        </p:spPr>
      </p:pic>
      <p:pic>
        <p:nvPicPr>
          <p:cNvPr id="8" name="SK-29-img-7" descr="preencoded.png"/>
          <p:cNvPicPr>
            <a:picLocks noChangeAspect="1"/>
          </p:cNvPicPr>
          <p:nvPr/>
        </p:nvPicPr>
        <p:blipFill>
          <a:blip r:embed="rId9"/>
          <a:stretch>
            <a:fillRect/>
          </a:stretch>
        </p:blipFill>
        <p:spPr>
          <a:xfrm>
            <a:off x="619125" y="4105275"/>
            <a:ext cx="3981450" cy="790575"/>
          </a:xfrm>
          <a:prstGeom prst="rect">
            <a:avLst/>
          </a:prstGeom>
        </p:spPr>
      </p:pic>
      <p:pic>
        <p:nvPicPr>
          <p:cNvPr id="9" name="SK-29-img-8" descr="preencoded.png"/>
          <p:cNvPicPr>
            <a:picLocks noChangeAspect="1"/>
          </p:cNvPicPr>
          <p:nvPr/>
        </p:nvPicPr>
        <p:blipFill>
          <a:blip r:embed="rId10"/>
          <a:stretch>
            <a:fillRect/>
          </a:stretch>
        </p:blipFill>
        <p:spPr>
          <a:xfrm>
            <a:off x="5124450" y="1162050"/>
            <a:ext cx="6686550" cy="4362450"/>
          </a:xfrm>
          <a:prstGeom prst="rect">
            <a:avLst/>
          </a:prstGeom>
        </p:spPr>
      </p:pic>
      <p:pic>
        <p:nvPicPr>
          <p:cNvPr id="10" name="SK-29-img-9" descr="preencoded.png"/>
          <p:cNvPicPr>
            <a:picLocks noChangeAspect="1"/>
          </p:cNvPicPr>
          <p:nvPr/>
        </p:nvPicPr>
        <p:blipFill>
          <a:blip r:embed="rId11"/>
          <a:stretch>
            <a:fillRect/>
          </a:stretch>
        </p:blipFill>
        <p:spPr>
          <a:xfrm>
            <a:off x="5362575" y="1441103"/>
            <a:ext cx="214313" cy="175320"/>
          </a:xfrm>
          <a:prstGeom prst="rect">
            <a:avLst/>
          </a:prstGeom>
        </p:spPr>
      </p:pic>
      <p:pic>
        <p:nvPicPr>
          <p:cNvPr id="11" name="SK-29-img-10" descr="preencoded.png"/>
          <p:cNvPicPr>
            <a:picLocks noChangeAspect="1"/>
          </p:cNvPicPr>
          <p:nvPr/>
        </p:nvPicPr>
        <p:blipFill>
          <a:blip r:embed="rId12"/>
          <a:stretch>
            <a:fillRect/>
          </a:stretch>
        </p:blipFill>
        <p:spPr>
          <a:xfrm>
            <a:off x="5362575" y="1800225"/>
            <a:ext cx="6210300" cy="685800"/>
          </a:xfrm>
          <a:prstGeom prst="rect">
            <a:avLst/>
          </a:prstGeom>
        </p:spPr>
      </p:pic>
      <p:pic>
        <p:nvPicPr>
          <p:cNvPr id="12" name="SK-29-img-11" descr="preencoded.png"/>
          <p:cNvPicPr>
            <a:picLocks noChangeAspect="1"/>
          </p:cNvPicPr>
          <p:nvPr/>
        </p:nvPicPr>
        <p:blipFill>
          <a:blip r:embed="rId12"/>
          <a:stretch>
            <a:fillRect/>
          </a:stretch>
        </p:blipFill>
        <p:spPr>
          <a:xfrm>
            <a:off x="5362575" y="2600325"/>
            <a:ext cx="6210300" cy="685800"/>
          </a:xfrm>
          <a:prstGeom prst="rect">
            <a:avLst/>
          </a:prstGeom>
        </p:spPr>
      </p:pic>
      <p:pic>
        <p:nvPicPr>
          <p:cNvPr id="13" name="SK-29-img-12" descr="preencoded.png"/>
          <p:cNvPicPr>
            <a:picLocks noChangeAspect="1"/>
          </p:cNvPicPr>
          <p:nvPr/>
        </p:nvPicPr>
        <p:blipFill>
          <a:blip r:embed="rId12"/>
          <a:stretch>
            <a:fillRect/>
          </a:stretch>
        </p:blipFill>
        <p:spPr>
          <a:xfrm>
            <a:off x="5362575" y="3400425"/>
            <a:ext cx="6210300" cy="685800"/>
          </a:xfrm>
          <a:prstGeom prst="rect">
            <a:avLst/>
          </a:prstGeom>
        </p:spPr>
      </p:pic>
      <p:pic>
        <p:nvPicPr>
          <p:cNvPr id="14" name="SK-29-img-13" descr="preencoded.png"/>
          <p:cNvPicPr>
            <a:picLocks noChangeAspect="1"/>
          </p:cNvPicPr>
          <p:nvPr/>
        </p:nvPicPr>
        <p:blipFill>
          <a:blip r:embed="rId12"/>
          <a:stretch>
            <a:fillRect/>
          </a:stretch>
        </p:blipFill>
        <p:spPr>
          <a:xfrm>
            <a:off x="5362575" y="4200525"/>
            <a:ext cx="6210300" cy="685800"/>
          </a:xfrm>
          <a:prstGeom prst="rect">
            <a:avLst/>
          </a:prstGeom>
        </p:spPr>
      </p:pic>
      <p:pic>
        <p:nvPicPr>
          <p:cNvPr id="15" name="SK-29-img-14" descr="preencoded.png"/>
          <p:cNvPicPr>
            <a:picLocks noChangeAspect="1"/>
          </p:cNvPicPr>
          <p:nvPr/>
        </p:nvPicPr>
        <p:blipFill>
          <a:blip r:embed="rId13"/>
          <a:stretch>
            <a:fillRect/>
          </a:stretch>
        </p:blipFill>
        <p:spPr>
          <a:xfrm>
            <a:off x="5362575" y="5039618"/>
            <a:ext cx="166688" cy="137220"/>
          </a:xfrm>
          <a:prstGeom prst="rect">
            <a:avLst/>
          </a:prstGeom>
        </p:spPr>
      </p:pic>
      <p:pic>
        <p:nvPicPr>
          <p:cNvPr id="16" name="SK-29-img-15" descr="preencoded.png"/>
          <p:cNvPicPr>
            <a:picLocks noChangeAspect="1"/>
          </p:cNvPicPr>
          <p:nvPr/>
        </p:nvPicPr>
        <p:blipFill>
          <a:blip r:embed="rId14"/>
          <a:stretch>
            <a:fillRect/>
          </a:stretch>
        </p:blipFill>
        <p:spPr>
          <a:xfrm>
            <a:off x="0" y="5715000"/>
            <a:ext cx="12192000" cy="762000"/>
          </a:xfrm>
          <a:prstGeom prst="rect">
            <a:avLst/>
          </a:prstGeom>
        </p:spPr>
      </p:pic>
      <p:pic>
        <p:nvPicPr>
          <p:cNvPr id="17" name="SK-29-img-16" descr="preencoded.png"/>
          <p:cNvPicPr>
            <a:picLocks noChangeAspect="1"/>
          </p:cNvPicPr>
          <p:nvPr/>
        </p:nvPicPr>
        <p:blipFill>
          <a:blip r:embed="rId15"/>
          <a:stretch>
            <a:fillRect/>
          </a:stretch>
        </p:blipFill>
        <p:spPr>
          <a:xfrm>
            <a:off x="0" y="6477000"/>
            <a:ext cx="12192000" cy="381000"/>
          </a:xfrm>
          <a:prstGeom prst="rect">
            <a:avLst/>
          </a:prstGeom>
        </p:spPr>
      </p:pic>
      <p:sp>
        <p:nvSpPr>
          <p:cNvPr id="18" name="SK-29-text-17"/>
          <p:cNvSpPr/>
          <p:nvPr/>
        </p:nvSpPr>
        <p:spPr>
          <a:xfrm>
            <a:off x="571500" y="28575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SCA CASE 1: VISIBLE HAEMATURIA</a:t>
            </a:r>
            <a:endParaRPr lang="en-US" sz="2100" dirty="0"/>
          </a:p>
        </p:txBody>
      </p:sp>
      <p:sp>
        <p:nvSpPr>
          <p:cNvPr id="19" name="SK-29-text-18"/>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0" name="SK-29-text-19"/>
          <p:cNvSpPr/>
          <p:nvPr/>
        </p:nvSpPr>
        <p:spPr>
          <a:xfrm>
            <a:off x="733425" y="1400175"/>
            <a:ext cx="1874947" cy="276225"/>
          </a:xfrm>
          <a:prstGeom prst="rect">
            <a:avLst/>
          </a:prstGeom>
          <a:noFill/>
          <a:ln/>
        </p:spPr>
        <p:txBody>
          <a:bodyPr vert="horz" wrap="square" lIns="0" tIns="0" rIns="0" bIns="0" rtlCol="0" anchor="ctr"/>
          <a:lstStyle/>
          <a:p>
            <a:pPr marL="0" indent="0">
              <a:lnSpc>
                <a:spcPts val="1575"/>
              </a:lnSpc>
              <a:buNone/>
            </a:pPr>
            <a:r>
              <a:rPr lang="en-US" sz="1050" b="1" dirty="0">
                <a:solidFill>
                  <a:srgbClr val="FFFFFF"/>
                </a:solidFill>
              </a:rPr>
              <a:t>SCA CASE STUDY</a:t>
            </a:r>
            <a:endParaRPr lang="en-US" sz="1050" dirty="0"/>
          </a:p>
        </p:txBody>
      </p:sp>
      <p:sp>
        <p:nvSpPr>
          <p:cNvPr id="21" name="SK-29-text-20"/>
          <p:cNvSpPr/>
          <p:nvPr/>
        </p:nvSpPr>
        <p:spPr>
          <a:xfrm>
            <a:off x="928688" y="1771650"/>
            <a:ext cx="41148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8080"/>
                </a:solidFill>
              </a:rPr>
              <a:t>Patient Presentation</a:t>
            </a:r>
            <a:endParaRPr lang="en-US" sz="1350" dirty="0"/>
          </a:p>
        </p:txBody>
      </p:sp>
      <p:sp>
        <p:nvSpPr>
          <p:cNvPr id="22" name="SK-29-text-21"/>
          <p:cNvSpPr/>
          <p:nvPr/>
        </p:nvSpPr>
        <p:spPr>
          <a:xfrm>
            <a:off x="857250" y="2171700"/>
            <a:ext cx="6254398" cy="257175"/>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121"/>
                </a:solidFill>
              </a:rPr>
              <a:t>Patient:</a:t>
            </a:r>
            <a:r>
              <a:rPr lang="en-US" sz="1350" dirty="0">
                <a:solidFill>
                  <a:srgbClr val="212121"/>
                </a:solidFill>
              </a:rPr>
              <a:t> 55-year-old individual</a:t>
            </a:r>
            <a:endParaRPr lang="en-US" sz="1350" dirty="0"/>
          </a:p>
        </p:txBody>
      </p:sp>
      <p:sp>
        <p:nvSpPr>
          <p:cNvPr id="23" name="SK-29-text-22"/>
          <p:cNvSpPr/>
          <p:nvPr/>
        </p:nvSpPr>
        <p:spPr>
          <a:xfrm>
            <a:off x="857250" y="2543175"/>
            <a:ext cx="7930834" cy="257175"/>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121"/>
                </a:solidFill>
              </a:rPr>
              <a:t>Symptom:</a:t>
            </a:r>
            <a:r>
              <a:rPr lang="en-US" sz="1350" dirty="0">
                <a:solidFill>
                  <a:srgbClr val="212121"/>
                </a:solidFill>
              </a:rPr>
              <a:t> Visible haematuria (frank blood)</a:t>
            </a:r>
            <a:endParaRPr lang="en-US" sz="1350" dirty="0"/>
          </a:p>
        </p:txBody>
      </p:sp>
      <p:sp>
        <p:nvSpPr>
          <p:cNvPr id="24" name="SK-29-text-23"/>
          <p:cNvSpPr/>
          <p:nvPr/>
        </p:nvSpPr>
        <p:spPr>
          <a:xfrm>
            <a:off x="857250" y="2914650"/>
            <a:ext cx="7157094" cy="257175"/>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121"/>
                </a:solidFill>
              </a:rPr>
              <a:t>Duration:</a:t>
            </a:r>
            <a:r>
              <a:rPr lang="en-US" sz="1350" dirty="0">
                <a:solidFill>
                  <a:srgbClr val="212121"/>
                </a:solidFill>
              </a:rPr>
              <a:t> Single episode this morning</a:t>
            </a:r>
            <a:endParaRPr lang="en-US" sz="1350" dirty="0"/>
          </a:p>
        </p:txBody>
      </p:sp>
      <p:sp>
        <p:nvSpPr>
          <p:cNvPr id="25" name="SK-29-text-24"/>
          <p:cNvSpPr/>
          <p:nvPr/>
        </p:nvSpPr>
        <p:spPr>
          <a:xfrm>
            <a:off x="857250" y="3286125"/>
            <a:ext cx="8898009" cy="257175"/>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121"/>
                </a:solidFill>
              </a:rPr>
              <a:t>Associated:</a:t>
            </a:r>
            <a:r>
              <a:rPr lang="en-US" sz="1350" dirty="0">
                <a:solidFill>
                  <a:srgbClr val="212121"/>
                </a:solidFill>
              </a:rPr>
              <a:t> No dysuria, no frequency, no fever</a:t>
            </a:r>
            <a:endParaRPr lang="en-US" sz="1350" dirty="0"/>
          </a:p>
        </p:txBody>
      </p:sp>
      <p:sp>
        <p:nvSpPr>
          <p:cNvPr id="26" name="SK-29-text-25"/>
          <p:cNvSpPr/>
          <p:nvPr/>
        </p:nvSpPr>
        <p:spPr>
          <a:xfrm>
            <a:off x="857250" y="3657600"/>
            <a:ext cx="5480658" cy="257175"/>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121"/>
                </a:solidFill>
              </a:rPr>
              <a:t>PMH:</a:t>
            </a:r>
            <a:r>
              <a:rPr lang="en-US" sz="1350" dirty="0">
                <a:solidFill>
                  <a:srgbClr val="212121"/>
                </a:solidFill>
              </a:rPr>
              <a:t> Smoker (20 pack-years)</a:t>
            </a:r>
            <a:endParaRPr lang="en-US" sz="1350" dirty="0"/>
          </a:p>
        </p:txBody>
      </p:sp>
      <p:sp>
        <p:nvSpPr>
          <p:cNvPr id="27" name="SK-29-text-26"/>
          <p:cNvSpPr/>
          <p:nvPr/>
        </p:nvSpPr>
        <p:spPr>
          <a:xfrm>
            <a:off x="762000" y="4248150"/>
            <a:ext cx="3695700" cy="228600"/>
          </a:xfrm>
          <a:prstGeom prst="rect">
            <a:avLst/>
          </a:prstGeom>
          <a:noFill/>
          <a:ln/>
        </p:spPr>
        <p:txBody>
          <a:bodyPr vert="horz" wrap="square" lIns="0" tIns="0" rIns="0" bIns="0" rtlCol="0" anchor="ctr"/>
          <a:lstStyle/>
          <a:p>
            <a:pPr marL="0" indent="0" algn="ctr">
              <a:lnSpc>
                <a:spcPts val="1800"/>
              </a:lnSpc>
              <a:buNone/>
            </a:pPr>
            <a:r>
              <a:rPr lang="en-US" sz="1200" b="1" dirty="0">
                <a:solidFill>
                  <a:srgbClr val="008080"/>
                </a:solidFill>
              </a:rPr>
              <a:t>SCA DISCUSSION POINT:</a:t>
            </a:r>
            <a:endParaRPr lang="en-US" sz="1200" dirty="0"/>
          </a:p>
        </p:txBody>
      </p:sp>
      <p:sp>
        <p:nvSpPr>
          <p:cNvPr id="28" name="SK-29-text-27"/>
          <p:cNvSpPr/>
          <p:nvPr/>
        </p:nvSpPr>
        <p:spPr>
          <a:xfrm>
            <a:off x="762000" y="4524375"/>
            <a:ext cx="3695700" cy="228600"/>
          </a:xfrm>
          <a:prstGeom prst="rect">
            <a:avLst/>
          </a:prstGeom>
          <a:noFill/>
          <a:ln/>
        </p:spPr>
        <p:txBody>
          <a:bodyPr vert="horz" wrap="square" lIns="0" tIns="0" rIns="0" bIns="0" rtlCol="0" anchor="ctr"/>
          <a:lstStyle/>
          <a:p>
            <a:pPr marL="0" indent="0" algn="ctr">
              <a:lnSpc>
                <a:spcPts val="1800"/>
              </a:lnSpc>
              <a:buNone/>
            </a:pPr>
            <a:r>
              <a:rPr lang="en-US" sz="1200" dirty="0">
                <a:solidFill>
                  <a:srgbClr val="000000"/>
                </a:solidFill>
              </a:rPr>
              <a:t>"What would you say and do next?"</a:t>
            </a:r>
            <a:endParaRPr lang="en-US" sz="1200" dirty="0"/>
          </a:p>
        </p:txBody>
      </p:sp>
      <p:sp>
        <p:nvSpPr>
          <p:cNvPr id="29" name="SK-29-text-28"/>
          <p:cNvSpPr/>
          <p:nvPr/>
        </p:nvSpPr>
        <p:spPr>
          <a:xfrm>
            <a:off x="5672138" y="1400175"/>
            <a:ext cx="62103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8080"/>
                </a:solidFill>
              </a:rPr>
              <a:t>Gold-Standard Management</a:t>
            </a:r>
            <a:endParaRPr lang="en-US" sz="1350" dirty="0"/>
          </a:p>
        </p:txBody>
      </p:sp>
      <p:sp>
        <p:nvSpPr>
          <p:cNvPr id="30" name="SK-29-text-29"/>
          <p:cNvSpPr/>
          <p:nvPr/>
        </p:nvSpPr>
        <p:spPr>
          <a:xfrm>
            <a:off x="5505450" y="1800225"/>
            <a:ext cx="5924550" cy="685800"/>
          </a:xfrm>
          <a:prstGeom prst="rect">
            <a:avLst/>
          </a:prstGeom>
          <a:noFill/>
          <a:ln/>
        </p:spPr>
        <p:txBody>
          <a:bodyPr vert="horz" wrap="square" lIns="0" tIns="0" rIns="0" bIns="0" rtlCol="0" anchor="ctr"/>
          <a:lstStyle/>
          <a:p>
            <a:pPr marL="0" indent="0">
              <a:lnSpc>
                <a:spcPts val="1800"/>
              </a:lnSpc>
              <a:buNone/>
            </a:pPr>
            <a:r>
              <a:rPr lang="en-US" sz="1200" b="1" dirty="0">
                <a:solidFill>
                  <a:srgbClr val="008080"/>
                </a:solidFill>
              </a:rPr>
              <a:t>1. Immediate 2WW Urology Referral:</a:t>
            </a:r>
            <a:r>
              <a:rPr lang="en-US" sz="1200" dirty="0">
                <a:solidFill>
                  <a:srgbClr val="212121"/>
                </a:solidFill>
              </a:rPr>
              <a:t> Meets NICE NG12 criteria (Age ≥45 with unexplained visible haematuria without UTI).</a:t>
            </a:r>
            <a:endParaRPr lang="en-US" sz="1200" dirty="0"/>
          </a:p>
        </p:txBody>
      </p:sp>
      <p:sp>
        <p:nvSpPr>
          <p:cNvPr id="31" name="SK-29-text-30"/>
          <p:cNvSpPr/>
          <p:nvPr/>
        </p:nvSpPr>
        <p:spPr>
          <a:xfrm>
            <a:off x="5505450" y="2600325"/>
            <a:ext cx="5924550" cy="685800"/>
          </a:xfrm>
          <a:prstGeom prst="rect">
            <a:avLst/>
          </a:prstGeom>
          <a:noFill/>
          <a:ln/>
        </p:spPr>
        <p:txBody>
          <a:bodyPr vert="horz" wrap="square" lIns="0" tIns="0" rIns="0" bIns="0" rtlCol="0" anchor="ctr"/>
          <a:lstStyle/>
          <a:p>
            <a:pPr marL="0" indent="0">
              <a:lnSpc>
                <a:spcPts val="1800"/>
              </a:lnSpc>
              <a:buNone/>
            </a:pPr>
            <a:r>
              <a:rPr lang="en-US" sz="1200" b="1" dirty="0">
                <a:solidFill>
                  <a:srgbClr val="008080"/>
                </a:solidFill>
              </a:rPr>
              <a:t>2. Primary Care Investigations:</a:t>
            </a:r>
            <a:r>
              <a:rPr lang="en-US" sz="1200" dirty="0">
                <a:solidFill>
                  <a:srgbClr val="212121"/>
                </a:solidFill>
              </a:rPr>
              <a:t> Perform urine dipstick and MSU to formally exclude infection, but  the referral for results.</a:t>
            </a:r>
            <a:endParaRPr lang="en-US" sz="1200" dirty="0"/>
          </a:p>
        </p:txBody>
      </p:sp>
      <p:sp>
        <p:nvSpPr>
          <p:cNvPr id="32" name="SK-29-text-31"/>
          <p:cNvSpPr/>
          <p:nvPr/>
        </p:nvSpPr>
        <p:spPr>
          <a:xfrm>
            <a:off x="5505450" y="3400425"/>
            <a:ext cx="5924550" cy="685800"/>
          </a:xfrm>
          <a:prstGeom prst="rect">
            <a:avLst/>
          </a:prstGeom>
          <a:noFill/>
          <a:ln/>
        </p:spPr>
        <p:txBody>
          <a:bodyPr vert="horz" wrap="square" lIns="0" tIns="0" rIns="0" bIns="0" rtlCol="0" anchor="ctr"/>
          <a:lstStyle/>
          <a:p>
            <a:pPr marL="0" indent="0">
              <a:lnSpc>
                <a:spcPts val="1800"/>
              </a:lnSpc>
              <a:buNone/>
            </a:pPr>
            <a:r>
              <a:rPr lang="en-US" sz="1200" b="1" dirty="0">
                <a:solidFill>
                  <a:srgbClr val="008080"/>
                </a:solidFill>
              </a:rPr>
              <a:t>3. Communication:</a:t>
            </a:r>
            <a:r>
              <a:rPr lang="en-US" sz="1200" dirty="0">
                <a:solidFill>
                  <a:srgbClr val="212121"/>
                </a:solidFill>
              </a:rPr>
              <a:t> Explain the pathway sensitively—focus on "excluding serious causes like cancer" rather than "confirming cancer."</a:t>
            </a:r>
            <a:endParaRPr lang="en-US" sz="1200" dirty="0"/>
          </a:p>
        </p:txBody>
      </p:sp>
      <p:sp>
        <p:nvSpPr>
          <p:cNvPr id="33" name="SK-29-text-32"/>
          <p:cNvSpPr/>
          <p:nvPr/>
        </p:nvSpPr>
        <p:spPr>
          <a:xfrm>
            <a:off x="5505450" y="4200525"/>
            <a:ext cx="5924550" cy="685800"/>
          </a:xfrm>
          <a:prstGeom prst="rect">
            <a:avLst/>
          </a:prstGeom>
          <a:noFill/>
          <a:ln/>
        </p:spPr>
        <p:txBody>
          <a:bodyPr vert="horz" wrap="square" lIns="0" tIns="0" rIns="0" bIns="0" rtlCol="0" anchor="ctr"/>
          <a:lstStyle/>
          <a:p>
            <a:pPr marL="0" indent="0">
              <a:lnSpc>
                <a:spcPts val="1800"/>
              </a:lnSpc>
              <a:buNone/>
            </a:pPr>
            <a:r>
              <a:rPr lang="en-US" sz="1200" b="1" dirty="0">
                <a:solidFill>
                  <a:srgbClr val="008080"/>
                </a:solidFill>
              </a:rPr>
              <a:t>4. Safety-Netting:</a:t>
            </a:r>
            <a:r>
              <a:rPr lang="en-US" sz="1200" dirty="0">
                <a:solidFill>
                  <a:srgbClr val="212121"/>
                </a:solidFill>
              </a:rPr>
              <a:t> Counsel on what to do if they experience clot retention, worsening pain, or signs of systemic illness.</a:t>
            </a:r>
            <a:endParaRPr lang="en-US" sz="1200" dirty="0"/>
          </a:p>
        </p:txBody>
      </p:sp>
      <p:sp>
        <p:nvSpPr>
          <p:cNvPr id="34" name="SK-29-text-33"/>
          <p:cNvSpPr/>
          <p:nvPr/>
        </p:nvSpPr>
        <p:spPr>
          <a:xfrm>
            <a:off x="5529263" y="5000625"/>
            <a:ext cx="6662738"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D32F2F"/>
                </a:solidFill>
              </a:rPr>
              <a:t> KEY TRAP: Do not wait for a renal ultrasound before making the referral.</a:t>
            </a:r>
            <a:endParaRPr lang="en-US" sz="1050" dirty="0"/>
          </a:p>
        </p:txBody>
      </p:sp>
      <p:sp>
        <p:nvSpPr>
          <p:cNvPr id="35" name="SK-29-text-34"/>
          <p:cNvSpPr/>
          <p:nvPr/>
        </p:nvSpPr>
        <p:spPr>
          <a:xfrm>
            <a:off x="381000" y="5715000"/>
            <a:ext cx="11430000" cy="762000"/>
          </a:xfrm>
          <a:prstGeom prst="rect">
            <a:avLst/>
          </a:prstGeom>
          <a:noFill/>
          <a:ln/>
        </p:spPr>
        <p:txBody>
          <a:bodyPr vert="horz" wrap="square" lIns="0" tIns="0" rIns="0" bIns="0" rtlCol="0" anchor="ctr"/>
          <a:lstStyle/>
          <a:p>
            <a:pPr marL="0" indent="0">
              <a:lnSpc>
                <a:spcPts val="1463"/>
              </a:lnSpc>
              <a:buNone/>
            </a:pPr>
            <a:r>
              <a:rPr lang="en-US" sz="975" b="1" i="1" dirty="0">
                <a:solidFill>
                  <a:srgbClr val="444444"/>
                </a:solidFill>
              </a:rPr>
              <a:t>Speaker Notes:</a:t>
            </a:r>
            <a:r>
              <a:rPr lang="en-US" sz="975" i="1" dirty="0">
                <a:solidFill>
                  <a:srgbClr val="444444"/>
                </a:solidFill>
              </a:rPr>
              <a:t> Ask trainees to role-play the explanation of the 2WW pathway. Emphasize that for a 55-year-old, visible haematuria is a "red flag" until proven otherwise. Debrief Points: 1. NG12 age threshold is 45. 2. Smoking history increases risk. 3. Sensitivity in communication is key for SCA marks. 4. Never dismiss a single episode of VH.</a:t>
            </a:r>
            <a:endParaRPr lang="en-US" sz="975" dirty="0"/>
          </a:p>
        </p:txBody>
      </p:sp>
      <p:sp>
        <p:nvSpPr>
          <p:cNvPr id="36" name="SK-29-text-35"/>
          <p:cNvSpPr/>
          <p:nvPr/>
        </p:nvSpPr>
        <p:spPr>
          <a:xfrm>
            <a:off x="381000" y="6581775"/>
            <a:ext cx="6172200" cy="171450"/>
          </a:xfrm>
          <a:prstGeom prst="rect">
            <a:avLst/>
          </a:prstGeom>
          <a:noFill/>
          <a:ln/>
        </p:spPr>
        <p:txBody>
          <a:bodyPr vert="horz" wrap="square" lIns="0" tIns="0" rIns="0" bIns="0" rtlCol="0" anchor="ctr"/>
          <a:lstStyle/>
          <a:p>
            <a:pPr marL="0" indent="0">
              <a:lnSpc>
                <a:spcPts val="1350"/>
              </a:lnSpc>
              <a:buNone/>
            </a:pPr>
            <a:r>
              <a:rPr lang="en-US" sz="900" dirty="0">
                <a:solidFill>
                  <a:srgbClr val="757575"/>
                </a:solidFill>
              </a:rPr>
              <a:t>SCA Case Study: Visible Haematuria Management</a:t>
            </a:r>
            <a:endParaRPr lang="en-US" sz="900" dirty="0"/>
          </a:p>
        </p:txBody>
      </p:sp>
      <p:sp>
        <p:nvSpPr>
          <p:cNvPr id="37" name="SK-29-text-36"/>
          <p:cNvSpPr/>
          <p:nvPr/>
        </p:nvSpPr>
        <p:spPr>
          <a:xfrm>
            <a:off x="10661154" y="6581775"/>
            <a:ext cx="1530846" cy="171450"/>
          </a:xfrm>
          <a:prstGeom prst="rect">
            <a:avLst/>
          </a:prstGeom>
          <a:noFill/>
          <a:ln/>
        </p:spPr>
        <p:txBody>
          <a:bodyPr vert="horz" wrap="square" lIns="0" tIns="0" rIns="0" bIns="0" rtlCol="0" anchor="ctr"/>
          <a:lstStyle/>
          <a:p>
            <a:pPr marL="0" indent="0">
              <a:lnSpc>
                <a:spcPts val="1350"/>
              </a:lnSpc>
              <a:buNone/>
            </a:pPr>
            <a:r>
              <a:rPr lang="en-US" sz="900" dirty="0">
                <a:solidFill>
                  <a:srgbClr val="757575"/>
                </a:solidFill>
              </a:rPr>
              <a:t>www.bradfordvts.co.uk</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0-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0-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30-img-3" descr="preencoded.png"/>
          <p:cNvPicPr>
            <a:picLocks noChangeAspect="1"/>
          </p:cNvPicPr>
          <p:nvPr/>
        </p:nvPicPr>
        <p:blipFill>
          <a:blip r:embed="rId5"/>
          <a:stretch>
            <a:fillRect/>
          </a:stretch>
        </p:blipFill>
        <p:spPr>
          <a:xfrm>
            <a:off x="381000" y="152400"/>
            <a:ext cx="11430000" cy="781050"/>
          </a:xfrm>
          <a:prstGeom prst="rect">
            <a:avLst/>
          </a:prstGeom>
        </p:spPr>
      </p:pic>
      <p:pic>
        <p:nvPicPr>
          <p:cNvPr id="5" name="SK-30-img-4" descr="preencoded.png"/>
          <p:cNvPicPr>
            <a:picLocks noChangeAspect="1"/>
          </p:cNvPicPr>
          <p:nvPr/>
        </p:nvPicPr>
        <p:blipFill>
          <a:blip r:embed="rId6"/>
          <a:stretch>
            <a:fillRect/>
          </a:stretch>
        </p:blipFill>
        <p:spPr>
          <a:xfrm>
            <a:off x="381000" y="1565523"/>
            <a:ext cx="4457700" cy="3898404"/>
          </a:xfrm>
          <a:prstGeom prst="rect">
            <a:avLst/>
          </a:prstGeom>
        </p:spPr>
      </p:pic>
      <p:pic>
        <p:nvPicPr>
          <p:cNvPr id="6" name="SK-30-img-5" descr="preencoded.png"/>
          <p:cNvPicPr>
            <a:picLocks noChangeAspect="1"/>
          </p:cNvPicPr>
          <p:nvPr/>
        </p:nvPicPr>
        <p:blipFill>
          <a:blip r:embed="rId7"/>
          <a:stretch>
            <a:fillRect/>
          </a:stretch>
        </p:blipFill>
        <p:spPr>
          <a:xfrm>
            <a:off x="619125" y="1854101"/>
            <a:ext cx="261937" cy="213420"/>
          </a:xfrm>
          <a:prstGeom prst="rect">
            <a:avLst/>
          </a:prstGeom>
        </p:spPr>
      </p:pic>
      <p:pic>
        <p:nvPicPr>
          <p:cNvPr id="7" name="SK-30-img-6" descr="preencoded.png"/>
          <p:cNvPicPr>
            <a:picLocks noChangeAspect="1"/>
          </p:cNvPicPr>
          <p:nvPr/>
        </p:nvPicPr>
        <p:blipFill>
          <a:blip r:embed="rId8"/>
          <a:stretch>
            <a:fillRect/>
          </a:stretch>
        </p:blipFill>
        <p:spPr>
          <a:xfrm>
            <a:off x="619125" y="2266504"/>
            <a:ext cx="214313" cy="175320"/>
          </a:xfrm>
          <a:prstGeom prst="rect">
            <a:avLst/>
          </a:prstGeom>
        </p:spPr>
      </p:pic>
      <p:pic>
        <p:nvPicPr>
          <p:cNvPr id="8" name="SK-30-img-7" descr="preencoded.png"/>
          <p:cNvPicPr>
            <a:picLocks noChangeAspect="1"/>
          </p:cNvPicPr>
          <p:nvPr/>
        </p:nvPicPr>
        <p:blipFill>
          <a:blip r:embed="rId9"/>
          <a:stretch>
            <a:fillRect/>
          </a:stretch>
        </p:blipFill>
        <p:spPr>
          <a:xfrm>
            <a:off x="619125" y="2637979"/>
            <a:ext cx="214313" cy="175320"/>
          </a:xfrm>
          <a:prstGeom prst="rect">
            <a:avLst/>
          </a:prstGeom>
        </p:spPr>
      </p:pic>
      <p:pic>
        <p:nvPicPr>
          <p:cNvPr id="9" name="SK-30-img-8" descr="preencoded.png"/>
          <p:cNvPicPr>
            <a:picLocks noChangeAspect="1"/>
          </p:cNvPicPr>
          <p:nvPr/>
        </p:nvPicPr>
        <p:blipFill>
          <a:blip r:embed="rId10"/>
          <a:stretch>
            <a:fillRect/>
          </a:stretch>
        </p:blipFill>
        <p:spPr>
          <a:xfrm>
            <a:off x="619125" y="3003798"/>
            <a:ext cx="214313" cy="183654"/>
          </a:xfrm>
          <a:prstGeom prst="rect">
            <a:avLst/>
          </a:prstGeom>
        </p:spPr>
      </p:pic>
      <p:pic>
        <p:nvPicPr>
          <p:cNvPr id="10" name="SK-30-img-9" descr="preencoded.png"/>
          <p:cNvPicPr>
            <a:picLocks noChangeAspect="1"/>
          </p:cNvPicPr>
          <p:nvPr/>
        </p:nvPicPr>
        <p:blipFill>
          <a:blip r:embed="rId11"/>
          <a:stretch>
            <a:fillRect/>
          </a:stretch>
        </p:blipFill>
        <p:spPr>
          <a:xfrm>
            <a:off x="619125" y="3711327"/>
            <a:ext cx="3981450" cy="971550"/>
          </a:xfrm>
          <a:prstGeom prst="rect">
            <a:avLst/>
          </a:prstGeom>
        </p:spPr>
      </p:pic>
      <p:pic>
        <p:nvPicPr>
          <p:cNvPr id="11" name="SK-30-img-10" descr="preencoded.png"/>
          <p:cNvPicPr>
            <a:picLocks noChangeAspect="1"/>
          </p:cNvPicPr>
          <p:nvPr/>
        </p:nvPicPr>
        <p:blipFill>
          <a:blip r:embed="rId12"/>
          <a:stretch>
            <a:fillRect/>
          </a:stretch>
        </p:blipFill>
        <p:spPr>
          <a:xfrm>
            <a:off x="619125" y="4778127"/>
            <a:ext cx="3981450" cy="447675"/>
          </a:xfrm>
          <a:prstGeom prst="rect">
            <a:avLst/>
          </a:prstGeom>
        </p:spPr>
      </p:pic>
      <p:pic>
        <p:nvPicPr>
          <p:cNvPr id="12" name="SK-30-img-11" descr="preencoded.png"/>
          <p:cNvPicPr>
            <a:picLocks noChangeAspect="1"/>
          </p:cNvPicPr>
          <p:nvPr/>
        </p:nvPicPr>
        <p:blipFill>
          <a:blip r:embed="rId13"/>
          <a:stretch>
            <a:fillRect/>
          </a:stretch>
        </p:blipFill>
        <p:spPr>
          <a:xfrm>
            <a:off x="5124450" y="1047750"/>
            <a:ext cx="6686550" cy="1166813"/>
          </a:xfrm>
          <a:prstGeom prst="rect">
            <a:avLst/>
          </a:prstGeom>
        </p:spPr>
      </p:pic>
      <p:pic>
        <p:nvPicPr>
          <p:cNvPr id="13" name="SK-30-img-12" descr="preencoded.png"/>
          <p:cNvPicPr>
            <a:picLocks noChangeAspect="1"/>
          </p:cNvPicPr>
          <p:nvPr/>
        </p:nvPicPr>
        <p:blipFill>
          <a:blip r:embed="rId14"/>
          <a:stretch>
            <a:fillRect/>
          </a:stretch>
        </p:blipFill>
        <p:spPr>
          <a:xfrm>
            <a:off x="5124450" y="2328863"/>
            <a:ext cx="6686550" cy="1166813"/>
          </a:xfrm>
          <a:prstGeom prst="rect">
            <a:avLst/>
          </a:prstGeom>
        </p:spPr>
      </p:pic>
      <p:pic>
        <p:nvPicPr>
          <p:cNvPr id="14" name="SK-30-img-13" descr="preencoded.png"/>
          <p:cNvPicPr>
            <a:picLocks noChangeAspect="1"/>
          </p:cNvPicPr>
          <p:nvPr/>
        </p:nvPicPr>
        <p:blipFill>
          <a:blip r:embed="rId15"/>
          <a:stretch>
            <a:fillRect/>
          </a:stretch>
        </p:blipFill>
        <p:spPr>
          <a:xfrm>
            <a:off x="5124450" y="3609975"/>
            <a:ext cx="6686550" cy="1166813"/>
          </a:xfrm>
          <a:prstGeom prst="rect">
            <a:avLst/>
          </a:prstGeom>
        </p:spPr>
      </p:pic>
      <p:pic>
        <p:nvPicPr>
          <p:cNvPr id="15" name="SK-30-img-14" descr="preencoded.png"/>
          <p:cNvPicPr>
            <a:picLocks noChangeAspect="1"/>
          </p:cNvPicPr>
          <p:nvPr/>
        </p:nvPicPr>
        <p:blipFill>
          <a:blip r:embed="rId14"/>
          <a:stretch>
            <a:fillRect/>
          </a:stretch>
        </p:blipFill>
        <p:spPr>
          <a:xfrm>
            <a:off x="5124450" y="4891088"/>
            <a:ext cx="6686550" cy="1166813"/>
          </a:xfrm>
          <a:prstGeom prst="rect">
            <a:avLst/>
          </a:prstGeom>
        </p:spPr>
      </p:pic>
      <p:pic>
        <p:nvPicPr>
          <p:cNvPr id="16" name="SK-30-img-15" descr="preencoded.png"/>
          <p:cNvPicPr>
            <a:picLocks noChangeAspect="1"/>
          </p:cNvPicPr>
          <p:nvPr/>
        </p:nvPicPr>
        <p:blipFill>
          <a:blip r:embed="rId16"/>
          <a:stretch>
            <a:fillRect/>
          </a:stretch>
        </p:blipFill>
        <p:spPr>
          <a:xfrm>
            <a:off x="0" y="6477000"/>
            <a:ext cx="12192000" cy="381000"/>
          </a:xfrm>
          <a:prstGeom prst="rect">
            <a:avLst/>
          </a:prstGeom>
        </p:spPr>
      </p:pic>
      <p:sp>
        <p:nvSpPr>
          <p:cNvPr id="17" name="SK-30-text-16"/>
          <p:cNvSpPr/>
          <p:nvPr/>
        </p:nvSpPr>
        <p:spPr>
          <a:xfrm>
            <a:off x="571500" y="22860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SCA CASE 2: ELEVATED ACR</a:t>
            </a:r>
            <a:endParaRPr lang="en-US" sz="2100" dirty="0"/>
          </a:p>
        </p:txBody>
      </p:sp>
      <p:sp>
        <p:nvSpPr>
          <p:cNvPr id="18" name="SK-30-text-17"/>
          <p:cNvSpPr/>
          <p:nvPr/>
        </p:nvSpPr>
        <p:spPr>
          <a:xfrm>
            <a:off x="571500" y="657225"/>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19" name="SK-30-text-18"/>
          <p:cNvSpPr/>
          <p:nvPr/>
        </p:nvSpPr>
        <p:spPr>
          <a:xfrm>
            <a:off x="976312" y="1803648"/>
            <a:ext cx="427482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08080"/>
                </a:solidFill>
              </a:rPr>
              <a:t>Clinical Scenario</a:t>
            </a:r>
            <a:endParaRPr lang="en-US" sz="1650" dirty="0"/>
          </a:p>
        </p:txBody>
      </p:sp>
      <p:sp>
        <p:nvSpPr>
          <p:cNvPr id="20" name="SK-30-text-19"/>
          <p:cNvSpPr/>
          <p:nvPr/>
        </p:nvSpPr>
        <p:spPr>
          <a:xfrm>
            <a:off x="928688" y="2260848"/>
            <a:ext cx="7680960" cy="257175"/>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121"/>
                </a:solidFill>
              </a:rPr>
              <a:t>Patient:</a:t>
            </a:r>
            <a:r>
              <a:rPr lang="en-US" sz="1350" dirty="0">
                <a:solidFill>
                  <a:srgbClr val="212121"/>
                </a:solidFill>
              </a:rPr>
              <a:t> 45-year-old, annual review.</a:t>
            </a:r>
            <a:endParaRPr lang="en-US" sz="1350" dirty="0"/>
          </a:p>
        </p:txBody>
      </p:sp>
      <p:sp>
        <p:nvSpPr>
          <p:cNvPr id="21" name="SK-30-text-20"/>
          <p:cNvSpPr/>
          <p:nvPr/>
        </p:nvSpPr>
        <p:spPr>
          <a:xfrm>
            <a:off x="928688" y="2632323"/>
            <a:ext cx="7269480" cy="257175"/>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121"/>
                </a:solidFill>
              </a:rPr>
              <a:t>Finding:</a:t>
            </a:r>
            <a:r>
              <a:rPr lang="en-US" sz="1350" dirty="0">
                <a:solidFill>
                  <a:srgbClr val="212121"/>
                </a:solidFill>
              </a:rPr>
              <a:t> ACR 45 mg/mmol (Initial).</a:t>
            </a:r>
            <a:endParaRPr lang="en-US" sz="1350" dirty="0"/>
          </a:p>
        </p:txBody>
      </p:sp>
      <p:sp>
        <p:nvSpPr>
          <p:cNvPr id="22" name="SK-30-text-21"/>
          <p:cNvSpPr/>
          <p:nvPr/>
        </p:nvSpPr>
        <p:spPr>
          <a:xfrm>
            <a:off x="928688" y="3006477"/>
            <a:ext cx="3671888"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121"/>
                </a:solidFill>
              </a:rPr>
              <a:t>History:</a:t>
            </a:r>
            <a:r>
              <a:rPr lang="en-US" sz="1350" dirty="0">
                <a:solidFill>
                  <a:srgbClr val="212121"/>
                </a:solidFill>
              </a:rPr>
              <a:t> Known Hypertension; on Amlodipine 5mg.</a:t>
            </a:r>
            <a:endParaRPr lang="en-US" sz="1350" dirty="0"/>
          </a:p>
        </p:txBody>
      </p:sp>
      <p:sp>
        <p:nvSpPr>
          <p:cNvPr id="23" name="SK-30-text-22"/>
          <p:cNvSpPr/>
          <p:nvPr/>
        </p:nvSpPr>
        <p:spPr>
          <a:xfrm>
            <a:off x="762000" y="3854202"/>
            <a:ext cx="3695700" cy="685800"/>
          </a:xfrm>
          <a:prstGeom prst="rect">
            <a:avLst/>
          </a:prstGeom>
          <a:noFill/>
          <a:ln/>
        </p:spPr>
        <p:txBody>
          <a:bodyPr vert="horz" wrap="square" lIns="0" tIns="0" rIns="0" bIns="0" rtlCol="0" anchor="ctr"/>
          <a:lstStyle/>
          <a:p>
            <a:pPr marL="0" indent="0">
              <a:lnSpc>
                <a:spcPts val="1800"/>
              </a:lnSpc>
              <a:buNone/>
            </a:pPr>
            <a:r>
              <a:rPr lang="en-US" sz="1200" b="1" i="1" dirty="0">
                <a:solidFill>
                  <a:srgbClr val="004D40"/>
                </a:solidFill>
              </a:rPr>
              <a:t>"How would you approach this finding? What are your next clinical steps and management priorities?"</a:t>
            </a:r>
            <a:endParaRPr lang="en-US" sz="1200" dirty="0"/>
          </a:p>
        </p:txBody>
      </p:sp>
      <p:sp>
        <p:nvSpPr>
          <p:cNvPr id="24" name="SK-30-text-23"/>
          <p:cNvSpPr/>
          <p:nvPr/>
        </p:nvSpPr>
        <p:spPr>
          <a:xfrm>
            <a:off x="619125" y="4778127"/>
            <a:ext cx="3600450" cy="447675"/>
          </a:xfrm>
          <a:prstGeom prst="rect">
            <a:avLst/>
          </a:prstGeom>
          <a:noFill/>
          <a:ln/>
        </p:spPr>
        <p:txBody>
          <a:bodyPr vert="horz" wrap="square" lIns="0" tIns="0" rIns="0" bIns="0" rtlCol="0" anchor="ctr"/>
          <a:lstStyle/>
          <a:p>
            <a:pPr marL="0" indent="0" algn="ctr">
              <a:lnSpc>
                <a:spcPts val="2025"/>
              </a:lnSpc>
              <a:buNone/>
            </a:pPr>
            <a:r>
              <a:rPr lang="en-US" sz="1350" b="1" dirty="0">
                <a:solidFill>
                  <a:srgbClr val="FFFFFF"/>
                </a:solidFill>
              </a:rPr>
              <a:t>Category A3: Severely Increased</a:t>
            </a:r>
            <a:endParaRPr lang="en-US" sz="1350" dirty="0"/>
          </a:p>
        </p:txBody>
      </p:sp>
      <p:sp>
        <p:nvSpPr>
          <p:cNvPr id="25" name="SK-30-text-24"/>
          <p:cNvSpPr/>
          <p:nvPr/>
        </p:nvSpPr>
        <p:spPr>
          <a:xfrm>
            <a:off x="5314950" y="1200150"/>
            <a:ext cx="63055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8080"/>
                </a:solidFill>
              </a:rPr>
              <a:t>1. Confirm Persistence</a:t>
            </a:r>
            <a:endParaRPr lang="en-US" sz="1350" dirty="0"/>
          </a:p>
        </p:txBody>
      </p:sp>
      <p:sp>
        <p:nvSpPr>
          <p:cNvPr id="26" name="SK-30-text-25"/>
          <p:cNvSpPr/>
          <p:nvPr/>
        </p:nvSpPr>
        <p:spPr>
          <a:xfrm>
            <a:off x="5314950" y="1514475"/>
            <a:ext cx="6305550" cy="426541"/>
          </a:xfrm>
          <a:prstGeom prst="rect">
            <a:avLst/>
          </a:prstGeom>
          <a:noFill/>
          <a:ln/>
        </p:spPr>
        <p:txBody>
          <a:bodyPr vert="horz" wrap="square" lIns="0" tIns="0" rIns="0" bIns="0" rtlCol="0" anchor="ctr"/>
          <a:lstStyle/>
          <a:p>
            <a:pPr marL="0" indent="0">
              <a:lnSpc>
                <a:spcPts val="1680"/>
              </a:lnSpc>
              <a:buNone/>
            </a:pPr>
            <a:r>
              <a:rPr lang="en-US" sz="1200" dirty="0">
                <a:solidFill>
                  <a:srgbClr val="212121"/>
                </a:solidFill>
              </a:rPr>
              <a:t>Repeat test using an </a:t>
            </a:r>
            <a:r>
              <a:rPr lang="en-US" sz="1200" b="1" dirty="0">
                <a:solidFill>
                  <a:srgbClr val="212121"/>
                </a:solidFill>
              </a:rPr>
              <a:t>early morning urine (EMU)</a:t>
            </a:r>
            <a:r>
              <a:rPr lang="en-US" sz="1200" dirty="0">
                <a:solidFill>
                  <a:srgbClr val="212121"/>
                </a:solidFill>
              </a:rPr>
              <a:t> sample to confirm persistent albuminuria (ACR ≥3 mg/mmol).</a:t>
            </a:r>
            <a:endParaRPr lang="en-US" sz="1200" dirty="0"/>
          </a:p>
        </p:txBody>
      </p:sp>
      <p:sp>
        <p:nvSpPr>
          <p:cNvPr id="27" name="SK-30-text-26"/>
          <p:cNvSpPr/>
          <p:nvPr/>
        </p:nvSpPr>
        <p:spPr>
          <a:xfrm>
            <a:off x="5314950" y="2481263"/>
            <a:ext cx="63055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8080"/>
                </a:solidFill>
              </a:rPr>
              <a:t>2. Comprehensive Assessment</a:t>
            </a:r>
            <a:endParaRPr lang="en-US" sz="1350" dirty="0"/>
          </a:p>
        </p:txBody>
      </p:sp>
      <p:sp>
        <p:nvSpPr>
          <p:cNvPr id="28" name="SK-30-text-27"/>
          <p:cNvSpPr/>
          <p:nvPr/>
        </p:nvSpPr>
        <p:spPr>
          <a:xfrm>
            <a:off x="5314950" y="2795588"/>
            <a:ext cx="6305550" cy="426541"/>
          </a:xfrm>
          <a:prstGeom prst="rect">
            <a:avLst/>
          </a:prstGeom>
          <a:noFill/>
          <a:ln/>
        </p:spPr>
        <p:txBody>
          <a:bodyPr vert="horz" wrap="square" lIns="0" tIns="0" rIns="0" bIns="0" rtlCol="0" anchor="ctr"/>
          <a:lstStyle/>
          <a:p>
            <a:pPr marL="0" indent="0">
              <a:lnSpc>
                <a:spcPts val="1680"/>
              </a:lnSpc>
              <a:buNone/>
            </a:pPr>
            <a:r>
              <a:rPr lang="en-US" sz="1200" dirty="0">
                <a:solidFill>
                  <a:srgbClr val="212121"/>
                </a:solidFill>
              </a:rPr>
              <a:t>Check BP, eGFR, and perform urine dipstick for haematuria. Review medications (stop NSAIDs). Assess overall CV risk (QRISK3).</a:t>
            </a:r>
            <a:endParaRPr lang="en-US" sz="1200" dirty="0"/>
          </a:p>
        </p:txBody>
      </p:sp>
      <p:sp>
        <p:nvSpPr>
          <p:cNvPr id="29" name="SK-30-text-28"/>
          <p:cNvSpPr/>
          <p:nvPr/>
        </p:nvSpPr>
        <p:spPr>
          <a:xfrm>
            <a:off x="5314950" y="3762375"/>
            <a:ext cx="63055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8080"/>
                </a:solidFill>
              </a:rPr>
              <a:t>3. Clinical Management</a:t>
            </a:r>
            <a:endParaRPr lang="en-US" sz="1350" dirty="0"/>
          </a:p>
        </p:txBody>
      </p:sp>
      <p:sp>
        <p:nvSpPr>
          <p:cNvPr id="30" name="SK-30-text-29"/>
          <p:cNvSpPr/>
          <p:nvPr/>
        </p:nvSpPr>
        <p:spPr>
          <a:xfrm>
            <a:off x="5314950" y="4076700"/>
            <a:ext cx="6305550" cy="426541"/>
          </a:xfrm>
          <a:prstGeom prst="rect">
            <a:avLst/>
          </a:prstGeom>
          <a:noFill/>
          <a:ln/>
        </p:spPr>
        <p:txBody>
          <a:bodyPr vert="horz" wrap="square" lIns="0" tIns="0" rIns="0" bIns="0" rtlCol="0" anchor="ctr"/>
          <a:lstStyle/>
          <a:p>
            <a:pPr marL="0" indent="0">
              <a:lnSpc>
                <a:spcPts val="1680"/>
              </a:lnSpc>
              <a:buNone/>
            </a:pPr>
            <a:r>
              <a:rPr lang="en-US" sz="1200" dirty="0">
                <a:solidFill>
                  <a:srgbClr val="212121"/>
                </a:solidFill>
              </a:rPr>
              <a:t>Initiate or optimise </a:t>
            </a:r>
            <a:r>
              <a:rPr lang="en-US" sz="1200" b="1" dirty="0">
                <a:solidFill>
                  <a:srgbClr val="212121"/>
                </a:solidFill>
              </a:rPr>
              <a:t>RAAS blockade</a:t>
            </a:r>
            <a:r>
              <a:rPr lang="en-US" sz="1200" dirty="0">
                <a:solidFill>
                  <a:srgbClr val="212121"/>
                </a:solidFill>
              </a:rPr>
              <a:t> (ACEi or ARB) regardless of hypertension status to protect renal function.</a:t>
            </a:r>
            <a:endParaRPr lang="en-US" sz="1200" dirty="0"/>
          </a:p>
        </p:txBody>
      </p:sp>
      <p:sp>
        <p:nvSpPr>
          <p:cNvPr id="31" name="SK-30-text-30"/>
          <p:cNvSpPr/>
          <p:nvPr/>
        </p:nvSpPr>
        <p:spPr>
          <a:xfrm>
            <a:off x="5314950" y="5043488"/>
            <a:ext cx="63055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8080"/>
                </a:solidFill>
              </a:rPr>
              <a:t>4. Referral Thresholds</a:t>
            </a:r>
            <a:endParaRPr lang="en-US" sz="1350" dirty="0"/>
          </a:p>
        </p:txBody>
      </p:sp>
      <p:sp>
        <p:nvSpPr>
          <p:cNvPr id="32" name="SK-30-text-31"/>
          <p:cNvSpPr/>
          <p:nvPr/>
        </p:nvSpPr>
        <p:spPr>
          <a:xfrm>
            <a:off x="5314950" y="5357813"/>
            <a:ext cx="6305550" cy="426541"/>
          </a:xfrm>
          <a:prstGeom prst="rect">
            <a:avLst/>
          </a:prstGeom>
          <a:noFill/>
          <a:ln/>
        </p:spPr>
        <p:txBody>
          <a:bodyPr vert="horz" wrap="square" lIns="0" tIns="0" rIns="0" bIns="0" rtlCol="0" anchor="ctr"/>
          <a:lstStyle/>
          <a:p>
            <a:pPr marL="0" indent="0">
              <a:lnSpc>
                <a:spcPts val="1680"/>
              </a:lnSpc>
              <a:buNone/>
            </a:pPr>
            <a:r>
              <a:rPr lang="en-US" sz="1200" dirty="0">
                <a:solidFill>
                  <a:srgbClr val="212121"/>
                </a:solidFill>
              </a:rPr>
              <a:t>Refer to Nephrology if haematuria is present, eGFR declines &gt;15 in 12 months, or if ACR increases to &gt;70 mg/mmol.</a:t>
            </a:r>
            <a:endParaRPr lang="en-US" sz="1200" dirty="0"/>
          </a:p>
        </p:txBody>
      </p:sp>
      <p:sp>
        <p:nvSpPr>
          <p:cNvPr id="33" name="SK-30-text-32"/>
          <p:cNvSpPr/>
          <p:nvPr/>
        </p:nvSpPr>
        <p:spPr>
          <a:xfrm>
            <a:off x="5425232" y="6477000"/>
            <a:ext cx="6766768" cy="381000"/>
          </a:xfrm>
          <a:prstGeom prst="rect">
            <a:avLst/>
          </a:prstGeom>
          <a:noFill/>
          <a:ln/>
        </p:spPr>
        <p:txBody>
          <a:bodyPr vert="horz" wrap="square" lIns="0" tIns="0" rIns="0" bIns="0" rtlCol="0" anchor="ctr"/>
          <a:lstStyle/>
          <a:p>
            <a:pPr marL="0" indent="0">
              <a:lnSpc>
                <a:spcPts val="1575"/>
              </a:lnSpc>
              <a:buNone/>
            </a:pPr>
            <a:r>
              <a:rPr lang="en-US" sz="1050" dirty="0">
                <a:solidFill>
                  <a:srgbClr val="666666"/>
                </a:solidFill>
              </a:rPr>
              <a:t>www.bradfordvts.co.uk</a:t>
            </a:r>
            <a:endParaRPr lang="en-US" sz="10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1-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1-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1-img-3" descr="preencoded.png"/>
          <p:cNvPicPr>
            <a:picLocks noChangeAspect="1"/>
          </p:cNvPicPr>
          <p:nvPr/>
        </p:nvPicPr>
        <p:blipFill>
          <a:blip r:embed="rId4"/>
          <a:stretch>
            <a:fillRect/>
          </a:stretch>
        </p:blipFill>
        <p:spPr>
          <a:xfrm>
            <a:off x="381000" y="228600"/>
            <a:ext cx="11430000" cy="781050"/>
          </a:xfrm>
          <a:prstGeom prst="rect">
            <a:avLst/>
          </a:prstGeom>
        </p:spPr>
      </p:pic>
      <p:pic>
        <p:nvPicPr>
          <p:cNvPr id="5" name="SK-31-img-4" descr="preencoded.png"/>
          <p:cNvPicPr>
            <a:picLocks noChangeAspect="1"/>
          </p:cNvPicPr>
          <p:nvPr/>
        </p:nvPicPr>
        <p:blipFill>
          <a:blip r:embed="rId5"/>
          <a:stretch>
            <a:fillRect/>
          </a:stretch>
        </p:blipFill>
        <p:spPr>
          <a:xfrm>
            <a:off x="381000" y="1219200"/>
            <a:ext cx="5595938" cy="1943100"/>
          </a:xfrm>
          <a:prstGeom prst="rect">
            <a:avLst/>
          </a:prstGeom>
        </p:spPr>
      </p:pic>
      <p:pic>
        <p:nvPicPr>
          <p:cNvPr id="6" name="SK-31-img-5" descr="preencoded.png"/>
          <p:cNvPicPr>
            <a:picLocks noChangeAspect="1"/>
          </p:cNvPicPr>
          <p:nvPr/>
        </p:nvPicPr>
        <p:blipFill>
          <a:blip r:embed="rId6"/>
          <a:stretch>
            <a:fillRect/>
          </a:stretch>
        </p:blipFill>
        <p:spPr>
          <a:xfrm>
            <a:off x="571500" y="1443038"/>
            <a:ext cx="238125" cy="190500"/>
          </a:xfrm>
          <a:prstGeom prst="rect">
            <a:avLst/>
          </a:prstGeom>
        </p:spPr>
      </p:pic>
      <p:pic>
        <p:nvPicPr>
          <p:cNvPr id="7" name="SK-31-img-6" descr="preencoded.png"/>
          <p:cNvPicPr>
            <a:picLocks noChangeAspect="1"/>
          </p:cNvPicPr>
          <p:nvPr/>
        </p:nvPicPr>
        <p:blipFill>
          <a:blip r:embed="rId7"/>
          <a:stretch>
            <a:fillRect/>
          </a:stretch>
        </p:blipFill>
        <p:spPr>
          <a:xfrm>
            <a:off x="571500" y="1828800"/>
            <a:ext cx="190500" cy="156865"/>
          </a:xfrm>
          <a:prstGeom prst="rect">
            <a:avLst/>
          </a:prstGeom>
        </p:spPr>
      </p:pic>
      <p:pic>
        <p:nvPicPr>
          <p:cNvPr id="8" name="SK-31-img-7" descr="preencoded.png"/>
          <p:cNvPicPr>
            <a:picLocks noChangeAspect="1"/>
          </p:cNvPicPr>
          <p:nvPr/>
        </p:nvPicPr>
        <p:blipFill>
          <a:blip r:embed="rId7"/>
          <a:stretch>
            <a:fillRect/>
          </a:stretch>
        </p:blipFill>
        <p:spPr>
          <a:xfrm>
            <a:off x="571500" y="2133600"/>
            <a:ext cx="190500" cy="156865"/>
          </a:xfrm>
          <a:prstGeom prst="rect">
            <a:avLst/>
          </a:prstGeom>
        </p:spPr>
      </p:pic>
      <p:pic>
        <p:nvPicPr>
          <p:cNvPr id="9" name="SK-31-img-8" descr="preencoded.png"/>
          <p:cNvPicPr>
            <a:picLocks noChangeAspect="1"/>
          </p:cNvPicPr>
          <p:nvPr/>
        </p:nvPicPr>
        <p:blipFill>
          <a:blip r:embed="rId8"/>
          <a:stretch>
            <a:fillRect/>
          </a:stretch>
        </p:blipFill>
        <p:spPr>
          <a:xfrm>
            <a:off x="571500" y="2438400"/>
            <a:ext cx="190500" cy="156865"/>
          </a:xfrm>
          <a:prstGeom prst="rect">
            <a:avLst/>
          </a:prstGeom>
        </p:spPr>
      </p:pic>
      <p:pic>
        <p:nvPicPr>
          <p:cNvPr id="10" name="SK-31-img-9" descr="preencoded.png"/>
          <p:cNvPicPr>
            <a:picLocks noChangeAspect="1"/>
          </p:cNvPicPr>
          <p:nvPr/>
        </p:nvPicPr>
        <p:blipFill>
          <a:blip r:embed="rId9"/>
          <a:stretch>
            <a:fillRect/>
          </a:stretch>
        </p:blipFill>
        <p:spPr>
          <a:xfrm>
            <a:off x="381000" y="3352800"/>
            <a:ext cx="5595938" cy="1714500"/>
          </a:xfrm>
          <a:prstGeom prst="rect">
            <a:avLst/>
          </a:prstGeom>
        </p:spPr>
      </p:pic>
      <p:pic>
        <p:nvPicPr>
          <p:cNvPr id="11" name="SK-31-img-10" descr="preencoded.png"/>
          <p:cNvPicPr>
            <a:picLocks noChangeAspect="1"/>
          </p:cNvPicPr>
          <p:nvPr/>
        </p:nvPicPr>
        <p:blipFill>
          <a:blip r:embed="rId10"/>
          <a:stretch>
            <a:fillRect/>
          </a:stretch>
        </p:blipFill>
        <p:spPr>
          <a:xfrm>
            <a:off x="571500" y="3576638"/>
            <a:ext cx="238125" cy="190500"/>
          </a:xfrm>
          <a:prstGeom prst="rect">
            <a:avLst/>
          </a:prstGeom>
        </p:spPr>
      </p:pic>
      <p:pic>
        <p:nvPicPr>
          <p:cNvPr id="12" name="SK-31-img-11" descr="preencoded.png"/>
          <p:cNvPicPr>
            <a:picLocks noChangeAspect="1"/>
          </p:cNvPicPr>
          <p:nvPr/>
        </p:nvPicPr>
        <p:blipFill>
          <a:blip r:embed="rId11"/>
          <a:stretch>
            <a:fillRect/>
          </a:stretch>
        </p:blipFill>
        <p:spPr>
          <a:xfrm>
            <a:off x="571500" y="3962400"/>
            <a:ext cx="190500" cy="156865"/>
          </a:xfrm>
          <a:prstGeom prst="rect">
            <a:avLst/>
          </a:prstGeom>
        </p:spPr>
      </p:pic>
      <p:pic>
        <p:nvPicPr>
          <p:cNvPr id="13" name="SK-31-img-12" descr="preencoded.png"/>
          <p:cNvPicPr>
            <a:picLocks noChangeAspect="1"/>
          </p:cNvPicPr>
          <p:nvPr/>
        </p:nvPicPr>
        <p:blipFill>
          <a:blip r:embed="rId11"/>
          <a:stretch>
            <a:fillRect/>
          </a:stretch>
        </p:blipFill>
        <p:spPr>
          <a:xfrm>
            <a:off x="571500" y="4267200"/>
            <a:ext cx="190500" cy="156865"/>
          </a:xfrm>
          <a:prstGeom prst="rect">
            <a:avLst/>
          </a:prstGeom>
        </p:spPr>
      </p:pic>
      <p:pic>
        <p:nvPicPr>
          <p:cNvPr id="14" name="SK-31-img-13" descr="preencoded.png"/>
          <p:cNvPicPr>
            <a:picLocks noChangeAspect="1"/>
          </p:cNvPicPr>
          <p:nvPr/>
        </p:nvPicPr>
        <p:blipFill>
          <a:blip r:embed="rId11"/>
          <a:stretch>
            <a:fillRect/>
          </a:stretch>
        </p:blipFill>
        <p:spPr>
          <a:xfrm>
            <a:off x="571500" y="4572000"/>
            <a:ext cx="190500" cy="156865"/>
          </a:xfrm>
          <a:prstGeom prst="rect">
            <a:avLst/>
          </a:prstGeom>
        </p:spPr>
      </p:pic>
      <p:pic>
        <p:nvPicPr>
          <p:cNvPr id="15" name="SK-31-img-14" descr="preencoded.png"/>
          <p:cNvPicPr>
            <a:picLocks noChangeAspect="1"/>
          </p:cNvPicPr>
          <p:nvPr/>
        </p:nvPicPr>
        <p:blipFill>
          <a:blip r:embed="rId12"/>
          <a:stretch>
            <a:fillRect/>
          </a:stretch>
        </p:blipFill>
        <p:spPr>
          <a:xfrm>
            <a:off x="6215063" y="1123950"/>
            <a:ext cx="5595938" cy="1714500"/>
          </a:xfrm>
          <a:prstGeom prst="rect">
            <a:avLst/>
          </a:prstGeom>
        </p:spPr>
      </p:pic>
      <p:pic>
        <p:nvPicPr>
          <p:cNvPr id="16" name="SK-31-img-15" descr="preencoded.png"/>
          <p:cNvPicPr>
            <a:picLocks noChangeAspect="1"/>
          </p:cNvPicPr>
          <p:nvPr/>
        </p:nvPicPr>
        <p:blipFill>
          <a:blip r:embed="rId13"/>
          <a:stretch>
            <a:fillRect/>
          </a:stretch>
        </p:blipFill>
        <p:spPr>
          <a:xfrm>
            <a:off x="6405563" y="1347788"/>
            <a:ext cx="238125" cy="190500"/>
          </a:xfrm>
          <a:prstGeom prst="rect">
            <a:avLst/>
          </a:prstGeom>
        </p:spPr>
      </p:pic>
      <p:pic>
        <p:nvPicPr>
          <p:cNvPr id="17" name="SK-31-img-16" descr="preencoded.png"/>
          <p:cNvPicPr>
            <a:picLocks noChangeAspect="1"/>
          </p:cNvPicPr>
          <p:nvPr/>
        </p:nvPicPr>
        <p:blipFill>
          <a:blip r:embed="rId14"/>
          <a:stretch>
            <a:fillRect/>
          </a:stretch>
        </p:blipFill>
        <p:spPr>
          <a:xfrm>
            <a:off x="6405563" y="1733550"/>
            <a:ext cx="190500" cy="156865"/>
          </a:xfrm>
          <a:prstGeom prst="rect">
            <a:avLst/>
          </a:prstGeom>
        </p:spPr>
      </p:pic>
      <p:pic>
        <p:nvPicPr>
          <p:cNvPr id="18" name="SK-31-img-17" descr="preencoded.png"/>
          <p:cNvPicPr>
            <a:picLocks noChangeAspect="1"/>
          </p:cNvPicPr>
          <p:nvPr/>
        </p:nvPicPr>
        <p:blipFill>
          <a:blip r:embed="rId14"/>
          <a:stretch>
            <a:fillRect/>
          </a:stretch>
        </p:blipFill>
        <p:spPr>
          <a:xfrm>
            <a:off x="6405563" y="2038350"/>
            <a:ext cx="190500" cy="156865"/>
          </a:xfrm>
          <a:prstGeom prst="rect">
            <a:avLst/>
          </a:prstGeom>
        </p:spPr>
      </p:pic>
      <p:pic>
        <p:nvPicPr>
          <p:cNvPr id="19" name="SK-31-img-18" descr="preencoded.png"/>
          <p:cNvPicPr>
            <a:picLocks noChangeAspect="1"/>
          </p:cNvPicPr>
          <p:nvPr/>
        </p:nvPicPr>
        <p:blipFill>
          <a:blip r:embed="rId14"/>
          <a:stretch>
            <a:fillRect/>
          </a:stretch>
        </p:blipFill>
        <p:spPr>
          <a:xfrm>
            <a:off x="6405563" y="2343150"/>
            <a:ext cx="190500" cy="156865"/>
          </a:xfrm>
          <a:prstGeom prst="rect">
            <a:avLst/>
          </a:prstGeom>
        </p:spPr>
      </p:pic>
      <p:pic>
        <p:nvPicPr>
          <p:cNvPr id="20" name="SK-31-img-19" descr="preencoded.png"/>
          <p:cNvPicPr>
            <a:picLocks noChangeAspect="1"/>
          </p:cNvPicPr>
          <p:nvPr/>
        </p:nvPicPr>
        <p:blipFill>
          <a:blip r:embed="rId15"/>
          <a:stretch>
            <a:fillRect/>
          </a:stretch>
        </p:blipFill>
        <p:spPr>
          <a:xfrm>
            <a:off x="6215063" y="2990850"/>
            <a:ext cx="5595938" cy="2171700"/>
          </a:xfrm>
          <a:prstGeom prst="rect">
            <a:avLst/>
          </a:prstGeom>
        </p:spPr>
      </p:pic>
      <p:pic>
        <p:nvPicPr>
          <p:cNvPr id="21" name="SK-31-img-20" descr="preencoded.png"/>
          <p:cNvPicPr>
            <a:picLocks noChangeAspect="1"/>
          </p:cNvPicPr>
          <p:nvPr/>
        </p:nvPicPr>
        <p:blipFill>
          <a:blip r:embed="rId16"/>
          <a:stretch>
            <a:fillRect/>
          </a:stretch>
        </p:blipFill>
        <p:spPr>
          <a:xfrm>
            <a:off x="6405563" y="3214688"/>
            <a:ext cx="238125" cy="190500"/>
          </a:xfrm>
          <a:prstGeom prst="rect">
            <a:avLst/>
          </a:prstGeom>
        </p:spPr>
      </p:pic>
      <p:pic>
        <p:nvPicPr>
          <p:cNvPr id="22" name="SK-31-img-21" descr="preencoded.png"/>
          <p:cNvPicPr>
            <a:picLocks noChangeAspect="1"/>
          </p:cNvPicPr>
          <p:nvPr/>
        </p:nvPicPr>
        <p:blipFill>
          <a:blip r:embed="rId17"/>
          <a:stretch>
            <a:fillRect/>
          </a:stretch>
        </p:blipFill>
        <p:spPr>
          <a:xfrm>
            <a:off x="6405563" y="3600450"/>
            <a:ext cx="190500" cy="156865"/>
          </a:xfrm>
          <a:prstGeom prst="rect">
            <a:avLst/>
          </a:prstGeom>
        </p:spPr>
      </p:pic>
      <p:pic>
        <p:nvPicPr>
          <p:cNvPr id="23" name="SK-31-img-22" descr="preencoded.png"/>
          <p:cNvPicPr>
            <a:picLocks noChangeAspect="1"/>
          </p:cNvPicPr>
          <p:nvPr/>
        </p:nvPicPr>
        <p:blipFill>
          <a:blip r:embed="rId17"/>
          <a:stretch>
            <a:fillRect/>
          </a:stretch>
        </p:blipFill>
        <p:spPr>
          <a:xfrm>
            <a:off x="6405563" y="3905250"/>
            <a:ext cx="190500" cy="156865"/>
          </a:xfrm>
          <a:prstGeom prst="rect">
            <a:avLst/>
          </a:prstGeom>
        </p:spPr>
      </p:pic>
      <p:pic>
        <p:nvPicPr>
          <p:cNvPr id="24" name="SK-31-img-23" descr="preencoded.png"/>
          <p:cNvPicPr>
            <a:picLocks noChangeAspect="1"/>
          </p:cNvPicPr>
          <p:nvPr/>
        </p:nvPicPr>
        <p:blipFill>
          <a:blip r:embed="rId18"/>
          <a:stretch>
            <a:fillRect/>
          </a:stretch>
        </p:blipFill>
        <p:spPr>
          <a:xfrm>
            <a:off x="6405563" y="4210050"/>
            <a:ext cx="5214938" cy="685800"/>
          </a:xfrm>
          <a:prstGeom prst="rect">
            <a:avLst/>
          </a:prstGeom>
        </p:spPr>
      </p:pic>
      <p:pic>
        <p:nvPicPr>
          <p:cNvPr id="25" name="SK-31-img-24" descr="preencoded.png"/>
          <p:cNvPicPr>
            <a:picLocks noChangeAspect="1"/>
          </p:cNvPicPr>
          <p:nvPr/>
        </p:nvPicPr>
        <p:blipFill>
          <a:blip r:embed="rId19"/>
          <a:stretch>
            <a:fillRect/>
          </a:stretch>
        </p:blipFill>
        <p:spPr>
          <a:xfrm>
            <a:off x="381000" y="5314950"/>
            <a:ext cx="11430000" cy="910233"/>
          </a:xfrm>
          <a:prstGeom prst="rect">
            <a:avLst/>
          </a:prstGeom>
        </p:spPr>
      </p:pic>
      <p:pic>
        <p:nvPicPr>
          <p:cNvPr id="26" name="SK-31-img-25" descr="preencoded.png"/>
          <p:cNvPicPr>
            <a:picLocks noChangeAspect="1"/>
          </p:cNvPicPr>
          <p:nvPr/>
        </p:nvPicPr>
        <p:blipFill>
          <a:blip r:embed="rId20"/>
          <a:stretch>
            <a:fillRect/>
          </a:stretch>
        </p:blipFill>
        <p:spPr>
          <a:xfrm>
            <a:off x="0" y="6457950"/>
            <a:ext cx="12192000" cy="400050"/>
          </a:xfrm>
          <a:prstGeom prst="rect">
            <a:avLst/>
          </a:prstGeom>
        </p:spPr>
      </p:pic>
      <p:sp>
        <p:nvSpPr>
          <p:cNvPr id="27" name="SK-31-text-26"/>
          <p:cNvSpPr/>
          <p:nvPr/>
        </p:nvSpPr>
        <p:spPr>
          <a:xfrm>
            <a:off x="571500" y="30480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SCA CASE 3: NON-VISIBLE HAEMATURIA</a:t>
            </a:r>
            <a:endParaRPr lang="en-US" sz="2100" dirty="0"/>
          </a:p>
        </p:txBody>
      </p:sp>
      <p:sp>
        <p:nvSpPr>
          <p:cNvPr id="28" name="SK-31-text-27"/>
          <p:cNvSpPr/>
          <p:nvPr/>
        </p:nvSpPr>
        <p:spPr>
          <a:xfrm>
            <a:off x="571500" y="733425"/>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9" name="SK-31-text-28"/>
          <p:cNvSpPr/>
          <p:nvPr/>
        </p:nvSpPr>
        <p:spPr>
          <a:xfrm>
            <a:off x="923925" y="1409700"/>
            <a:ext cx="41148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8080"/>
                </a:solidFill>
              </a:rPr>
              <a:t>PATIENT PRESENTATION</a:t>
            </a:r>
            <a:endParaRPr lang="en-US" sz="1350" dirty="0"/>
          </a:p>
        </p:txBody>
      </p:sp>
      <p:sp>
        <p:nvSpPr>
          <p:cNvPr id="30" name="SK-31-text-29"/>
          <p:cNvSpPr/>
          <p:nvPr/>
        </p:nvSpPr>
        <p:spPr>
          <a:xfrm>
            <a:off x="857250" y="1828800"/>
            <a:ext cx="1133475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38-year-old female, incidentally found to have 2+ blood on urine dipstick.</a:t>
            </a:r>
            <a:endParaRPr lang="en-US" sz="1200" dirty="0"/>
          </a:p>
        </p:txBody>
      </p:sp>
      <p:sp>
        <p:nvSpPr>
          <p:cNvPr id="31" name="SK-31-text-30"/>
          <p:cNvSpPr/>
          <p:nvPr/>
        </p:nvSpPr>
        <p:spPr>
          <a:xfrm>
            <a:off x="857250" y="2133600"/>
            <a:ext cx="1133475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Asymptomatic: No dysuria, LUTS, loin pain, or visible bleeding.</a:t>
            </a:r>
            <a:endParaRPr lang="en-US" sz="1200" dirty="0"/>
          </a:p>
        </p:txBody>
      </p:sp>
      <p:sp>
        <p:nvSpPr>
          <p:cNvPr id="32" name="SK-31-text-31"/>
          <p:cNvSpPr/>
          <p:nvPr/>
        </p:nvSpPr>
        <p:spPr>
          <a:xfrm>
            <a:off x="857250" y="2438400"/>
            <a:ext cx="4929188"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Candidate Task: Systematically exclude transient causes and assess risk.</a:t>
            </a:r>
            <a:endParaRPr lang="en-US" sz="1200" dirty="0"/>
          </a:p>
        </p:txBody>
      </p:sp>
      <p:sp>
        <p:nvSpPr>
          <p:cNvPr id="33" name="SK-31-text-32"/>
          <p:cNvSpPr/>
          <p:nvPr/>
        </p:nvSpPr>
        <p:spPr>
          <a:xfrm>
            <a:off x="923925" y="3543300"/>
            <a:ext cx="54864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8080"/>
                </a:solidFill>
              </a:rPr>
              <a:t>STEP 1: EXCLUDE TRANSIENTS</a:t>
            </a:r>
            <a:endParaRPr lang="en-US" sz="1350" dirty="0"/>
          </a:p>
        </p:txBody>
      </p:sp>
      <p:sp>
        <p:nvSpPr>
          <p:cNvPr id="34" name="SK-31-text-33"/>
          <p:cNvSpPr/>
          <p:nvPr/>
        </p:nvSpPr>
        <p:spPr>
          <a:xfrm>
            <a:off x="857250" y="3962400"/>
            <a:ext cx="1060704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Exclude menstruation, vigorous exercise, or contamination.</a:t>
            </a:r>
            <a:endParaRPr lang="en-US" sz="1200" dirty="0"/>
          </a:p>
        </p:txBody>
      </p:sp>
      <p:sp>
        <p:nvSpPr>
          <p:cNvPr id="35" name="SK-31-text-34"/>
          <p:cNvSpPr/>
          <p:nvPr/>
        </p:nvSpPr>
        <p:spPr>
          <a:xfrm>
            <a:off x="857250" y="4267200"/>
            <a:ext cx="1133475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Exclude UTI: Check for symptoms and consider MSU if suspected.</a:t>
            </a:r>
            <a:endParaRPr lang="en-US" sz="1200" dirty="0"/>
          </a:p>
        </p:txBody>
      </p:sp>
      <p:sp>
        <p:nvSpPr>
          <p:cNvPr id="36" name="SK-31-text-35"/>
          <p:cNvSpPr/>
          <p:nvPr/>
        </p:nvSpPr>
        <p:spPr>
          <a:xfrm>
            <a:off x="857250" y="4572000"/>
            <a:ext cx="1024128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Mandatory: Repeat urine dipstick to confirm persistence.</a:t>
            </a:r>
            <a:endParaRPr lang="en-US" sz="1200" dirty="0"/>
          </a:p>
        </p:txBody>
      </p:sp>
      <p:sp>
        <p:nvSpPr>
          <p:cNvPr id="37" name="SK-31-text-36"/>
          <p:cNvSpPr/>
          <p:nvPr/>
        </p:nvSpPr>
        <p:spPr>
          <a:xfrm>
            <a:off x="6757988" y="1314450"/>
            <a:ext cx="5434013"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8080"/>
                </a:solidFill>
              </a:rPr>
              <a:t>STEP 2: INITIAL INVESTIGATIONS</a:t>
            </a:r>
            <a:endParaRPr lang="en-US" sz="1350" dirty="0"/>
          </a:p>
        </p:txBody>
      </p:sp>
      <p:sp>
        <p:nvSpPr>
          <p:cNvPr id="38" name="SK-31-text-37"/>
          <p:cNvSpPr/>
          <p:nvPr/>
        </p:nvSpPr>
        <p:spPr>
          <a:xfrm>
            <a:off x="6691313" y="1733550"/>
            <a:ext cx="5500688"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Assess Baseline: Blood pressure, eGFR, and creatinine.</a:t>
            </a:r>
            <a:endParaRPr lang="en-US" sz="1200" dirty="0"/>
          </a:p>
        </p:txBody>
      </p:sp>
      <p:sp>
        <p:nvSpPr>
          <p:cNvPr id="39" name="SK-31-text-38"/>
          <p:cNvSpPr/>
          <p:nvPr/>
        </p:nvSpPr>
        <p:spPr>
          <a:xfrm>
            <a:off x="6691313" y="2038350"/>
            <a:ext cx="5500688"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Quantify Protein: Send early morning ACR if protein is also present.</a:t>
            </a:r>
            <a:endParaRPr lang="en-US" sz="1200" dirty="0"/>
          </a:p>
        </p:txBody>
      </p:sp>
      <p:sp>
        <p:nvSpPr>
          <p:cNvPr id="40" name="SK-31-text-39"/>
          <p:cNvSpPr/>
          <p:nvPr/>
        </p:nvSpPr>
        <p:spPr>
          <a:xfrm>
            <a:off x="6691313" y="2343150"/>
            <a:ext cx="5500688"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121"/>
                </a:solidFill>
              </a:rPr>
              <a:t>Safety-net: Ensure the patient understands the need for follow-up.</a:t>
            </a:r>
            <a:endParaRPr lang="en-US" sz="1200" dirty="0"/>
          </a:p>
        </p:txBody>
      </p:sp>
      <p:sp>
        <p:nvSpPr>
          <p:cNvPr id="41" name="SK-31-text-40"/>
          <p:cNvSpPr/>
          <p:nvPr/>
        </p:nvSpPr>
        <p:spPr>
          <a:xfrm>
            <a:off x="6757988" y="3181350"/>
            <a:ext cx="5434013"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8080"/>
                </a:solidFill>
              </a:rPr>
              <a:t>STEP 3: MANAGEMENT PATHWAY</a:t>
            </a:r>
            <a:endParaRPr lang="en-US" sz="1350" dirty="0"/>
          </a:p>
        </p:txBody>
      </p:sp>
      <p:sp>
        <p:nvSpPr>
          <p:cNvPr id="42" name="SK-31-text-41"/>
          <p:cNvSpPr/>
          <p:nvPr/>
        </p:nvSpPr>
        <p:spPr>
          <a:xfrm>
            <a:off x="6691313" y="3600450"/>
            <a:ext cx="5500688"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Persistent + Proteinuria:</a:t>
            </a:r>
            <a:r>
              <a:rPr lang="en-US" sz="1200" dirty="0">
                <a:solidFill>
                  <a:srgbClr val="212121"/>
                </a:solidFill>
              </a:rPr>
              <a:t> Referral to Nephrology (if ACR &gt;30).</a:t>
            </a:r>
            <a:endParaRPr lang="en-US" sz="1200" dirty="0"/>
          </a:p>
        </p:txBody>
      </p:sp>
      <p:sp>
        <p:nvSpPr>
          <p:cNvPr id="43" name="SK-31-text-42"/>
          <p:cNvSpPr/>
          <p:nvPr/>
        </p:nvSpPr>
        <p:spPr>
          <a:xfrm>
            <a:off x="6691313" y="3905250"/>
            <a:ext cx="5500688"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Persistent + Renal Decline:</a:t>
            </a:r>
            <a:r>
              <a:rPr lang="en-US" sz="1200" dirty="0">
                <a:solidFill>
                  <a:srgbClr val="212121"/>
                </a:solidFill>
              </a:rPr>
              <a:t> Refer to Nephrology/Urology.</a:t>
            </a:r>
            <a:endParaRPr lang="en-US" sz="1200" dirty="0"/>
          </a:p>
        </p:txBody>
      </p:sp>
      <p:sp>
        <p:nvSpPr>
          <p:cNvPr id="44" name="SK-31-text-43"/>
          <p:cNvSpPr/>
          <p:nvPr/>
        </p:nvSpPr>
        <p:spPr>
          <a:xfrm>
            <a:off x="6548438" y="4352925"/>
            <a:ext cx="4636889" cy="390525"/>
          </a:xfrm>
          <a:prstGeom prst="rect">
            <a:avLst/>
          </a:prstGeom>
          <a:noFill/>
          <a:ln/>
        </p:spPr>
        <p:txBody>
          <a:bodyPr vert="horz" wrap="square" lIns="0" tIns="0" rIns="0" bIns="0" rtlCol="0" anchor="ctr"/>
          <a:lstStyle/>
          <a:p>
            <a:pPr marL="0" indent="0" algn="l">
              <a:lnSpc>
                <a:spcPts val="1688"/>
              </a:lnSpc>
              <a:buNone/>
            </a:pPr>
            <a:r>
              <a:rPr lang="en-US" sz="1125" b="1" dirty="0">
                <a:solidFill>
                  <a:srgbClr val="1B5E20"/>
                </a:solidFill>
              </a:rPr>
              <a:t>REASSURE: If transient and resolved with no risk features, reassure with clear safety-netting.</a:t>
            </a:r>
            <a:endParaRPr lang="en-US" sz="1125" dirty="0"/>
          </a:p>
        </p:txBody>
      </p:sp>
      <p:sp>
        <p:nvSpPr>
          <p:cNvPr id="45" name="SK-31-text-44"/>
          <p:cNvSpPr/>
          <p:nvPr/>
        </p:nvSpPr>
        <p:spPr>
          <a:xfrm>
            <a:off x="571500" y="5410200"/>
            <a:ext cx="11049000" cy="171450"/>
          </a:xfrm>
          <a:prstGeom prst="rect">
            <a:avLst/>
          </a:prstGeom>
          <a:noFill/>
          <a:ln/>
        </p:spPr>
        <p:txBody>
          <a:bodyPr vert="horz" wrap="square" lIns="0" tIns="0" rIns="0" bIns="0" rtlCol="0" anchor="ctr"/>
          <a:lstStyle/>
          <a:p>
            <a:pPr marL="0" indent="0">
              <a:lnSpc>
                <a:spcPts val="1350"/>
              </a:lnSpc>
              <a:buNone/>
            </a:pPr>
            <a:r>
              <a:rPr lang="en-US" sz="900" b="1" dirty="0">
                <a:solidFill>
                  <a:srgbClr val="546E7A"/>
                </a:solidFill>
              </a:rPr>
              <a:t>SPEAKER NOTES &amp; SCA DEBRIEF</a:t>
            </a:r>
            <a:endParaRPr lang="en-US" sz="900" dirty="0"/>
          </a:p>
        </p:txBody>
      </p:sp>
      <p:sp>
        <p:nvSpPr>
          <p:cNvPr id="46" name="SK-31-text-45"/>
          <p:cNvSpPr/>
          <p:nvPr/>
        </p:nvSpPr>
        <p:spPr>
          <a:xfrm>
            <a:off x="571500" y="5610225"/>
            <a:ext cx="11049000" cy="519708"/>
          </a:xfrm>
          <a:prstGeom prst="rect">
            <a:avLst/>
          </a:prstGeom>
          <a:noFill/>
          <a:ln/>
        </p:spPr>
        <p:txBody>
          <a:bodyPr vert="horz" wrap="square" lIns="0" tIns="0" rIns="0" bIns="0" rtlCol="0" anchor="ctr"/>
          <a:lstStyle/>
          <a:p>
            <a:pPr marL="0" indent="0">
              <a:lnSpc>
                <a:spcPts val="1365"/>
              </a:lnSpc>
              <a:buNone/>
            </a:pPr>
            <a:r>
              <a:rPr lang="en-US" sz="975" dirty="0">
                <a:solidFill>
                  <a:srgbClr val="455A64"/>
                </a:solidFill>
              </a:rPr>
              <a:t>Focus on the 38yo: She does NOT meet the NG12 2WW criteria (age &lt;60 for NVH). The priority is avoiding over-medicalisation of a transient finding. Ask trainees: "What is the most common reason for a false positive in this age group?" (Menstruation/Exercise). Emphasize persistence: 2+ blood once is a screening result, not a diagnosis. If it resolves, no further action is needed unless risk factors emerge.</a:t>
            </a:r>
            <a:endParaRPr lang="en-US" sz="975" dirty="0"/>
          </a:p>
        </p:txBody>
      </p:sp>
      <p:sp>
        <p:nvSpPr>
          <p:cNvPr id="47" name="SK-31-text-46"/>
          <p:cNvSpPr/>
          <p:nvPr/>
        </p:nvSpPr>
        <p:spPr>
          <a:xfrm>
            <a:off x="10461129" y="6572250"/>
            <a:ext cx="1730871" cy="171450"/>
          </a:xfrm>
          <a:prstGeom prst="rect">
            <a:avLst/>
          </a:prstGeom>
          <a:noFill/>
          <a:ln/>
        </p:spPr>
        <p:txBody>
          <a:bodyPr vert="horz" wrap="square" lIns="0" tIns="0" rIns="0" bIns="0" rtlCol="0" anchor="ctr"/>
          <a:lstStyle/>
          <a:p>
            <a:pPr marL="0" indent="0">
              <a:lnSpc>
                <a:spcPts val="1350"/>
              </a:lnSpc>
              <a:buNone/>
            </a:pPr>
            <a:r>
              <a:rPr lang="en-US" sz="900" kern="0" spc="60" dirty="0">
                <a:solidFill>
                  <a:srgbClr val="9E9E9E"/>
                </a:solidFill>
              </a:rPr>
              <a:t>www.bradfordvts.co.uk</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2-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2-img-3" descr="preencoded.png"/>
          <p:cNvPicPr>
            <a:picLocks noChangeAspect="1"/>
          </p:cNvPicPr>
          <p:nvPr/>
        </p:nvPicPr>
        <p:blipFill>
          <a:blip r:embed="rId4"/>
          <a:stretch>
            <a:fillRect/>
          </a:stretch>
        </p:blipFill>
        <p:spPr>
          <a:xfrm>
            <a:off x="571500" y="381000"/>
            <a:ext cx="11049000" cy="828675"/>
          </a:xfrm>
          <a:prstGeom prst="rect">
            <a:avLst/>
          </a:prstGeom>
        </p:spPr>
      </p:pic>
      <p:pic>
        <p:nvPicPr>
          <p:cNvPr id="5" name="SK-32-img-4" descr="preencoded.png"/>
          <p:cNvPicPr>
            <a:picLocks noChangeAspect="1"/>
          </p:cNvPicPr>
          <p:nvPr/>
        </p:nvPicPr>
        <p:blipFill>
          <a:blip r:embed="rId5"/>
          <a:stretch>
            <a:fillRect/>
          </a:stretch>
        </p:blipFill>
        <p:spPr>
          <a:xfrm>
            <a:off x="571500" y="1400175"/>
            <a:ext cx="5381625" cy="2950666"/>
          </a:xfrm>
          <a:prstGeom prst="rect">
            <a:avLst/>
          </a:prstGeom>
        </p:spPr>
      </p:pic>
      <p:pic>
        <p:nvPicPr>
          <p:cNvPr id="6" name="SK-32-img-5" descr="preencoded.png"/>
          <p:cNvPicPr>
            <a:picLocks noChangeAspect="1"/>
          </p:cNvPicPr>
          <p:nvPr/>
        </p:nvPicPr>
        <p:blipFill>
          <a:blip r:embed="rId6"/>
          <a:stretch>
            <a:fillRect/>
          </a:stretch>
        </p:blipFill>
        <p:spPr>
          <a:xfrm>
            <a:off x="809625" y="1638300"/>
            <a:ext cx="342900" cy="342900"/>
          </a:xfrm>
          <a:prstGeom prst="rect">
            <a:avLst/>
          </a:prstGeom>
        </p:spPr>
      </p:pic>
      <p:pic>
        <p:nvPicPr>
          <p:cNvPr id="7" name="SK-32-img-6" descr="preencoded.png"/>
          <p:cNvPicPr>
            <a:picLocks noChangeAspect="1"/>
          </p:cNvPicPr>
          <p:nvPr/>
        </p:nvPicPr>
        <p:blipFill>
          <a:blip r:embed="rId7"/>
          <a:stretch>
            <a:fillRect/>
          </a:stretch>
        </p:blipFill>
        <p:spPr>
          <a:xfrm>
            <a:off x="885825" y="1733550"/>
            <a:ext cx="190500" cy="152400"/>
          </a:xfrm>
          <a:prstGeom prst="rect">
            <a:avLst/>
          </a:prstGeom>
        </p:spPr>
      </p:pic>
      <p:pic>
        <p:nvPicPr>
          <p:cNvPr id="8" name="SK-32-img-7" descr="preencoded.png"/>
          <p:cNvPicPr>
            <a:picLocks noChangeAspect="1"/>
          </p:cNvPicPr>
          <p:nvPr/>
        </p:nvPicPr>
        <p:blipFill>
          <a:blip r:embed="rId8"/>
          <a:stretch>
            <a:fillRect/>
          </a:stretch>
        </p:blipFill>
        <p:spPr>
          <a:xfrm>
            <a:off x="809625" y="2124075"/>
            <a:ext cx="4905375" cy="1017091"/>
          </a:xfrm>
          <a:prstGeom prst="rect">
            <a:avLst/>
          </a:prstGeom>
        </p:spPr>
      </p:pic>
      <p:pic>
        <p:nvPicPr>
          <p:cNvPr id="9" name="SK-32-img-8" descr="preencoded.png"/>
          <p:cNvPicPr>
            <a:picLocks noChangeAspect="1"/>
          </p:cNvPicPr>
          <p:nvPr/>
        </p:nvPicPr>
        <p:blipFill>
          <a:blip r:embed="rId5"/>
          <a:stretch>
            <a:fillRect/>
          </a:stretch>
        </p:blipFill>
        <p:spPr>
          <a:xfrm>
            <a:off x="6238875" y="1400175"/>
            <a:ext cx="5381625" cy="2950666"/>
          </a:xfrm>
          <a:prstGeom prst="rect">
            <a:avLst/>
          </a:prstGeom>
        </p:spPr>
      </p:pic>
      <p:pic>
        <p:nvPicPr>
          <p:cNvPr id="10" name="SK-32-img-9" descr="preencoded.png"/>
          <p:cNvPicPr>
            <a:picLocks noChangeAspect="1"/>
          </p:cNvPicPr>
          <p:nvPr/>
        </p:nvPicPr>
        <p:blipFill>
          <a:blip r:embed="rId9"/>
          <a:stretch>
            <a:fillRect/>
          </a:stretch>
        </p:blipFill>
        <p:spPr>
          <a:xfrm>
            <a:off x="6477000" y="1638300"/>
            <a:ext cx="342900" cy="342900"/>
          </a:xfrm>
          <a:prstGeom prst="rect">
            <a:avLst/>
          </a:prstGeom>
        </p:spPr>
      </p:pic>
      <p:pic>
        <p:nvPicPr>
          <p:cNvPr id="11" name="SK-32-img-10" descr="preencoded.png"/>
          <p:cNvPicPr>
            <a:picLocks noChangeAspect="1"/>
          </p:cNvPicPr>
          <p:nvPr/>
        </p:nvPicPr>
        <p:blipFill>
          <a:blip r:embed="rId10"/>
          <a:stretch>
            <a:fillRect/>
          </a:stretch>
        </p:blipFill>
        <p:spPr>
          <a:xfrm>
            <a:off x="6553200" y="1733550"/>
            <a:ext cx="190500" cy="152400"/>
          </a:xfrm>
          <a:prstGeom prst="rect">
            <a:avLst/>
          </a:prstGeom>
        </p:spPr>
      </p:pic>
      <p:pic>
        <p:nvPicPr>
          <p:cNvPr id="12" name="SK-32-img-11" descr="preencoded.png"/>
          <p:cNvPicPr>
            <a:picLocks noChangeAspect="1"/>
          </p:cNvPicPr>
          <p:nvPr/>
        </p:nvPicPr>
        <p:blipFill>
          <a:blip r:embed="rId8"/>
          <a:stretch>
            <a:fillRect/>
          </a:stretch>
        </p:blipFill>
        <p:spPr>
          <a:xfrm>
            <a:off x="6477000" y="2124075"/>
            <a:ext cx="4905375" cy="1017091"/>
          </a:xfrm>
          <a:prstGeom prst="rect">
            <a:avLst/>
          </a:prstGeom>
        </p:spPr>
      </p:pic>
      <p:pic>
        <p:nvPicPr>
          <p:cNvPr id="13" name="SK-32-img-12" descr="preencoded.png"/>
          <p:cNvPicPr>
            <a:picLocks noChangeAspect="1"/>
          </p:cNvPicPr>
          <p:nvPr/>
        </p:nvPicPr>
        <p:blipFill>
          <a:blip r:embed="rId11"/>
          <a:stretch>
            <a:fillRect/>
          </a:stretch>
        </p:blipFill>
        <p:spPr>
          <a:xfrm>
            <a:off x="571500" y="4588966"/>
            <a:ext cx="11049000" cy="1020961"/>
          </a:xfrm>
          <a:prstGeom prst="rect">
            <a:avLst/>
          </a:prstGeom>
        </p:spPr>
      </p:pic>
      <p:pic>
        <p:nvPicPr>
          <p:cNvPr id="14" name="SK-32-img-13" descr="preencoded.png"/>
          <p:cNvPicPr>
            <a:picLocks noChangeAspect="1"/>
          </p:cNvPicPr>
          <p:nvPr/>
        </p:nvPicPr>
        <p:blipFill>
          <a:blip r:embed="rId12"/>
          <a:stretch>
            <a:fillRect/>
          </a:stretch>
        </p:blipFill>
        <p:spPr>
          <a:xfrm>
            <a:off x="857250" y="4870847"/>
            <a:ext cx="381000" cy="457200"/>
          </a:xfrm>
          <a:prstGeom prst="rect">
            <a:avLst/>
          </a:prstGeom>
        </p:spPr>
      </p:pic>
      <p:pic>
        <p:nvPicPr>
          <p:cNvPr id="15" name="SK-32-img-14" descr="preencoded.png"/>
          <p:cNvPicPr>
            <a:picLocks noChangeAspect="1"/>
          </p:cNvPicPr>
          <p:nvPr/>
        </p:nvPicPr>
        <p:blipFill>
          <a:blip r:embed="rId13"/>
          <a:stretch>
            <a:fillRect/>
          </a:stretch>
        </p:blipFill>
        <p:spPr>
          <a:xfrm>
            <a:off x="571500" y="6286500"/>
            <a:ext cx="11049000" cy="381000"/>
          </a:xfrm>
          <a:prstGeom prst="rect">
            <a:avLst/>
          </a:prstGeom>
        </p:spPr>
      </p:pic>
      <p:sp>
        <p:nvSpPr>
          <p:cNvPr id="16" name="SK-32-text-15"/>
          <p:cNvSpPr/>
          <p:nvPr/>
        </p:nvSpPr>
        <p:spPr>
          <a:xfrm>
            <a:off x="762000" y="476250"/>
            <a:ext cx="10858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PATIENT COMMUNICATION</a:t>
            </a:r>
            <a:endParaRPr lang="en-US" sz="2100" dirty="0"/>
          </a:p>
        </p:txBody>
      </p:sp>
      <p:sp>
        <p:nvSpPr>
          <p:cNvPr id="17" name="SK-32-text-16"/>
          <p:cNvSpPr/>
          <p:nvPr/>
        </p:nvSpPr>
        <p:spPr>
          <a:xfrm>
            <a:off x="762000" y="914400"/>
            <a:ext cx="10858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18" name="SK-32-text-17"/>
          <p:cNvSpPr/>
          <p:nvPr/>
        </p:nvSpPr>
        <p:spPr>
          <a:xfrm>
            <a:off x="1266825" y="1681163"/>
            <a:ext cx="452628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8080"/>
                </a:solidFill>
              </a:rPr>
              <a:t>EXPLAINING PROTEINURIA</a:t>
            </a:r>
            <a:endParaRPr lang="en-US" sz="1350" dirty="0"/>
          </a:p>
        </p:txBody>
      </p:sp>
      <p:sp>
        <p:nvSpPr>
          <p:cNvPr id="19" name="SK-32-text-18"/>
          <p:cNvSpPr/>
          <p:nvPr/>
        </p:nvSpPr>
        <p:spPr>
          <a:xfrm>
            <a:off x="952500" y="2124075"/>
            <a:ext cx="4619625" cy="1017091"/>
          </a:xfrm>
          <a:prstGeom prst="rect">
            <a:avLst/>
          </a:prstGeom>
          <a:noFill/>
          <a:ln/>
        </p:spPr>
        <p:txBody>
          <a:bodyPr vert="horz" wrap="square" lIns="0" tIns="0" rIns="0" bIns="0" rtlCol="0" anchor="ctr"/>
          <a:lstStyle/>
          <a:p>
            <a:pPr marL="0" indent="0">
              <a:lnSpc>
                <a:spcPts val="1920"/>
              </a:lnSpc>
              <a:buNone/>
            </a:pPr>
            <a:r>
              <a:rPr lang="en-US" sz="1200" i="1" dirty="0">
                <a:solidFill>
                  <a:srgbClr val="2E7D32"/>
                </a:solidFill>
              </a:rPr>
              <a:t>"Finding protein leaking into your urine can be an early sign that your kidneys are under a bit of strain. It is like a 'check engine' light for both your kidney health and your circulation."</a:t>
            </a:r>
            <a:endParaRPr lang="en-US" sz="1200" dirty="0"/>
          </a:p>
        </p:txBody>
      </p:sp>
      <p:sp>
        <p:nvSpPr>
          <p:cNvPr id="20" name="SK-32-text-19"/>
          <p:cNvSpPr/>
          <p:nvPr/>
        </p:nvSpPr>
        <p:spPr>
          <a:xfrm>
            <a:off x="1000125" y="3284041"/>
            <a:ext cx="9074532" cy="200025"/>
          </a:xfrm>
          <a:prstGeom prst="rect">
            <a:avLst/>
          </a:prstGeom>
          <a:noFill/>
          <a:ln/>
        </p:spPr>
        <p:txBody>
          <a:bodyPr vert="horz" wrap="square" lIns="0" tIns="0" rIns="0" bIns="0" rtlCol="0" anchor="ctr"/>
          <a:lstStyle/>
          <a:p>
            <a:pPr marL="0" indent="0" algn="l">
              <a:lnSpc>
                <a:spcPts val="1575"/>
              </a:lnSpc>
              <a:buNone/>
            </a:pPr>
            <a:r>
              <a:rPr lang="en-US" sz="1050" dirty="0">
                <a:solidFill>
                  <a:srgbClr val="424242"/>
                </a:solidFill>
              </a:rPr>
              <a:t>Avoid jargon: use 'kidney strain' instead of 'albuminuria'.</a:t>
            </a:r>
            <a:endParaRPr lang="en-US" sz="1050" dirty="0"/>
          </a:p>
        </p:txBody>
      </p:sp>
      <p:sp>
        <p:nvSpPr>
          <p:cNvPr id="21" name="SK-32-text-20"/>
          <p:cNvSpPr/>
          <p:nvPr/>
        </p:nvSpPr>
        <p:spPr>
          <a:xfrm>
            <a:off x="1000125" y="3560266"/>
            <a:ext cx="7997893" cy="200025"/>
          </a:xfrm>
          <a:prstGeom prst="rect">
            <a:avLst/>
          </a:prstGeom>
          <a:noFill/>
          <a:ln/>
        </p:spPr>
        <p:txBody>
          <a:bodyPr vert="horz" wrap="square" lIns="0" tIns="0" rIns="0" bIns="0" rtlCol="0" anchor="ctr"/>
          <a:lstStyle/>
          <a:p>
            <a:pPr marL="0" indent="0" algn="l">
              <a:lnSpc>
                <a:spcPts val="1575"/>
              </a:lnSpc>
              <a:buNone/>
            </a:pPr>
            <a:r>
              <a:rPr lang="en-US" sz="1050" dirty="0">
                <a:solidFill>
                  <a:srgbClr val="424242"/>
                </a:solidFill>
              </a:rPr>
              <a:t>Explain the link to heart health and blood pressure.</a:t>
            </a:r>
            <a:endParaRPr lang="en-US" sz="1050" dirty="0"/>
          </a:p>
        </p:txBody>
      </p:sp>
      <p:sp>
        <p:nvSpPr>
          <p:cNvPr id="22" name="SK-32-text-21"/>
          <p:cNvSpPr/>
          <p:nvPr/>
        </p:nvSpPr>
        <p:spPr>
          <a:xfrm>
            <a:off x="1000125" y="3836491"/>
            <a:ext cx="8920727" cy="200025"/>
          </a:xfrm>
          <a:prstGeom prst="rect">
            <a:avLst/>
          </a:prstGeom>
          <a:noFill/>
          <a:ln/>
        </p:spPr>
        <p:txBody>
          <a:bodyPr vert="horz" wrap="square" lIns="0" tIns="0" rIns="0" bIns="0" rtlCol="0" anchor="ctr"/>
          <a:lstStyle/>
          <a:p>
            <a:pPr marL="0" indent="0" algn="l">
              <a:lnSpc>
                <a:spcPts val="1575"/>
              </a:lnSpc>
              <a:buNone/>
            </a:pPr>
            <a:r>
              <a:rPr lang="en-US" sz="1050" dirty="0">
                <a:solidFill>
                  <a:srgbClr val="424242"/>
                </a:solidFill>
              </a:rPr>
              <a:t>Clarify why we repeat the test on an early morning sample.</a:t>
            </a:r>
            <a:endParaRPr lang="en-US" sz="1050" dirty="0"/>
          </a:p>
        </p:txBody>
      </p:sp>
      <p:sp>
        <p:nvSpPr>
          <p:cNvPr id="23" name="SK-32-text-22"/>
          <p:cNvSpPr/>
          <p:nvPr/>
        </p:nvSpPr>
        <p:spPr>
          <a:xfrm>
            <a:off x="6934200" y="1681163"/>
            <a:ext cx="43205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8080"/>
                </a:solidFill>
              </a:rPr>
              <a:t>EXPLAINING HAEMATURIA</a:t>
            </a:r>
            <a:endParaRPr lang="en-US" sz="1350" dirty="0"/>
          </a:p>
        </p:txBody>
      </p:sp>
      <p:sp>
        <p:nvSpPr>
          <p:cNvPr id="24" name="SK-32-text-23"/>
          <p:cNvSpPr/>
          <p:nvPr/>
        </p:nvSpPr>
        <p:spPr>
          <a:xfrm>
            <a:off x="6619875" y="2124075"/>
            <a:ext cx="4619625" cy="1017091"/>
          </a:xfrm>
          <a:prstGeom prst="rect">
            <a:avLst/>
          </a:prstGeom>
          <a:noFill/>
          <a:ln/>
        </p:spPr>
        <p:txBody>
          <a:bodyPr vert="horz" wrap="square" lIns="0" tIns="0" rIns="0" bIns="0" rtlCol="0" anchor="ctr"/>
          <a:lstStyle/>
          <a:p>
            <a:pPr marL="0" indent="0">
              <a:lnSpc>
                <a:spcPts val="1920"/>
              </a:lnSpc>
              <a:buNone/>
            </a:pPr>
            <a:r>
              <a:rPr lang="en-US" sz="1200" i="1" dirty="0">
                <a:solidFill>
                  <a:srgbClr val="2E7D32"/>
                </a:solidFill>
              </a:rPr>
              <a:t>"Blood in the urine is often caused by simple things like infections or stones. However, we investigate it thoroughly to rule out any serious underlying causes like growths or cancer."</a:t>
            </a:r>
            <a:endParaRPr lang="en-US" sz="1200" dirty="0"/>
          </a:p>
        </p:txBody>
      </p:sp>
      <p:sp>
        <p:nvSpPr>
          <p:cNvPr id="25" name="SK-32-text-24"/>
          <p:cNvSpPr/>
          <p:nvPr/>
        </p:nvSpPr>
        <p:spPr>
          <a:xfrm>
            <a:off x="6667500" y="3284041"/>
            <a:ext cx="5524500" cy="200025"/>
          </a:xfrm>
          <a:prstGeom prst="rect">
            <a:avLst/>
          </a:prstGeom>
          <a:noFill/>
          <a:ln/>
        </p:spPr>
        <p:txBody>
          <a:bodyPr vert="horz" wrap="square" lIns="0" tIns="0" rIns="0" bIns="0" rtlCol="0" anchor="ctr"/>
          <a:lstStyle/>
          <a:p>
            <a:pPr marL="0" indent="0" algn="l">
              <a:lnSpc>
                <a:spcPts val="1575"/>
              </a:lnSpc>
              <a:buNone/>
            </a:pPr>
            <a:r>
              <a:rPr lang="en-US" sz="1050" dirty="0">
                <a:solidFill>
                  <a:srgbClr val="424242"/>
                </a:solidFill>
              </a:rPr>
              <a:t>Distinguish between visible and non-visible blood clearly.</a:t>
            </a:r>
            <a:endParaRPr lang="en-US" sz="1050" dirty="0"/>
          </a:p>
        </p:txBody>
      </p:sp>
      <p:sp>
        <p:nvSpPr>
          <p:cNvPr id="26" name="SK-32-text-25"/>
          <p:cNvSpPr/>
          <p:nvPr/>
        </p:nvSpPr>
        <p:spPr>
          <a:xfrm>
            <a:off x="6667500" y="3560266"/>
            <a:ext cx="5524500" cy="200025"/>
          </a:xfrm>
          <a:prstGeom prst="rect">
            <a:avLst/>
          </a:prstGeom>
          <a:noFill/>
          <a:ln/>
        </p:spPr>
        <p:txBody>
          <a:bodyPr vert="horz" wrap="square" lIns="0" tIns="0" rIns="0" bIns="0" rtlCol="0" anchor="ctr"/>
          <a:lstStyle/>
          <a:p>
            <a:pPr marL="0" indent="0" algn="l">
              <a:lnSpc>
                <a:spcPts val="1575"/>
              </a:lnSpc>
              <a:buNone/>
            </a:pPr>
            <a:r>
              <a:rPr lang="en-US" sz="1050" dirty="0">
                <a:solidFill>
                  <a:srgbClr val="424242"/>
                </a:solidFill>
              </a:rPr>
              <a:t>Be honest about the 'cancer exclusion' pathway (2-week wait).</a:t>
            </a:r>
            <a:endParaRPr lang="en-US" sz="1050" dirty="0"/>
          </a:p>
        </p:txBody>
      </p:sp>
      <p:sp>
        <p:nvSpPr>
          <p:cNvPr id="27" name="SK-32-text-26"/>
          <p:cNvSpPr/>
          <p:nvPr/>
        </p:nvSpPr>
        <p:spPr>
          <a:xfrm>
            <a:off x="6667500" y="3836491"/>
            <a:ext cx="5524500" cy="200025"/>
          </a:xfrm>
          <a:prstGeom prst="rect">
            <a:avLst/>
          </a:prstGeom>
          <a:noFill/>
          <a:ln/>
        </p:spPr>
        <p:txBody>
          <a:bodyPr vert="horz" wrap="square" lIns="0" tIns="0" rIns="0" bIns="0" rtlCol="0" anchor="ctr"/>
          <a:lstStyle/>
          <a:p>
            <a:pPr marL="0" indent="0" algn="l">
              <a:lnSpc>
                <a:spcPts val="1575"/>
              </a:lnSpc>
              <a:buNone/>
            </a:pPr>
            <a:r>
              <a:rPr lang="en-US" sz="1050" dirty="0">
                <a:solidFill>
                  <a:srgbClr val="424242"/>
                </a:solidFill>
              </a:rPr>
              <a:t>Reassure that investigation is a proactive safety measure.</a:t>
            </a:r>
            <a:endParaRPr lang="en-US" sz="1050" dirty="0"/>
          </a:p>
        </p:txBody>
      </p:sp>
      <p:sp>
        <p:nvSpPr>
          <p:cNvPr id="28" name="SK-32-text-27"/>
          <p:cNvSpPr/>
          <p:nvPr/>
        </p:nvSpPr>
        <p:spPr>
          <a:xfrm>
            <a:off x="1428750" y="4779466"/>
            <a:ext cx="99060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FFFFFF"/>
                </a:solidFill>
              </a:rPr>
              <a:t>SHARED DECISION MAKING &amp; SAFETY-NETTING</a:t>
            </a:r>
            <a:endParaRPr lang="en-US" sz="1200" dirty="0"/>
          </a:p>
        </p:txBody>
      </p:sp>
      <p:sp>
        <p:nvSpPr>
          <p:cNvPr id="29" name="SK-32-text-28"/>
          <p:cNvSpPr/>
          <p:nvPr/>
        </p:nvSpPr>
        <p:spPr>
          <a:xfrm>
            <a:off x="1428750" y="5046166"/>
            <a:ext cx="9906000" cy="373261"/>
          </a:xfrm>
          <a:prstGeom prst="rect">
            <a:avLst/>
          </a:prstGeom>
          <a:noFill/>
          <a:ln/>
        </p:spPr>
        <p:txBody>
          <a:bodyPr vert="horz" wrap="square" lIns="0" tIns="0" rIns="0" bIns="0" rtlCol="0" anchor="ctr"/>
          <a:lstStyle/>
          <a:p>
            <a:pPr marL="0" indent="0">
              <a:lnSpc>
                <a:spcPts val="1470"/>
              </a:lnSpc>
              <a:buNone/>
            </a:pPr>
            <a:r>
              <a:rPr lang="en-US" sz="1050" dirty="0">
                <a:solidFill>
                  <a:srgbClr val="FFFFFF">
                    <a:alpha val="95000"/>
                  </a:srgbClr>
                </a:solidFill>
              </a:rPr>
              <a:t>Always confirm understanding of the next steps. Safety-net specifically for: New visible blood, passing clots, severe loin pain, or symptoms of urinary retention. Ensure the patient knows that even if a UTI is treated, visible blood needs a follow-up check.</a:t>
            </a:r>
            <a:endParaRPr lang="en-US" sz="1050" dirty="0"/>
          </a:p>
        </p:txBody>
      </p:sp>
      <p:sp>
        <p:nvSpPr>
          <p:cNvPr id="30" name="SK-32-text-29"/>
          <p:cNvSpPr/>
          <p:nvPr/>
        </p:nvSpPr>
        <p:spPr>
          <a:xfrm>
            <a:off x="10270629" y="6391275"/>
            <a:ext cx="1921371" cy="171450"/>
          </a:xfrm>
          <a:prstGeom prst="rect">
            <a:avLst/>
          </a:prstGeom>
          <a:noFill/>
          <a:ln/>
        </p:spPr>
        <p:txBody>
          <a:bodyPr vert="horz" wrap="square" lIns="0" tIns="0" rIns="0" bIns="0" rtlCol="0" anchor="ctr"/>
          <a:lstStyle/>
          <a:p>
            <a:pPr marL="0" indent="0">
              <a:lnSpc>
                <a:spcPts val="1350"/>
              </a:lnSpc>
              <a:buNone/>
            </a:pPr>
            <a:r>
              <a:rPr lang="en-US" sz="900" kern="0" spc="60" dirty="0">
                <a:solidFill>
                  <a:srgbClr val="9E9E9E"/>
                </a:solidFill>
              </a:rPr>
              <a:t>www.bradfordvts.co.uk</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pic>
        <p:nvPicPr>
          <p:cNvPr id="2" name="SK-33-img-1" descr="preencoded.png"/>
          <p:cNvPicPr>
            <a:picLocks noChangeAspect="1"/>
          </p:cNvPicPr>
          <p:nvPr/>
        </p:nvPicPr>
        <p:blipFill>
          <a:blip r:embed="rId3"/>
          <a:stretch>
            <a:fillRect/>
          </a:stretch>
        </p:blipFill>
        <p:spPr>
          <a:xfrm>
            <a:off x="0" y="0"/>
            <a:ext cx="12192000" cy="6953250"/>
          </a:xfrm>
          <a:prstGeom prst="rect">
            <a:avLst/>
          </a:prstGeom>
        </p:spPr>
      </p:pic>
      <p:pic>
        <p:nvPicPr>
          <p:cNvPr id="3" name="SK-33-img-2" descr="preencoded.png"/>
          <p:cNvPicPr>
            <a:picLocks noChangeAspect="1"/>
          </p:cNvPicPr>
          <p:nvPr/>
        </p:nvPicPr>
        <p:blipFill>
          <a:blip r:embed="rId4"/>
          <a:stretch>
            <a:fillRect/>
          </a:stretch>
        </p:blipFill>
        <p:spPr>
          <a:xfrm>
            <a:off x="381000" y="95250"/>
            <a:ext cx="11430000" cy="714375"/>
          </a:xfrm>
          <a:prstGeom prst="rect">
            <a:avLst/>
          </a:prstGeom>
        </p:spPr>
      </p:pic>
      <p:pic>
        <p:nvPicPr>
          <p:cNvPr id="4" name="SK-33-img-3" descr="preencoded.png"/>
          <p:cNvPicPr>
            <a:picLocks noChangeAspect="1"/>
          </p:cNvPicPr>
          <p:nvPr/>
        </p:nvPicPr>
        <p:blipFill>
          <a:blip r:embed="rId5"/>
          <a:stretch>
            <a:fillRect/>
          </a:stretch>
        </p:blipFill>
        <p:spPr>
          <a:xfrm>
            <a:off x="381000" y="885825"/>
            <a:ext cx="11430000" cy="3153966"/>
          </a:xfrm>
          <a:prstGeom prst="rect">
            <a:avLst/>
          </a:prstGeom>
        </p:spPr>
      </p:pic>
      <p:pic>
        <p:nvPicPr>
          <p:cNvPr id="5" name="SK-33-img-4" descr="preencoded.png"/>
          <p:cNvPicPr>
            <a:picLocks noChangeAspect="1"/>
          </p:cNvPicPr>
          <p:nvPr/>
        </p:nvPicPr>
        <p:blipFill>
          <a:blip r:embed="rId6"/>
          <a:stretch>
            <a:fillRect/>
          </a:stretch>
        </p:blipFill>
        <p:spPr>
          <a:xfrm>
            <a:off x="381000" y="885825"/>
            <a:ext cx="11430000" cy="342900"/>
          </a:xfrm>
          <a:prstGeom prst="rect">
            <a:avLst/>
          </a:prstGeom>
        </p:spPr>
      </p:pic>
      <p:pic>
        <p:nvPicPr>
          <p:cNvPr id="6" name="SK-33-img-5" descr="preencoded.png"/>
          <p:cNvPicPr>
            <a:picLocks noChangeAspect="1"/>
          </p:cNvPicPr>
          <p:nvPr/>
        </p:nvPicPr>
        <p:blipFill>
          <a:blip r:embed="rId7"/>
          <a:stretch>
            <a:fillRect/>
          </a:stretch>
        </p:blipFill>
        <p:spPr>
          <a:xfrm>
            <a:off x="381000" y="885825"/>
            <a:ext cx="2057400" cy="342900"/>
          </a:xfrm>
          <a:prstGeom prst="rect">
            <a:avLst/>
          </a:prstGeom>
        </p:spPr>
      </p:pic>
      <p:pic>
        <p:nvPicPr>
          <p:cNvPr id="7" name="SK-33-img-6" descr="preencoded.png"/>
          <p:cNvPicPr>
            <a:picLocks noChangeAspect="1"/>
          </p:cNvPicPr>
          <p:nvPr/>
        </p:nvPicPr>
        <p:blipFill>
          <a:blip r:embed="rId8"/>
          <a:stretch>
            <a:fillRect/>
          </a:stretch>
        </p:blipFill>
        <p:spPr>
          <a:xfrm>
            <a:off x="2438400" y="885825"/>
            <a:ext cx="2514600" cy="342900"/>
          </a:xfrm>
          <a:prstGeom prst="rect">
            <a:avLst/>
          </a:prstGeom>
        </p:spPr>
      </p:pic>
      <p:pic>
        <p:nvPicPr>
          <p:cNvPr id="8" name="SK-33-img-7" descr="preencoded.png"/>
          <p:cNvPicPr>
            <a:picLocks noChangeAspect="1"/>
          </p:cNvPicPr>
          <p:nvPr/>
        </p:nvPicPr>
        <p:blipFill>
          <a:blip r:embed="rId9"/>
          <a:stretch>
            <a:fillRect/>
          </a:stretch>
        </p:blipFill>
        <p:spPr>
          <a:xfrm>
            <a:off x="4953000" y="885825"/>
            <a:ext cx="2857500" cy="342900"/>
          </a:xfrm>
          <a:prstGeom prst="rect">
            <a:avLst/>
          </a:prstGeom>
        </p:spPr>
      </p:pic>
      <p:pic>
        <p:nvPicPr>
          <p:cNvPr id="9" name="SK-33-img-8" descr="preencoded.png"/>
          <p:cNvPicPr>
            <a:picLocks noChangeAspect="1"/>
          </p:cNvPicPr>
          <p:nvPr/>
        </p:nvPicPr>
        <p:blipFill>
          <a:blip r:embed="rId10"/>
          <a:stretch>
            <a:fillRect/>
          </a:stretch>
        </p:blipFill>
        <p:spPr>
          <a:xfrm>
            <a:off x="7810500" y="885825"/>
            <a:ext cx="4000500" cy="342900"/>
          </a:xfrm>
          <a:prstGeom prst="rect">
            <a:avLst/>
          </a:prstGeom>
        </p:spPr>
      </p:pic>
      <p:pic>
        <p:nvPicPr>
          <p:cNvPr id="10" name="SK-33-img-9" descr="preencoded.png"/>
          <p:cNvPicPr>
            <a:picLocks noChangeAspect="1"/>
          </p:cNvPicPr>
          <p:nvPr/>
        </p:nvPicPr>
        <p:blipFill>
          <a:blip r:embed="rId11"/>
          <a:stretch>
            <a:fillRect/>
          </a:stretch>
        </p:blipFill>
        <p:spPr>
          <a:xfrm>
            <a:off x="381000" y="1228725"/>
            <a:ext cx="2057400" cy="468511"/>
          </a:xfrm>
          <a:prstGeom prst="rect">
            <a:avLst/>
          </a:prstGeom>
        </p:spPr>
      </p:pic>
      <p:pic>
        <p:nvPicPr>
          <p:cNvPr id="11" name="SK-33-img-10" descr="preencoded.png"/>
          <p:cNvPicPr>
            <a:picLocks noChangeAspect="1"/>
          </p:cNvPicPr>
          <p:nvPr/>
        </p:nvPicPr>
        <p:blipFill>
          <a:blip r:embed="rId12"/>
          <a:stretch>
            <a:fillRect/>
          </a:stretch>
        </p:blipFill>
        <p:spPr>
          <a:xfrm>
            <a:off x="523875" y="1305818"/>
            <a:ext cx="166688" cy="137220"/>
          </a:xfrm>
          <a:prstGeom prst="rect">
            <a:avLst/>
          </a:prstGeom>
        </p:spPr>
      </p:pic>
      <p:pic>
        <p:nvPicPr>
          <p:cNvPr id="12" name="SK-33-img-11" descr="preencoded.png"/>
          <p:cNvPicPr>
            <a:picLocks noChangeAspect="1"/>
          </p:cNvPicPr>
          <p:nvPr/>
        </p:nvPicPr>
        <p:blipFill>
          <a:blip r:embed="rId13"/>
          <a:stretch>
            <a:fillRect/>
          </a:stretch>
        </p:blipFill>
        <p:spPr>
          <a:xfrm>
            <a:off x="2438400" y="1228725"/>
            <a:ext cx="2514600" cy="468511"/>
          </a:xfrm>
          <a:prstGeom prst="rect">
            <a:avLst/>
          </a:prstGeom>
        </p:spPr>
      </p:pic>
      <p:pic>
        <p:nvPicPr>
          <p:cNvPr id="13" name="SK-33-img-12" descr="preencoded.png"/>
          <p:cNvPicPr>
            <a:picLocks noChangeAspect="1"/>
          </p:cNvPicPr>
          <p:nvPr/>
        </p:nvPicPr>
        <p:blipFill>
          <a:blip r:embed="rId14"/>
          <a:stretch>
            <a:fillRect/>
          </a:stretch>
        </p:blipFill>
        <p:spPr>
          <a:xfrm>
            <a:off x="4953000" y="1228725"/>
            <a:ext cx="2857500" cy="468511"/>
          </a:xfrm>
          <a:prstGeom prst="rect">
            <a:avLst/>
          </a:prstGeom>
        </p:spPr>
      </p:pic>
      <p:pic>
        <p:nvPicPr>
          <p:cNvPr id="14" name="SK-33-img-13" descr="preencoded.png"/>
          <p:cNvPicPr>
            <a:picLocks noChangeAspect="1"/>
          </p:cNvPicPr>
          <p:nvPr/>
        </p:nvPicPr>
        <p:blipFill>
          <a:blip r:embed="rId15"/>
          <a:stretch>
            <a:fillRect/>
          </a:stretch>
        </p:blipFill>
        <p:spPr>
          <a:xfrm>
            <a:off x="7810500" y="1228725"/>
            <a:ext cx="4000500" cy="468511"/>
          </a:xfrm>
          <a:prstGeom prst="rect">
            <a:avLst/>
          </a:prstGeom>
        </p:spPr>
      </p:pic>
      <p:pic>
        <p:nvPicPr>
          <p:cNvPr id="15" name="SK-33-img-14" descr="preencoded.png"/>
          <p:cNvPicPr>
            <a:picLocks noChangeAspect="1"/>
          </p:cNvPicPr>
          <p:nvPr/>
        </p:nvPicPr>
        <p:blipFill>
          <a:blip r:embed="rId11"/>
          <a:stretch>
            <a:fillRect/>
          </a:stretch>
        </p:blipFill>
        <p:spPr>
          <a:xfrm>
            <a:off x="381000" y="1697236"/>
            <a:ext cx="2057400" cy="468511"/>
          </a:xfrm>
          <a:prstGeom prst="rect">
            <a:avLst/>
          </a:prstGeom>
        </p:spPr>
      </p:pic>
      <p:pic>
        <p:nvPicPr>
          <p:cNvPr id="16" name="SK-33-img-15" descr="preencoded.png"/>
          <p:cNvPicPr>
            <a:picLocks noChangeAspect="1"/>
          </p:cNvPicPr>
          <p:nvPr/>
        </p:nvPicPr>
        <p:blipFill>
          <a:blip r:embed="rId16"/>
          <a:stretch>
            <a:fillRect/>
          </a:stretch>
        </p:blipFill>
        <p:spPr>
          <a:xfrm>
            <a:off x="523875" y="1774329"/>
            <a:ext cx="166688" cy="137220"/>
          </a:xfrm>
          <a:prstGeom prst="rect">
            <a:avLst/>
          </a:prstGeom>
        </p:spPr>
      </p:pic>
      <p:pic>
        <p:nvPicPr>
          <p:cNvPr id="17" name="SK-33-img-16" descr="preencoded.png"/>
          <p:cNvPicPr>
            <a:picLocks noChangeAspect="1"/>
          </p:cNvPicPr>
          <p:nvPr/>
        </p:nvPicPr>
        <p:blipFill>
          <a:blip r:embed="rId13"/>
          <a:stretch>
            <a:fillRect/>
          </a:stretch>
        </p:blipFill>
        <p:spPr>
          <a:xfrm>
            <a:off x="2438400" y="1697236"/>
            <a:ext cx="2514600" cy="468511"/>
          </a:xfrm>
          <a:prstGeom prst="rect">
            <a:avLst/>
          </a:prstGeom>
        </p:spPr>
      </p:pic>
      <p:pic>
        <p:nvPicPr>
          <p:cNvPr id="18" name="SK-33-img-17" descr="preencoded.png"/>
          <p:cNvPicPr>
            <a:picLocks noChangeAspect="1"/>
          </p:cNvPicPr>
          <p:nvPr/>
        </p:nvPicPr>
        <p:blipFill>
          <a:blip r:embed="rId14"/>
          <a:stretch>
            <a:fillRect/>
          </a:stretch>
        </p:blipFill>
        <p:spPr>
          <a:xfrm>
            <a:off x="4953000" y="1697236"/>
            <a:ext cx="2857500" cy="468511"/>
          </a:xfrm>
          <a:prstGeom prst="rect">
            <a:avLst/>
          </a:prstGeom>
        </p:spPr>
      </p:pic>
      <p:pic>
        <p:nvPicPr>
          <p:cNvPr id="19" name="SK-33-img-18" descr="preencoded.png"/>
          <p:cNvPicPr>
            <a:picLocks noChangeAspect="1"/>
          </p:cNvPicPr>
          <p:nvPr/>
        </p:nvPicPr>
        <p:blipFill>
          <a:blip r:embed="rId15"/>
          <a:stretch>
            <a:fillRect/>
          </a:stretch>
        </p:blipFill>
        <p:spPr>
          <a:xfrm>
            <a:off x="7810500" y="1697236"/>
            <a:ext cx="4000500" cy="468511"/>
          </a:xfrm>
          <a:prstGeom prst="rect">
            <a:avLst/>
          </a:prstGeom>
        </p:spPr>
      </p:pic>
      <p:pic>
        <p:nvPicPr>
          <p:cNvPr id="20" name="SK-33-img-19" descr="preencoded.png"/>
          <p:cNvPicPr>
            <a:picLocks noChangeAspect="1"/>
          </p:cNvPicPr>
          <p:nvPr/>
        </p:nvPicPr>
        <p:blipFill>
          <a:blip r:embed="rId17"/>
          <a:stretch>
            <a:fillRect/>
          </a:stretch>
        </p:blipFill>
        <p:spPr>
          <a:xfrm>
            <a:off x="381000" y="2165747"/>
            <a:ext cx="2057400" cy="468511"/>
          </a:xfrm>
          <a:prstGeom prst="rect">
            <a:avLst/>
          </a:prstGeom>
        </p:spPr>
      </p:pic>
      <p:pic>
        <p:nvPicPr>
          <p:cNvPr id="21" name="SK-33-img-20" descr="preencoded.png"/>
          <p:cNvPicPr>
            <a:picLocks noChangeAspect="1"/>
          </p:cNvPicPr>
          <p:nvPr/>
        </p:nvPicPr>
        <p:blipFill>
          <a:blip r:embed="rId18"/>
          <a:stretch>
            <a:fillRect/>
          </a:stretch>
        </p:blipFill>
        <p:spPr>
          <a:xfrm>
            <a:off x="523875" y="2242840"/>
            <a:ext cx="166688" cy="137220"/>
          </a:xfrm>
          <a:prstGeom prst="rect">
            <a:avLst/>
          </a:prstGeom>
        </p:spPr>
      </p:pic>
      <p:pic>
        <p:nvPicPr>
          <p:cNvPr id="22" name="SK-33-img-21" descr="preencoded.png"/>
          <p:cNvPicPr>
            <a:picLocks noChangeAspect="1"/>
          </p:cNvPicPr>
          <p:nvPr/>
        </p:nvPicPr>
        <p:blipFill>
          <a:blip r:embed="rId19"/>
          <a:stretch>
            <a:fillRect/>
          </a:stretch>
        </p:blipFill>
        <p:spPr>
          <a:xfrm>
            <a:off x="2438400" y="2165747"/>
            <a:ext cx="2514600" cy="468511"/>
          </a:xfrm>
          <a:prstGeom prst="rect">
            <a:avLst/>
          </a:prstGeom>
        </p:spPr>
      </p:pic>
      <p:pic>
        <p:nvPicPr>
          <p:cNvPr id="23" name="SK-33-img-22" descr="preencoded.png"/>
          <p:cNvPicPr>
            <a:picLocks noChangeAspect="1"/>
          </p:cNvPicPr>
          <p:nvPr/>
        </p:nvPicPr>
        <p:blipFill>
          <a:blip r:embed="rId20"/>
          <a:stretch>
            <a:fillRect/>
          </a:stretch>
        </p:blipFill>
        <p:spPr>
          <a:xfrm>
            <a:off x="4953000" y="2165747"/>
            <a:ext cx="2857500" cy="468511"/>
          </a:xfrm>
          <a:prstGeom prst="rect">
            <a:avLst/>
          </a:prstGeom>
        </p:spPr>
      </p:pic>
      <p:pic>
        <p:nvPicPr>
          <p:cNvPr id="24" name="SK-33-img-23" descr="preencoded.png"/>
          <p:cNvPicPr>
            <a:picLocks noChangeAspect="1"/>
          </p:cNvPicPr>
          <p:nvPr/>
        </p:nvPicPr>
        <p:blipFill>
          <a:blip r:embed="rId21"/>
          <a:stretch>
            <a:fillRect/>
          </a:stretch>
        </p:blipFill>
        <p:spPr>
          <a:xfrm>
            <a:off x="7810500" y="2165747"/>
            <a:ext cx="4000500" cy="468511"/>
          </a:xfrm>
          <a:prstGeom prst="rect">
            <a:avLst/>
          </a:prstGeom>
        </p:spPr>
      </p:pic>
      <p:pic>
        <p:nvPicPr>
          <p:cNvPr id="25" name="SK-33-img-24" descr="preencoded.png"/>
          <p:cNvPicPr>
            <a:picLocks noChangeAspect="1"/>
          </p:cNvPicPr>
          <p:nvPr/>
        </p:nvPicPr>
        <p:blipFill>
          <a:blip r:embed="rId22"/>
          <a:stretch>
            <a:fillRect/>
          </a:stretch>
        </p:blipFill>
        <p:spPr>
          <a:xfrm>
            <a:off x="381000" y="2634258"/>
            <a:ext cx="2057400" cy="468511"/>
          </a:xfrm>
          <a:prstGeom prst="rect">
            <a:avLst/>
          </a:prstGeom>
        </p:spPr>
      </p:pic>
      <p:pic>
        <p:nvPicPr>
          <p:cNvPr id="26" name="SK-33-img-25" descr="preencoded.png"/>
          <p:cNvPicPr>
            <a:picLocks noChangeAspect="1"/>
          </p:cNvPicPr>
          <p:nvPr/>
        </p:nvPicPr>
        <p:blipFill>
          <a:blip r:embed="rId23"/>
          <a:stretch>
            <a:fillRect/>
          </a:stretch>
        </p:blipFill>
        <p:spPr>
          <a:xfrm>
            <a:off x="523875" y="2711351"/>
            <a:ext cx="166688" cy="137220"/>
          </a:xfrm>
          <a:prstGeom prst="rect">
            <a:avLst/>
          </a:prstGeom>
        </p:spPr>
      </p:pic>
      <p:pic>
        <p:nvPicPr>
          <p:cNvPr id="27" name="SK-33-img-26" descr="preencoded.png"/>
          <p:cNvPicPr>
            <a:picLocks noChangeAspect="1"/>
          </p:cNvPicPr>
          <p:nvPr/>
        </p:nvPicPr>
        <p:blipFill>
          <a:blip r:embed="rId24"/>
          <a:stretch>
            <a:fillRect/>
          </a:stretch>
        </p:blipFill>
        <p:spPr>
          <a:xfrm>
            <a:off x="2438400" y="2634258"/>
            <a:ext cx="2514600" cy="468511"/>
          </a:xfrm>
          <a:prstGeom prst="rect">
            <a:avLst/>
          </a:prstGeom>
        </p:spPr>
      </p:pic>
      <p:pic>
        <p:nvPicPr>
          <p:cNvPr id="28" name="SK-33-img-27" descr="preencoded.png"/>
          <p:cNvPicPr>
            <a:picLocks noChangeAspect="1"/>
          </p:cNvPicPr>
          <p:nvPr/>
        </p:nvPicPr>
        <p:blipFill>
          <a:blip r:embed="rId25"/>
          <a:stretch>
            <a:fillRect/>
          </a:stretch>
        </p:blipFill>
        <p:spPr>
          <a:xfrm>
            <a:off x="4953000" y="2634258"/>
            <a:ext cx="2857500" cy="468511"/>
          </a:xfrm>
          <a:prstGeom prst="rect">
            <a:avLst/>
          </a:prstGeom>
        </p:spPr>
      </p:pic>
      <p:pic>
        <p:nvPicPr>
          <p:cNvPr id="29" name="SK-33-img-28" descr="preencoded.png"/>
          <p:cNvPicPr>
            <a:picLocks noChangeAspect="1"/>
          </p:cNvPicPr>
          <p:nvPr/>
        </p:nvPicPr>
        <p:blipFill>
          <a:blip r:embed="rId26"/>
          <a:stretch>
            <a:fillRect/>
          </a:stretch>
        </p:blipFill>
        <p:spPr>
          <a:xfrm>
            <a:off x="7810500" y="2634258"/>
            <a:ext cx="4000500" cy="468511"/>
          </a:xfrm>
          <a:prstGeom prst="rect">
            <a:avLst/>
          </a:prstGeom>
        </p:spPr>
      </p:pic>
      <p:pic>
        <p:nvPicPr>
          <p:cNvPr id="30" name="SK-33-img-29" descr="preencoded.png"/>
          <p:cNvPicPr>
            <a:picLocks noChangeAspect="1"/>
          </p:cNvPicPr>
          <p:nvPr/>
        </p:nvPicPr>
        <p:blipFill>
          <a:blip r:embed="rId11"/>
          <a:stretch>
            <a:fillRect/>
          </a:stretch>
        </p:blipFill>
        <p:spPr>
          <a:xfrm>
            <a:off x="381000" y="3102769"/>
            <a:ext cx="2057400" cy="468511"/>
          </a:xfrm>
          <a:prstGeom prst="rect">
            <a:avLst/>
          </a:prstGeom>
        </p:spPr>
      </p:pic>
      <p:pic>
        <p:nvPicPr>
          <p:cNvPr id="31" name="SK-33-img-30" descr="preencoded.png"/>
          <p:cNvPicPr>
            <a:picLocks noChangeAspect="1"/>
          </p:cNvPicPr>
          <p:nvPr/>
        </p:nvPicPr>
        <p:blipFill>
          <a:blip r:embed="rId27"/>
          <a:stretch>
            <a:fillRect/>
          </a:stretch>
        </p:blipFill>
        <p:spPr>
          <a:xfrm>
            <a:off x="523875" y="3179862"/>
            <a:ext cx="166688" cy="137220"/>
          </a:xfrm>
          <a:prstGeom prst="rect">
            <a:avLst/>
          </a:prstGeom>
        </p:spPr>
      </p:pic>
      <p:pic>
        <p:nvPicPr>
          <p:cNvPr id="32" name="SK-33-img-31" descr="preencoded.png"/>
          <p:cNvPicPr>
            <a:picLocks noChangeAspect="1"/>
          </p:cNvPicPr>
          <p:nvPr/>
        </p:nvPicPr>
        <p:blipFill>
          <a:blip r:embed="rId13"/>
          <a:stretch>
            <a:fillRect/>
          </a:stretch>
        </p:blipFill>
        <p:spPr>
          <a:xfrm>
            <a:off x="2438400" y="3102769"/>
            <a:ext cx="2514600" cy="468511"/>
          </a:xfrm>
          <a:prstGeom prst="rect">
            <a:avLst/>
          </a:prstGeom>
        </p:spPr>
      </p:pic>
      <p:pic>
        <p:nvPicPr>
          <p:cNvPr id="33" name="SK-33-img-32" descr="preencoded.png"/>
          <p:cNvPicPr>
            <a:picLocks noChangeAspect="1"/>
          </p:cNvPicPr>
          <p:nvPr/>
        </p:nvPicPr>
        <p:blipFill>
          <a:blip r:embed="rId14"/>
          <a:stretch>
            <a:fillRect/>
          </a:stretch>
        </p:blipFill>
        <p:spPr>
          <a:xfrm>
            <a:off x="4953000" y="3102769"/>
            <a:ext cx="2857500" cy="468511"/>
          </a:xfrm>
          <a:prstGeom prst="rect">
            <a:avLst/>
          </a:prstGeom>
        </p:spPr>
      </p:pic>
      <p:pic>
        <p:nvPicPr>
          <p:cNvPr id="34" name="SK-33-img-33" descr="preencoded.png"/>
          <p:cNvPicPr>
            <a:picLocks noChangeAspect="1"/>
          </p:cNvPicPr>
          <p:nvPr/>
        </p:nvPicPr>
        <p:blipFill>
          <a:blip r:embed="rId15"/>
          <a:stretch>
            <a:fillRect/>
          </a:stretch>
        </p:blipFill>
        <p:spPr>
          <a:xfrm>
            <a:off x="7810500" y="3102769"/>
            <a:ext cx="4000500" cy="468511"/>
          </a:xfrm>
          <a:prstGeom prst="rect">
            <a:avLst/>
          </a:prstGeom>
        </p:spPr>
      </p:pic>
      <p:pic>
        <p:nvPicPr>
          <p:cNvPr id="35" name="SK-33-img-34" descr="preencoded.png"/>
          <p:cNvPicPr>
            <a:picLocks noChangeAspect="1"/>
          </p:cNvPicPr>
          <p:nvPr/>
        </p:nvPicPr>
        <p:blipFill>
          <a:blip r:embed="rId11"/>
          <a:stretch>
            <a:fillRect/>
          </a:stretch>
        </p:blipFill>
        <p:spPr>
          <a:xfrm>
            <a:off x="381000" y="3571280"/>
            <a:ext cx="2057400" cy="468511"/>
          </a:xfrm>
          <a:prstGeom prst="rect">
            <a:avLst/>
          </a:prstGeom>
        </p:spPr>
      </p:pic>
      <p:pic>
        <p:nvPicPr>
          <p:cNvPr id="36" name="SK-33-img-35" descr="preencoded.png"/>
          <p:cNvPicPr>
            <a:picLocks noChangeAspect="1"/>
          </p:cNvPicPr>
          <p:nvPr/>
        </p:nvPicPr>
        <p:blipFill>
          <a:blip r:embed="rId28"/>
          <a:stretch>
            <a:fillRect/>
          </a:stretch>
        </p:blipFill>
        <p:spPr>
          <a:xfrm>
            <a:off x="523875" y="3648373"/>
            <a:ext cx="166688" cy="137220"/>
          </a:xfrm>
          <a:prstGeom prst="rect">
            <a:avLst/>
          </a:prstGeom>
        </p:spPr>
      </p:pic>
      <p:pic>
        <p:nvPicPr>
          <p:cNvPr id="37" name="SK-33-img-36" descr="preencoded.png"/>
          <p:cNvPicPr>
            <a:picLocks noChangeAspect="1"/>
          </p:cNvPicPr>
          <p:nvPr/>
        </p:nvPicPr>
        <p:blipFill>
          <a:blip r:embed="rId29"/>
          <a:stretch>
            <a:fillRect/>
          </a:stretch>
        </p:blipFill>
        <p:spPr>
          <a:xfrm>
            <a:off x="2438400" y="3571280"/>
            <a:ext cx="2514600" cy="468511"/>
          </a:xfrm>
          <a:prstGeom prst="rect">
            <a:avLst/>
          </a:prstGeom>
        </p:spPr>
      </p:pic>
      <p:pic>
        <p:nvPicPr>
          <p:cNvPr id="38" name="SK-33-img-37" descr="preencoded.png"/>
          <p:cNvPicPr>
            <a:picLocks noChangeAspect="1"/>
          </p:cNvPicPr>
          <p:nvPr/>
        </p:nvPicPr>
        <p:blipFill>
          <a:blip r:embed="rId30"/>
          <a:stretch>
            <a:fillRect/>
          </a:stretch>
        </p:blipFill>
        <p:spPr>
          <a:xfrm>
            <a:off x="4953000" y="3571280"/>
            <a:ext cx="2857500" cy="468511"/>
          </a:xfrm>
          <a:prstGeom prst="rect">
            <a:avLst/>
          </a:prstGeom>
        </p:spPr>
      </p:pic>
      <p:pic>
        <p:nvPicPr>
          <p:cNvPr id="39" name="SK-33-img-38" descr="preencoded.png"/>
          <p:cNvPicPr>
            <a:picLocks noChangeAspect="1"/>
          </p:cNvPicPr>
          <p:nvPr/>
        </p:nvPicPr>
        <p:blipFill>
          <a:blip r:embed="rId31"/>
          <a:stretch>
            <a:fillRect/>
          </a:stretch>
        </p:blipFill>
        <p:spPr>
          <a:xfrm>
            <a:off x="7810500" y="3571280"/>
            <a:ext cx="4000500" cy="468511"/>
          </a:xfrm>
          <a:prstGeom prst="rect">
            <a:avLst/>
          </a:prstGeom>
        </p:spPr>
      </p:pic>
      <p:sp>
        <p:nvSpPr>
          <p:cNvPr id="40" name="SK-33-text-39"/>
          <p:cNvSpPr/>
          <p:nvPr/>
        </p:nvSpPr>
        <p:spPr>
          <a:xfrm>
            <a:off x="571500" y="142875"/>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INVESTIGATIONS SUMMARY TABLE</a:t>
            </a:r>
            <a:endParaRPr lang="en-US" sz="2100" dirty="0"/>
          </a:p>
        </p:txBody>
      </p:sp>
      <p:sp>
        <p:nvSpPr>
          <p:cNvPr id="41" name="SK-33-text-40"/>
          <p:cNvSpPr/>
          <p:nvPr/>
        </p:nvSpPr>
        <p:spPr>
          <a:xfrm>
            <a:off x="571500" y="561975"/>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42" name="SK-33-text-41"/>
          <p:cNvSpPr/>
          <p:nvPr/>
        </p:nvSpPr>
        <p:spPr>
          <a:xfrm>
            <a:off x="523875" y="885825"/>
            <a:ext cx="2677160" cy="3429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Clinical Scenario</a:t>
            </a:r>
            <a:endParaRPr lang="en-US" sz="1200" dirty="0"/>
          </a:p>
        </p:txBody>
      </p:sp>
      <p:sp>
        <p:nvSpPr>
          <p:cNvPr id="43" name="SK-33-text-42"/>
          <p:cNvSpPr/>
          <p:nvPr/>
        </p:nvSpPr>
        <p:spPr>
          <a:xfrm>
            <a:off x="2581275" y="885825"/>
            <a:ext cx="3079865" cy="3429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First-line GP Tests</a:t>
            </a:r>
            <a:endParaRPr lang="en-US" sz="1200" dirty="0"/>
          </a:p>
        </p:txBody>
      </p:sp>
      <p:sp>
        <p:nvSpPr>
          <p:cNvPr id="44" name="SK-33-text-43"/>
          <p:cNvSpPr/>
          <p:nvPr/>
        </p:nvSpPr>
        <p:spPr>
          <a:xfrm>
            <a:off x="5095875" y="885825"/>
            <a:ext cx="3785616" cy="3429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What the test tells you</a:t>
            </a:r>
            <a:endParaRPr lang="en-US" sz="1200" dirty="0"/>
          </a:p>
        </p:txBody>
      </p:sp>
      <p:sp>
        <p:nvSpPr>
          <p:cNvPr id="45" name="SK-33-text-44"/>
          <p:cNvSpPr/>
          <p:nvPr/>
        </p:nvSpPr>
        <p:spPr>
          <a:xfrm>
            <a:off x="7953375" y="885825"/>
            <a:ext cx="3714750" cy="3429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12121"/>
                </a:solidFill>
              </a:rPr>
              <a:t>Likely Next Step</a:t>
            </a:r>
            <a:endParaRPr lang="en-US" sz="1200" dirty="0"/>
          </a:p>
        </p:txBody>
      </p:sp>
      <p:sp>
        <p:nvSpPr>
          <p:cNvPr id="46" name="SK-33-text-45"/>
          <p:cNvSpPr/>
          <p:nvPr/>
        </p:nvSpPr>
        <p:spPr>
          <a:xfrm>
            <a:off x="766763" y="1228725"/>
            <a:ext cx="3398943"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Protein on Dipstick (1+)</a:t>
            </a:r>
            <a:endParaRPr lang="en-US" sz="1050" dirty="0"/>
          </a:p>
        </p:txBody>
      </p:sp>
      <p:sp>
        <p:nvSpPr>
          <p:cNvPr id="47" name="SK-33-text-46"/>
          <p:cNvSpPr/>
          <p:nvPr/>
        </p:nvSpPr>
        <p:spPr>
          <a:xfrm>
            <a:off x="2581275" y="1228725"/>
            <a:ext cx="4964257"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Repeat EM Urine dipstick; Urine ACR</a:t>
            </a:r>
            <a:endParaRPr lang="en-US" sz="1050" dirty="0"/>
          </a:p>
        </p:txBody>
      </p:sp>
      <p:sp>
        <p:nvSpPr>
          <p:cNvPr id="48" name="SK-33-text-47"/>
          <p:cNvSpPr/>
          <p:nvPr/>
        </p:nvSpPr>
        <p:spPr>
          <a:xfrm>
            <a:off x="5095875" y="1228725"/>
            <a:ext cx="25717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Confirms if transient (fever/exercise) or </a:t>
            </a:r>
            <a:r>
              <a:rPr lang="en-US" sz="1050" b="1" dirty="0">
                <a:solidFill>
                  <a:srgbClr val="008080"/>
                </a:solidFill>
              </a:rPr>
              <a:t>persistent</a:t>
            </a:r>
            <a:r>
              <a:rPr lang="en-US" sz="1050" dirty="0">
                <a:solidFill>
                  <a:srgbClr val="212121"/>
                </a:solidFill>
              </a:rPr>
              <a:t>.</a:t>
            </a:r>
            <a:endParaRPr lang="en-US" sz="1050" dirty="0"/>
          </a:p>
        </p:txBody>
      </p:sp>
      <p:sp>
        <p:nvSpPr>
          <p:cNvPr id="49" name="SK-33-text-48"/>
          <p:cNvSpPr/>
          <p:nvPr/>
        </p:nvSpPr>
        <p:spPr>
          <a:xfrm>
            <a:off x="7953375" y="1228725"/>
            <a:ext cx="37147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If </a:t>
            </a:r>
            <a:r>
              <a:rPr lang="en-US" sz="1050" b="1" dirty="0">
                <a:solidFill>
                  <a:srgbClr val="6A1B9A"/>
                </a:solidFill>
              </a:rPr>
              <a:t>ACR &lt;3 mg/mmol</a:t>
            </a:r>
            <a:r>
              <a:rPr lang="en-US" sz="1050" dirty="0">
                <a:solidFill>
                  <a:srgbClr val="212121"/>
                </a:solidFill>
              </a:rPr>
              <a:t>: Reassure.</a:t>
            </a:r>
            <a:endParaRPr lang="en-US" sz="1050" dirty="0"/>
          </a:p>
          <a:p>
            <a:pPr marL="0" indent="0">
              <a:lnSpc>
                <a:spcPts val="1470"/>
              </a:lnSpc>
              <a:buNone/>
            </a:pPr>
            <a:r>
              <a:rPr lang="en-US" sz="1050" dirty="0">
                <a:solidFill>
                  <a:srgbClr val="212121"/>
                </a:solidFill>
              </a:rPr>
              <a:t>If </a:t>
            </a:r>
            <a:r>
              <a:rPr lang="en-US" sz="1050" b="1" dirty="0">
                <a:solidFill>
                  <a:srgbClr val="6A1B9A"/>
                </a:solidFill>
              </a:rPr>
              <a:t>ACR ≥3 mg/mmol</a:t>
            </a:r>
            <a:r>
              <a:rPr lang="en-US" sz="1050" dirty="0">
                <a:solidFill>
                  <a:srgbClr val="212121"/>
                </a:solidFill>
              </a:rPr>
              <a:t>: Proceed to full assessment.</a:t>
            </a:r>
            <a:endParaRPr lang="en-US" sz="1050" dirty="0"/>
          </a:p>
        </p:txBody>
      </p:sp>
      <p:sp>
        <p:nvSpPr>
          <p:cNvPr id="50" name="SK-33-text-49"/>
          <p:cNvSpPr/>
          <p:nvPr/>
        </p:nvSpPr>
        <p:spPr>
          <a:xfrm>
            <a:off x="766763" y="1697236"/>
            <a:ext cx="303149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Persistent Proteinuria</a:t>
            </a:r>
            <a:endParaRPr lang="en-US" sz="1050" dirty="0"/>
          </a:p>
        </p:txBody>
      </p:sp>
      <p:sp>
        <p:nvSpPr>
          <p:cNvPr id="51" name="SK-33-text-50"/>
          <p:cNvSpPr/>
          <p:nvPr/>
        </p:nvSpPr>
        <p:spPr>
          <a:xfrm>
            <a:off x="2581275" y="1697236"/>
            <a:ext cx="22288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EM ACR, U&amp;E/eGFR, BP, HbA1c, Lipids, MSU</a:t>
            </a:r>
            <a:endParaRPr lang="en-US" sz="1050" dirty="0"/>
          </a:p>
        </p:txBody>
      </p:sp>
      <p:sp>
        <p:nvSpPr>
          <p:cNvPr id="52" name="SK-33-text-51"/>
          <p:cNvSpPr/>
          <p:nvPr/>
        </p:nvSpPr>
        <p:spPr>
          <a:xfrm>
            <a:off x="5095875" y="1697236"/>
            <a:ext cx="25717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Determines </a:t>
            </a:r>
            <a:r>
              <a:rPr lang="en-US" sz="1050" b="1" dirty="0">
                <a:solidFill>
                  <a:srgbClr val="6A1B9A"/>
                </a:solidFill>
              </a:rPr>
              <a:t>CKD G+A staging</a:t>
            </a:r>
            <a:r>
              <a:rPr lang="en-US" sz="1050" dirty="0">
                <a:solidFill>
                  <a:srgbClr val="212121"/>
                </a:solidFill>
              </a:rPr>
              <a:t> and cardiovascular risk profile.</a:t>
            </a:r>
            <a:endParaRPr lang="en-US" sz="1050" dirty="0"/>
          </a:p>
        </p:txBody>
      </p:sp>
      <p:sp>
        <p:nvSpPr>
          <p:cNvPr id="53" name="SK-33-text-52"/>
          <p:cNvSpPr/>
          <p:nvPr/>
        </p:nvSpPr>
        <p:spPr>
          <a:xfrm>
            <a:off x="7953375" y="1697236"/>
            <a:ext cx="37147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Optimize BP; Start RAASi if indicated.</a:t>
            </a:r>
            <a:endParaRPr lang="en-US" sz="1050" dirty="0"/>
          </a:p>
          <a:p>
            <a:pPr marL="0" indent="0">
              <a:lnSpc>
                <a:spcPts val="1470"/>
              </a:lnSpc>
              <a:buNone/>
            </a:pPr>
            <a:r>
              <a:rPr lang="en-US" sz="1050" b="1" dirty="0">
                <a:solidFill>
                  <a:srgbClr val="D32F2F"/>
                </a:solidFill>
              </a:rPr>
              <a:t>Refer Nephrology if ACR &gt;70</a:t>
            </a:r>
            <a:r>
              <a:rPr lang="en-US" sz="1050" dirty="0">
                <a:solidFill>
                  <a:srgbClr val="212121"/>
                </a:solidFill>
              </a:rPr>
              <a:t> (or &gt;30 + haem).</a:t>
            </a:r>
            <a:endParaRPr lang="en-US" sz="1050" dirty="0"/>
          </a:p>
        </p:txBody>
      </p:sp>
      <p:sp>
        <p:nvSpPr>
          <p:cNvPr id="54" name="SK-33-text-53"/>
          <p:cNvSpPr/>
          <p:nvPr/>
        </p:nvSpPr>
        <p:spPr>
          <a:xfrm>
            <a:off x="766763" y="2165747"/>
            <a:ext cx="3169285"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Visible Haematuria (VH)</a:t>
            </a:r>
            <a:endParaRPr lang="en-US" sz="1050" dirty="0"/>
          </a:p>
        </p:txBody>
      </p:sp>
      <p:sp>
        <p:nvSpPr>
          <p:cNvPr id="55" name="SK-33-text-54"/>
          <p:cNvSpPr/>
          <p:nvPr/>
        </p:nvSpPr>
        <p:spPr>
          <a:xfrm>
            <a:off x="2581275" y="2165747"/>
            <a:ext cx="22288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MSU (exclude UTI), U&amp;E, ACR, BP, FBC</a:t>
            </a:r>
            <a:endParaRPr lang="en-US" sz="1050" dirty="0"/>
          </a:p>
        </p:txBody>
      </p:sp>
      <p:sp>
        <p:nvSpPr>
          <p:cNvPr id="56" name="SK-33-text-55"/>
          <p:cNvSpPr/>
          <p:nvPr/>
        </p:nvSpPr>
        <p:spPr>
          <a:xfrm>
            <a:off x="5095875" y="2165747"/>
            <a:ext cx="25717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Screens for renal function and markers of serious pathology.</a:t>
            </a:r>
            <a:endParaRPr lang="en-US" sz="1050" dirty="0"/>
          </a:p>
        </p:txBody>
      </p:sp>
      <p:sp>
        <p:nvSpPr>
          <p:cNvPr id="57" name="SK-33-text-56"/>
          <p:cNvSpPr/>
          <p:nvPr/>
        </p:nvSpPr>
        <p:spPr>
          <a:xfrm>
            <a:off x="7953375" y="2165747"/>
            <a:ext cx="3714750" cy="468511"/>
          </a:xfrm>
          <a:prstGeom prst="rect">
            <a:avLst/>
          </a:prstGeom>
          <a:noFill/>
          <a:ln/>
        </p:spPr>
        <p:txBody>
          <a:bodyPr vert="horz" wrap="square" lIns="0" tIns="0" rIns="0" bIns="0" rtlCol="0" anchor="ctr"/>
          <a:lstStyle/>
          <a:p>
            <a:pPr marL="0" indent="0">
              <a:lnSpc>
                <a:spcPts val="1470"/>
              </a:lnSpc>
              <a:buNone/>
            </a:pPr>
            <a:r>
              <a:rPr lang="en-US" sz="1050" b="1" dirty="0">
                <a:solidFill>
                  <a:srgbClr val="D32F2F"/>
                </a:solidFill>
              </a:rPr>
              <a:t>2WW Urology Referral if age ≥45</a:t>
            </a:r>
            <a:r>
              <a:rPr lang="en-US" sz="1050" dirty="0">
                <a:solidFill>
                  <a:srgbClr val="212121"/>
                </a:solidFill>
              </a:rPr>
              <a:t> and unexplained (NICE NG12).</a:t>
            </a:r>
            <a:endParaRPr lang="en-US" sz="1050" dirty="0"/>
          </a:p>
        </p:txBody>
      </p:sp>
      <p:sp>
        <p:nvSpPr>
          <p:cNvPr id="58" name="SK-33-text-57"/>
          <p:cNvSpPr/>
          <p:nvPr/>
        </p:nvSpPr>
        <p:spPr>
          <a:xfrm>
            <a:off x="766763" y="2634258"/>
            <a:ext cx="17716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NVH + Symptoms (e.g., Dysuria)</a:t>
            </a:r>
            <a:endParaRPr lang="en-US" sz="1050" dirty="0"/>
          </a:p>
        </p:txBody>
      </p:sp>
      <p:sp>
        <p:nvSpPr>
          <p:cNvPr id="59" name="SK-33-text-58"/>
          <p:cNvSpPr/>
          <p:nvPr/>
        </p:nvSpPr>
        <p:spPr>
          <a:xfrm>
            <a:off x="2581275" y="2634258"/>
            <a:ext cx="241121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MSU, U&amp;E, ACR, BP</a:t>
            </a:r>
            <a:endParaRPr lang="en-US" sz="1050" dirty="0"/>
          </a:p>
        </p:txBody>
      </p:sp>
      <p:sp>
        <p:nvSpPr>
          <p:cNvPr id="60" name="SK-33-text-59"/>
          <p:cNvSpPr/>
          <p:nvPr/>
        </p:nvSpPr>
        <p:spPr>
          <a:xfrm>
            <a:off x="5095875" y="2634258"/>
            <a:ext cx="25717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Identifies inflammatory or malignant triggers in symptomatic patients.</a:t>
            </a:r>
            <a:endParaRPr lang="en-US" sz="1050" dirty="0"/>
          </a:p>
        </p:txBody>
      </p:sp>
      <p:sp>
        <p:nvSpPr>
          <p:cNvPr id="61" name="SK-33-text-60"/>
          <p:cNvSpPr/>
          <p:nvPr/>
        </p:nvSpPr>
        <p:spPr>
          <a:xfrm>
            <a:off x="7953375" y="2634258"/>
            <a:ext cx="3714750" cy="468511"/>
          </a:xfrm>
          <a:prstGeom prst="rect">
            <a:avLst/>
          </a:prstGeom>
          <a:noFill/>
          <a:ln/>
        </p:spPr>
        <p:txBody>
          <a:bodyPr vert="horz" wrap="square" lIns="0" tIns="0" rIns="0" bIns="0" rtlCol="0" anchor="ctr"/>
          <a:lstStyle/>
          <a:p>
            <a:pPr marL="0" indent="0">
              <a:lnSpc>
                <a:spcPts val="1470"/>
              </a:lnSpc>
              <a:buNone/>
            </a:pPr>
            <a:r>
              <a:rPr lang="en-US" sz="1050" b="1" dirty="0">
                <a:solidFill>
                  <a:srgbClr val="D32F2F"/>
                </a:solidFill>
              </a:rPr>
              <a:t>2WW Urology Referral if age ≥60</a:t>
            </a:r>
            <a:r>
              <a:rPr lang="en-US" sz="1050" dirty="0">
                <a:solidFill>
                  <a:srgbClr val="212121"/>
                </a:solidFill>
              </a:rPr>
              <a:t> with unexplained NVH + dysuria/raised WCC.</a:t>
            </a:r>
            <a:endParaRPr lang="en-US" sz="1050" dirty="0"/>
          </a:p>
        </p:txBody>
      </p:sp>
      <p:sp>
        <p:nvSpPr>
          <p:cNvPr id="62" name="SK-33-text-61"/>
          <p:cNvSpPr/>
          <p:nvPr/>
        </p:nvSpPr>
        <p:spPr>
          <a:xfrm>
            <a:off x="766763" y="3102769"/>
            <a:ext cx="330708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Haematuria + Proteinuria</a:t>
            </a:r>
            <a:endParaRPr lang="en-US" sz="1050" dirty="0"/>
          </a:p>
        </p:txBody>
      </p:sp>
      <p:sp>
        <p:nvSpPr>
          <p:cNvPr id="63" name="SK-33-text-62"/>
          <p:cNvSpPr/>
          <p:nvPr/>
        </p:nvSpPr>
        <p:spPr>
          <a:xfrm>
            <a:off x="2581275" y="3102769"/>
            <a:ext cx="22288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Urine microscopy (if available), ACR, U&amp;E, BP</a:t>
            </a:r>
            <a:endParaRPr lang="en-US" sz="1050" dirty="0"/>
          </a:p>
        </p:txBody>
      </p:sp>
      <p:sp>
        <p:nvSpPr>
          <p:cNvPr id="64" name="SK-33-text-63"/>
          <p:cNvSpPr/>
          <p:nvPr/>
        </p:nvSpPr>
        <p:spPr>
          <a:xfrm>
            <a:off x="5095875" y="3102769"/>
            <a:ext cx="25717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Suggests </a:t>
            </a:r>
            <a:r>
              <a:rPr lang="en-US" sz="1050" b="1" dirty="0">
                <a:solidFill>
                  <a:srgbClr val="6A1B9A"/>
                </a:solidFill>
              </a:rPr>
              <a:t>Glomerular Disease</a:t>
            </a:r>
            <a:r>
              <a:rPr lang="en-US" sz="1050" dirty="0">
                <a:solidFill>
                  <a:srgbClr val="212121"/>
                </a:solidFill>
              </a:rPr>
              <a:t> rather than isolated urological cause.</a:t>
            </a:r>
            <a:endParaRPr lang="en-US" sz="1050" dirty="0"/>
          </a:p>
        </p:txBody>
      </p:sp>
      <p:sp>
        <p:nvSpPr>
          <p:cNvPr id="65" name="SK-33-text-64"/>
          <p:cNvSpPr/>
          <p:nvPr/>
        </p:nvSpPr>
        <p:spPr>
          <a:xfrm>
            <a:off x="7953375" y="3102769"/>
            <a:ext cx="3714750" cy="468511"/>
          </a:xfrm>
          <a:prstGeom prst="rect">
            <a:avLst/>
          </a:prstGeom>
          <a:noFill/>
          <a:ln/>
        </p:spPr>
        <p:txBody>
          <a:bodyPr vert="horz" wrap="square" lIns="0" tIns="0" rIns="0" bIns="0" rtlCol="0" anchor="ctr"/>
          <a:lstStyle/>
          <a:p>
            <a:pPr marL="0" indent="0">
              <a:lnSpc>
                <a:spcPts val="1470"/>
              </a:lnSpc>
              <a:buNone/>
            </a:pPr>
            <a:r>
              <a:rPr lang="en-US" sz="1050" b="1" dirty="0">
                <a:solidFill>
                  <a:srgbClr val="D32F2F"/>
                </a:solidFill>
              </a:rPr>
              <a:t>Nephrology Referral if ACR &gt;30 mg/mmol</a:t>
            </a:r>
            <a:r>
              <a:rPr lang="en-US" sz="1050" dirty="0">
                <a:solidFill>
                  <a:srgbClr val="212121"/>
                </a:solidFill>
              </a:rPr>
              <a:t> with haematuria (NICE NG203).</a:t>
            </a:r>
            <a:endParaRPr lang="en-US" sz="1050" dirty="0"/>
          </a:p>
        </p:txBody>
      </p:sp>
      <p:sp>
        <p:nvSpPr>
          <p:cNvPr id="66" name="SK-33-text-65"/>
          <p:cNvSpPr/>
          <p:nvPr/>
        </p:nvSpPr>
        <p:spPr>
          <a:xfrm>
            <a:off x="766763" y="3571280"/>
            <a:ext cx="17716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Suspected UTI Haematuria</a:t>
            </a:r>
            <a:endParaRPr lang="en-US" sz="1050" dirty="0"/>
          </a:p>
        </p:txBody>
      </p:sp>
      <p:sp>
        <p:nvSpPr>
          <p:cNvPr id="67" name="SK-33-text-66"/>
          <p:cNvSpPr/>
          <p:nvPr/>
        </p:nvSpPr>
        <p:spPr>
          <a:xfrm>
            <a:off x="2581275" y="3571280"/>
            <a:ext cx="382957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Urine Dipstick, MSU Culture</a:t>
            </a:r>
            <a:endParaRPr lang="en-US" sz="1050" dirty="0"/>
          </a:p>
        </p:txBody>
      </p:sp>
      <p:sp>
        <p:nvSpPr>
          <p:cNvPr id="68" name="SK-33-text-67"/>
          <p:cNvSpPr/>
          <p:nvPr/>
        </p:nvSpPr>
        <p:spPr>
          <a:xfrm>
            <a:off x="5095875" y="3571280"/>
            <a:ext cx="25717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Confirms bacterial infection and antibiotic sensitivity.</a:t>
            </a:r>
            <a:endParaRPr lang="en-US" sz="1050" dirty="0"/>
          </a:p>
        </p:txBody>
      </p:sp>
      <p:sp>
        <p:nvSpPr>
          <p:cNvPr id="69" name="SK-33-text-68"/>
          <p:cNvSpPr/>
          <p:nvPr/>
        </p:nvSpPr>
        <p:spPr>
          <a:xfrm>
            <a:off x="7953375" y="3571280"/>
            <a:ext cx="3714750" cy="468511"/>
          </a:xfrm>
          <a:prstGeom prst="rect">
            <a:avLst/>
          </a:prstGeom>
          <a:noFill/>
          <a:ln/>
        </p:spPr>
        <p:txBody>
          <a:bodyPr vert="horz" wrap="square" lIns="0" tIns="0" rIns="0" bIns="0" rtlCol="0" anchor="ctr"/>
          <a:lstStyle/>
          <a:p>
            <a:pPr marL="0" indent="0">
              <a:lnSpc>
                <a:spcPts val="1470"/>
              </a:lnSpc>
              <a:buNone/>
            </a:pPr>
            <a:r>
              <a:rPr lang="en-US" sz="1050" dirty="0">
                <a:solidFill>
                  <a:srgbClr val="212121"/>
                </a:solidFill>
              </a:rPr>
              <a:t>Treat per guidance; </a:t>
            </a:r>
            <a:r>
              <a:rPr lang="en-US" sz="1050" b="1" dirty="0">
                <a:solidFill>
                  <a:srgbClr val="FFBF00"/>
                </a:solidFill>
              </a:rPr>
              <a:t>MANDATORY recheck urine</a:t>
            </a:r>
            <a:r>
              <a:rPr lang="en-US" sz="1050" dirty="0">
                <a:solidFill>
                  <a:srgbClr val="212121"/>
                </a:solidFill>
              </a:rPr>
              <a:t> after treatment to ensure resolution.</a:t>
            </a:r>
            <a:endParaRPr lang="en-US" sz="1050" dirty="0"/>
          </a:p>
        </p:txBody>
      </p:sp>
      <p:sp>
        <p:nvSpPr>
          <p:cNvPr id="70" name="SK-33-text-69"/>
          <p:cNvSpPr/>
          <p:nvPr/>
        </p:nvSpPr>
        <p:spPr>
          <a:xfrm>
            <a:off x="0" y="4163616"/>
            <a:ext cx="12192000" cy="200025"/>
          </a:xfrm>
          <a:prstGeom prst="rect">
            <a:avLst/>
          </a:prstGeom>
          <a:noFill/>
          <a:ln/>
        </p:spPr>
        <p:txBody>
          <a:bodyPr vert="horz" wrap="square" lIns="0" tIns="0" rIns="0" bIns="0" rtlCol="0" anchor="ctr"/>
          <a:lstStyle/>
          <a:p>
            <a:pPr marL="0" indent="0" algn="ctr">
              <a:lnSpc>
                <a:spcPts val="1575"/>
              </a:lnSpc>
              <a:buNone/>
            </a:pPr>
            <a:r>
              <a:rPr lang="en-US" sz="1050" dirty="0">
                <a:solidFill>
                  <a:srgbClr val="757575"/>
                </a:solidFill>
              </a:rPr>
              <a:t>www.bradfordvts.co.uk</a:t>
            </a:r>
            <a:endParaRPr lang="en-US" sz="10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4-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4-img-3" descr="preencoded.png"/>
          <p:cNvPicPr>
            <a:picLocks noChangeAspect="1"/>
          </p:cNvPicPr>
          <p:nvPr/>
        </p:nvPicPr>
        <p:blipFill>
          <a:blip r:embed="rId4"/>
          <a:stretch>
            <a:fillRect/>
          </a:stretch>
        </p:blipFill>
        <p:spPr>
          <a:xfrm>
            <a:off x="381000" y="190500"/>
            <a:ext cx="11430000" cy="828675"/>
          </a:xfrm>
          <a:prstGeom prst="rect">
            <a:avLst/>
          </a:prstGeom>
        </p:spPr>
      </p:pic>
      <p:pic>
        <p:nvPicPr>
          <p:cNvPr id="5" name="SK-34-img-4" descr="preencoded.png"/>
          <p:cNvPicPr>
            <a:picLocks noChangeAspect="1"/>
          </p:cNvPicPr>
          <p:nvPr/>
        </p:nvPicPr>
        <p:blipFill>
          <a:blip r:embed="rId5"/>
          <a:stretch>
            <a:fillRect/>
          </a:stretch>
        </p:blipFill>
        <p:spPr>
          <a:xfrm>
            <a:off x="381000" y="1162050"/>
            <a:ext cx="3682901" cy="2419350"/>
          </a:xfrm>
          <a:prstGeom prst="rect">
            <a:avLst/>
          </a:prstGeom>
        </p:spPr>
      </p:pic>
      <p:pic>
        <p:nvPicPr>
          <p:cNvPr id="6" name="SK-34-img-5" descr="preencoded.png"/>
          <p:cNvPicPr>
            <a:picLocks noChangeAspect="1"/>
          </p:cNvPicPr>
          <p:nvPr/>
        </p:nvPicPr>
        <p:blipFill>
          <a:blip r:embed="rId6"/>
          <a:stretch>
            <a:fillRect/>
          </a:stretch>
        </p:blipFill>
        <p:spPr>
          <a:xfrm>
            <a:off x="571500" y="1381125"/>
            <a:ext cx="142875" cy="114300"/>
          </a:xfrm>
          <a:prstGeom prst="rect">
            <a:avLst/>
          </a:prstGeom>
        </p:spPr>
      </p:pic>
      <p:pic>
        <p:nvPicPr>
          <p:cNvPr id="7" name="SK-34-img-6" descr="preencoded.png"/>
          <p:cNvPicPr>
            <a:picLocks noChangeAspect="1"/>
          </p:cNvPicPr>
          <p:nvPr/>
        </p:nvPicPr>
        <p:blipFill>
          <a:blip r:embed="rId7"/>
          <a:stretch>
            <a:fillRect/>
          </a:stretch>
        </p:blipFill>
        <p:spPr>
          <a:xfrm>
            <a:off x="571500" y="2198191"/>
            <a:ext cx="3301901" cy="868412"/>
          </a:xfrm>
          <a:prstGeom prst="rect">
            <a:avLst/>
          </a:prstGeom>
        </p:spPr>
      </p:pic>
      <p:pic>
        <p:nvPicPr>
          <p:cNvPr id="8" name="SK-34-img-7" descr="preencoded.png"/>
          <p:cNvPicPr>
            <a:picLocks noChangeAspect="1"/>
          </p:cNvPicPr>
          <p:nvPr/>
        </p:nvPicPr>
        <p:blipFill>
          <a:blip r:embed="rId8"/>
          <a:stretch>
            <a:fillRect/>
          </a:stretch>
        </p:blipFill>
        <p:spPr>
          <a:xfrm>
            <a:off x="4254401" y="1162050"/>
            <a:ext cx="3683050" cy="2419350"/>
          </a:xfrm>
          <a:prstGeom prst="rect">
            <a:avLst/>
          </a:prstGeom>
        </p:spPr>
      </p:pic>
      <p:pic>
        <p:nvPicPr>
          <p:cNvPr id="9" name="SK-34-img-8" descr="preencoded.png"/>
          <p:cNvPicPr>
            <a:picLocks noChangeAspect="1"/>
          </p:cNvPicPr>
          <p:nvPr/>
        </p:nvPicPr>
        <p:blipFill>
          <a:blip r:embed="rId9"/>
          <a:stretch>
            <a:fillRect/>
          </a:stretch>
        </p:blipFill>
        <p:spPr>
          <a:xfrm>
            <a:off x="4444901" y="1381125"/>
            <a:ext cx="142875" cy="114300"/>
          </a:xfrm>
          <a:prstGeom prst="rect">
            <a:avLst/>
          </a:prstGeom>
        </p:spPr>
      </p:pic>
      <p:pic>
        <p:nvPicPr>
          <p:cNvPr id="10" name="SK-34-img-9" descr="preencoded.png"/>
          <p:cNvPicPr>
            <a:picLocks noChangeAspect="1"/>
          </p:cNvPicPr>
          <p:nvPr/>
        </p:nvPicPr>
        <p:blipFill>
          <a:blip r:embed="rId10"/>
          <a:stretch>
            <a:fillRect/>
          </a:stretch>
        </p:blipFill>
        <p:spPr>
          <a:xfrm>
            <a:off x="4444901" y="2198191"/>
            <a:ext cx="3302050" cy="655141"/>
          </a:xfrm>
          <a:prstGeom prst="rect">
            <a:avLst/>
          </a:prstGeom>
        </p:spPr>
      </p:pic>
      <p:pic>
        <p:nvPicPr>
          <p:cNvPr id="11" name="SK-34-img-10" descr="preencoded.png"/>
          <p:cNvPicPr>
            <a:picLocks noChangeAspect="1"/>
          </p:cNvPicPr>
          <p:nvPr/>
        </p:nvPicPr>
        <p:blipFill>
          <a:blip r:embed="rId11"/>
          <a:stretch>
            <a:fillRect/>
          </a:stretch>
        </p:blipFill>
        <p:spPr>
          <a:xfrm>
            <a:off x="8127950" y="1162050"/>
            <a:ext cx="3682901" cy="2419350"/>
          </a:xfrm>
          <a:prstGeom prst="rect">
            <a:avLst/>
          </a:prstGeom>
        </p:spPr>
      </p:pic>
      <p:pic>
        <p:nvPicPr>
          <p:cNvPr id="12" name="SK-34-img-11" descr="preencoded.png"/>
          <p:cNvPicPr>
            <a:picLocks noChangeAspect="1"/>
          </p:cNvPicPr>
          <p:nvPr/>
        </p:nvPicPr>
        <p:blipFill>
          <a:blip r:embed="rId9"/>
          <a:stretch>
            <a:fillRect/>
          </a:stretch>
        </p:blipFill>
        <p:spPr>
          <a:xfrm>
            <a:off x="8318450" y="1381125"/>
            <a:ext cx="142875" cy="114300"/>
          </a:xfrm>
          <a:prstGeom prst="rect">
            <a:avLst/>
          </a:prstGeom>
        </p:spPr>
      </p:pic>
      <p:pic>
        <p:nvPicPr>
          <p:cNvPr id="13" name="SK-34-img-12" descr="preencoded.png"/>
          <p:cNvPicPr>
            <a:picLocks noChangeAspect="1"/>
          </p:cNvPicPr>
          <p:nvPr/>
        </p:nvPicPr>
        <p:blipFill>
          <a:blip r:embed="rId12"/>
          <a:stretch>
            <a:fillRect/>
          </a:stretch>
        </p:blipFill>
        <p:spPr>
          <a:xfrm>
            <a:off x="8318450" y="2198191"/>
            <a:ext cx="3301901" cy="655141"/>
          </a:xfrm>
          <a:prstGeom prst="rect">
            <a:avLst/>
          </a:prstGeom>
        </p:spPr>
      </p:pic>
      <p:pic>
        <p:nvPicPr>
          <p:cNvPr id="14" name="SK-34-img-13" descr="preencoded.png"/>
          <p:cNvPicPr>
            <a:picLocks noChangeAspect="1"/>
          </p:cNvPicPr>
          <p:nvPr/>
        </p:nvPicPr>
        <p:blipFill>
          <a:blip r:embed="rId13"/>
          <a:stretch>
            <a:fillRect/>
          </a:stretch>
        </p:blipFill>
        <p:spPr>
          <a:xfrm>
            <a:off x="381000" y="3771900"/>
            <a:ext cx="3682901" cy="2419350"/>
          </a:xfrm>
          <a:prstGeom prst="rect">
            <a:avLst/>
          </a:prstGeom>
        </p:spPr>
      </p:pic>
      <p:pic>
        <p:nvPicPr>
          <p:cNvPr id="15" name="SK-34-img-14" descr="preencoded.png"/>
          <p:cNvPicPr>
            <a:picLocks noChangeAspect="1"/>
          </p:cNvPicPr>
          <p:nvPr/>
        </p:nvPicPr>
        <p:blipFill>
          <a:blip r:embed="rId14"/>
          <a:stretch>
            <a:fillRect/>
          </a:stretch>
        </p:blipFill>
        <p:spPr>
          <a:xfrm>
            <a:off x="571500" y="3990975"/>
            <a:ext cx="142875" cy="114300"/>
          </a:xfrm>
          <a:prstGeom prst="rect">
            <a:avLst/>
          </a:prstGeom>
        </p:spPr>
      </p:pic>
      <p:pic>
        <p:nvPicPr>
          <p:cNvPr id="16" name="SK-34-img-15" descr="preencoded.png"/>
          <p:cNvPicPr>
            <a:picLocks noChangeAspect="1"/>
          </p:cNvPicPr>
          <p:nvPr/>
        </p:nvPicPr>
        <p:blipFill>
          <a:blip r:embed="rId15"/>
          <a:stretch>
            <a:fillRect/>
          </a:stretch>
        </p:blipFill>
        <p:spPr>
          <a:xfrm>
            <a:off x="571500" y="4808041"/>
            <a:ext cx="3301901" cy="655141"/>
          </a:xfrm>
          <a:prstGeom prst="rect">
            <a:avLst/>
          </a:prstGeom>
        </p:spPr>
      </p:pic>
      <p:pic>
        <p:nvPicPr>
          <p:cNvPr id="17" name="SK-34-img-16" descr="preencoded.png"/>
          <p:cNvPicPr>
            <a:picLocks noChangeAspect="1"/>
          </p:cNvPicPr>
          <p:nvPr/>
        </p:nvPicPr>
        <p:blipFill>
          <a:blip r:embed="rId16"/>
          <a:stretch>
            <a:fillRect/>
          </a:stretch>
        </p:blipFill>
        <p:spPr>
          <a:xfrm>
            <a:off x="4254401" y="3771900"/>
            <a:ext cx="3683050" cy="2419350"/>
          </a:xfrm>
          <a:prstGeom prst="rect">
            <a:avLst/>
          </a:prstGeom>
        </p:spPr>
      </p:pic>
      <p:pic>
        <p:nvPicPr>
          <p:cNvPr id="18" name="SK-34-img-17" descr="preencoded.png"/>
          <p:cNvPicPr>
            <a:picLocks noChangeAspect="1"/>
          </p:cNvPicPr>
          <p:nvPr/>
        </p:nvPicPr>
        <p:blipFill>
          <a:blip r:embed="rId17"/>
          <a:stretch>
            <a:fillRect/>
          </a:stretch>
        </p:blipFill>
        <p:spPr>
          <a:xfrm>
            <a:off x="4444901" y="3990975"/>
            <a:ext cx="142875" cy="114300"/>
          </a:xfrm>
          <a:prstGeom prst="rect">
            <a:avLst/>
          </a:prstGeom>
        </p:spPr>
      </p:pic>
      <p:pic>
        <p:nvPicPr>
          <p:cNvPr id="19" name="SK-34-img-18" descr="preencoded.png"/>
          <p:cNvPicPr>
            <a:picLocks noChangeAspect="1"/>
          </p:cNvPicPr>
          <p:nvPr/>
        </p:nvPicPr>
        <p:blipFill>
          <a:blip r:embed="rId18"/>
          <a:stretch>
            <a:fillRect/>
          </a:stretch>
        </p:blipFill>
        <p:spPr>
          <a:xfrm>
            <a:off x="4444901" y="4808041"/>
            <a:ext cx="3302050" cy="868412"/>
          </a:xfrm>
          <a:prstGeom prst="rect">
            <a:avLst/>
          </a:prstGeom>
        </p:spPr>
      </p:pic>
      <p:pic>
        <p:nvPicPr>
          <p:cNvPr id="20" name="SK-34-img-19" descr="preencoded.png"/>
          <p:cNvPicPr>
            <a:picLocks noChangeAspect="1"/>
          </p:cNvPicPr>
          <p:nvPr/>
        </p:nvPicPr>
        <p:blipFill>
          <a:blip r:embed="rId19"/>
          <a:stretch>
            <a:fillRect/>
          </a:stretch>
        </p:blipFill>
        <p:spPr>
          <a:xfrm>
            <a:off x="8127950" y="3771900"/>
            <a:ext cx="3682901" cy="2419350"/>
          </a:xfrm>
          <a:prstGeom prst="rect">
            <a:avLst/>
          </a:prstGeom>
        </p:spPr>
      </p:pic>
      <p:pic>
        <p:nvPicPr>
          <p:cNvPr id="21" name="SK-34-img-20" descr="preencoded.png"/>
          <p:cNvPicPr>
            <a:picLocks noChangeAspect="1"/>
          </p:cNvPicPr>
          <p:nvPr/>
        </p:nvPicPr>
        <p:blipFill>
          <a:blip r:embed="rId20"/>
          <a:stretch>
            <a:fillRect/>
          </a:stretch>
        </p:blipFill>
        <p:spPr>
          <a:xfrm>
            <a:off x="8318450" y="3990975"/>
            <a:ext cx="142875" cy="114300"/>
          </a:xfrm>
          <a:prstGeom prst="rect">
            <a:avLst/>
          </a:prstGeom>
        </p:spPr>
      </p:pic>
      <p:pic>
        <p:nvPicPr>
          <p:cNvPr id="22" name="SK-34-img-21" descr="preencoded.png"/>
          <p:cNvPicPr>
            <a:picLocks noChangeAspect="1"/>
          </p:cNvPicPr>
          <p:nvPr/>
        </p:nvPicPr>
        <p:blipFill>
          <a:blip r:embed="rId21"/>
          <a:stretch>
            <a:fillRect/>
          </a:stretch>
        </p:blipFill>
        <p:spPr>
          <a:xfrm>
            <a:off x="8318450" y="4808041"/>
            <a:ext cx="3301901" cy="868412"/>
          </a:xfrm>
          <a:prstGeom prst="rect">
            <a:avLst/>
          </a:prstGeom>
        </p:spPr>
      </p:pic>
      <p:pic>
        <p:nvPicPr>
          <p:cNvPr id="23" name="SK-34-img-22" descr="preencoded.png"/>
          <p:cNvPicPr>
            <a:picLocks noChangeAspect="1"/>
          </p:cNvPicPr>
          <p:nvPr/>
        </p:nvPicPr>
        <p:blipFill>
          <a:blip r:embed="rId22"/>
          <a:stretch>
            <a:fillRect/>
          </a:stretch>
        </p:blipFill>
        <p:spPr>
          <a:xfrm>
            <a:off x="0" y="6477000"/>
            <a:ext cx="12192000" cy="381000"/>
          </a:xfrm>
          <a:prstGeom prst="rect">
            <a:avLst/>
          </a:prstGeom>
        </p:spPr>
      </p:pic>
      <p:sp>
        <p:nvSpPr>
          <p:cNvPr id="24" name="SK-34-text-23"/>
          <p:cNvSpPr/>
          <p:nvPr/>
        </p:nvSpPr>
        <p:spPr>
          <a:xfrm>
            <a:off x="571500" y="285750"/>
            <a:ext cx="11239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QUICK RECALL REVISION</a:t>
            </a:r>
            <a:endParaRPr lang="en-US" sz="2100" dirty="0"/>
          </a:p>
        </p:txBody>
      </p:sp>
      <p:sp>
        <p:nvSpPr>
          <p:cNvPr id="25" name="SK-34-text-24"/>
          <p:cNvSpPr/>
          <p:nvPr/>
        </p:nvSpPr>
        <p:spPr>
          <a:xfrm>
            <a:off x="571500" y="723900"/>
            <a:ext cx="11239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26" name="SK-34-text-25"/>
          <p:cNvSpPr/>
          <p:nvPr/>
        </p:nvSpPr>
        <p:spPr>
          <a:xfrm>
            <a:off x="790575" y="1352550"/>
            <a:ext cx="3301901" cy="171450"/>
          </a:xfrm>
          <a:prstGeom prst="rect">
            <a:avLst/>
          </a:prstGeom>
          <a:noFill/>
          <a:ln/>
        </p:spPr>
        <p:txBody>
          <a:bodyPr vert="horz" wrap="square" lIns="0" tIns="0" rIns="0" bIns="0" rtlCol="0" anchor="ctr"/>
          <a:lstStyle/>
          <a:p>
            <a:pPr marL="0" indent="0">
              <a:lnSpc>
                <a:spcPts val="1350"/>
              </a:lnSpc>
              <a:buNone/>
            </a:pPr>
            <a:r>
              <a:rPr lang="en-US" sz="900" b="1" dirty="0">
                <a:solidFill>
                  <a:srgbClr val="6A1B9A"/>
                </a:solidFill>
              </a:rPr>
              <a:t>AKT EXAM PEARL</a:t>
            </a:r>
            <a:endParaRPr lang="en-US" sz="900" dirty="0"/>
          </a:p>
        </p:txBody>
      </p:sp>
      <p:sp>
        <p:nvSpPr>
          <p:cNvPr id="27" name="SK-34-text-26"/>
          <p:cNvSpPr/>
          <p:nvPr/>
        </p:nvSpPr>
        <p:spPr>
          <a:xfrm>
            <a:off x="571500" y="1638300"/>
            <a:ext cx="3301901" cy="445591"/>
          </a:xfrm>
          <a:prstGeom prst="rect">
            <a:avLst/>
          </a:prstGeom>
          <a:noFill/>
          <a:ln/>
        </p:spPr>
        <p:txBody>
          <a:bodyPr vert="horz" wrap="square" lIns="0" tIns="0" rIns="0" bIns="0" rtlCol="0" anchor="ctr"/>
          <a:lstStyle/>
          <a:p>
            <a:pPr marL="0" indent="0">
              <a:lnSpc>
                <a:spcPts val="1755"/>
              </a:lnSpc>
              <a:buNone/>
            </a:pPr>
            <a:r>
              <a:rPr lang="en-US" sz="1350" b="1" dirty="0">
                <a:solidFill>
                  <a:srgbClr val="455A64"/>
                </a:solidFill>
              </a:rPr>
              <a:t>What are the NICE NG203 ACR thresholds for A1, A2, and A3?</a:t>
            </a:r>
            <a:endParaRPr lang="en-US" sz="1350" dirty="0"/>
          </a:p>
        </p:txBody>
      </p:sp>
      <p:sp>
        <p:nvSpPr>
          <p:cNvPr id="28" name="SK-34-text-27"/>
          <p:cNvSpPr/>
          <p:nvPr/>
        </p:nvSpPr>
        <p:spPr>
          <a:xfrm>
            <a:off x="685800" y="2198191"/>
            <a:ext cx="3073301" cy="868412"/>
          </a:xfrm>
          <a:prstGeom prst="rect">
            <a:avLst/>
          </a:prstGeom>
          <a:noFill/>
          <a:ln/>
        </p:spPr>
        <p:txBody>
          <a:bodyPr vert="horz" wrap="square" lIns="0" tIns="0" rIns="0" bIns="0" rtlCol="0" anchor="ctr"/>
          <a:lstStyle/>
          <a:p>
            <a:pPr marL="0" indent="0">
              <a:lnSpc>
                <a:spcPts val="1680"/>
              </a:lnSpc>
              <a:buNone/>
            </a:pPr>
            <a:r>
              <a:rPr lang="en-US" sz="1200" b="1" dirty="0">
                <a:solidFill>
                  <a:srgbClr val="212121"/>
                </a:solidFill>
              </a:rPr>
              <a:t>A1:</a:t>
            </a:r>
            <a:r>
              <a:rPr lang="en-US" sz="1200" dirty="0">
                <a:solidFill>
                  <a:srgbClr val="212121"/>
                </a:solidFill>
              </a:rPr>
              <a:t> &lt; 3 mg/mmol</a:t>
            </a:r>
            <a:endParaRPr lang="en-US" sz="1200" dirty="0"/>
          </a:p>
          <a:p>
            <a:pPr marL="0" indent="0">
              <a:lnSpc>
                <a:spcPts val="1680"/>
              </a:lnSpc>
              <a:buNone/>
            </a:pPr>
            <a:r>
              <a:rPr lang="en-US" sz="1200" b="1" dirty="0">
                <a:solidFill>
                  <a:srgbClr val="212121"/>
                </a:solidFill>
              </a:rPr>
              <a:t>A2:</a:t>
            </a:r>
            <a:r>
              <a:rPr lang="en-US" sz="1200" dirty="0">
                <a:solidFill>
                  <a:srgbClr val="212121"/>
                </a:solidFill>
              </a:rPr>
              <a:t> 3 – 30 mg/mmol</a:t>
            </a:r>
            <a:endParaRPr lang="en-US" sz="1200" dirty="0"/>
          </a:p>
          <a:p>
            <a:pPr marL="0" indent="0">
              <a:lnSpc>
                <a:spcPts val="1680"/>
              </a:lnSpc>
              <a:buNone/>
            </a:pPr>
            <a:r>
              <a:rPr lang="en-US" sz="1200" b="1" dirty="0">
                <a:solidFill>
                  <a:srgbClr val="212121"/>
                </a:solidFill>
              </a:rPr>
              <a:t>A3:</a:t>
            </a:r>
            <a:r>
              <a:rPr lang="en-US" sz="1200" dirty="0">
                <a:solidFill>
                  <a:srgbClr val="212121"/>
                </a:solidFill>
              </a:rPr>
              <a:t> &gt; 30 mg/mmol</a:t>
            </a:r>
            <a:endParaRPr lang="en-US" sz="1200" dirty="0"/>
          </a:p>
        </p:txBody>
      </p:sp>
      <p:sp>
        <p:nvSpPr>
          <p:cNvPr id="29" name="SK-34-text-28"/>
          <p:cNvSpPr/>
          <p:nvPr/>
        </p:nvSpPr>
        <p:spPr>
          <a:xfrm>
            <a:off x="4663976" y="1352550"/>
            <a:ext cx="3302050" cy="171450"/>
          </a:xfrm>
          <a:prstGeom prst="rect">
            <a:avLst/>
          </a:prstGeom>
          <a:noFill/>
          <a:ln/>
        </p:spPr>
        <p:txBody>
          <a:bodyPr vert="horz" wrap="square" lIns="0" tIns="0" rIns="0" bIns="0" rtlCol="0" anchor="ctr"/>
          <a:lstStyle/>
          <a:p>
            <a:pPr marL="0" indent="0">
              <a:lnSpc>
                <a:spcPts val="1350"/>
              </a:lnSpc>
              <a:buNone/>
            </a:pPr>
            <a:r>
              <a:rPr lang="en-US" sz="900" b="1" dirty="0">
                <a:solidFill>
                  <a:srgbClr val="D32F2F"/>
                </a:solidFill>
              </a:rPr>
              <a:t>RED FLAG REFERRAL</a:t>
            </a:r>
            <a:endParaRPr lang="en-US" sz="900" dirty="0"/>
          </a:p>
        </p:txBody>
      </p:sp>
      <p:sp>
        <p:nvSpPr>
          <p:cNvPr id="30" name="SK-34-text-29"/>
          <p:cNvSpPr/>
          <p:nvPr/>
        </p:nvSpPr>
        <p:spPr>
          <a:xfrm>
            <a:off x="4444901" y="1638300"/>
            <a:ext cx="3302050" cy="445591"/>
          </a:xfrm>
          <a:prstGeom prst="rect">
            <a:avLst/>
          </a:prstGeom>
          <a:noFill/>
          <a:ln/>
        </p:spPr>
        <p:txBody>
          <a:bodyPr vert="horz" wrap="square" lIns="0" tIns="0" rIns="0" bIns="0" rtlCol="0" anchor="ctr"/>
          <a:lstStyle/>
          <a:p>
            <a:pPr marL="0" indent="0">
              <a:lnSpc>
                <a:spcPts val="1755"/>
              </a:lnSpc>
              <a:buNone/>
            </a:pPr>
            <a:r>
              <a:rPr lang="en-US" sz="1350" b="1" dirty="0">
                <a:solidFill>
                  <a:srgbClr val="455A64"/>
                </a:solidFill>
              </a:rPr>
              <a:t>When does Visible Haematuria (VH) trigger a 2WW referral?</a:t>
            </a:r>
            <a:endParaRPr lang="en-US" sz="1350" dirty="0"/>
          </a:p>
        </p:txBody>
      </p:sp>
      <p:sp>
        <p:nvSpPr>
          <p:cNvPr id="31" name="SK-34-text-30"/>
          <p:cNvSpPr/>
          <p:nvPr/>
        </p:nvSpPr>
        <p:spPr>
          <a:xfrm>
            <a:off x="4559201" y="2198191"/>
            <a:ext cx="3073450" cy="655141"/>
          </a:xfrm>
          <a:prstGeom prst="rect">
            <a:avLst/>
          </a:prstGeom>
          <a:noFill/>
          <a:ln/>
        </p:spPr>
        <p:txBody>
          <a:bodyPr vert="horz" wrap="square" lIns="0" tIns="0" rIns="0" bIns="0" rtlCol="0" anchor="ctr"/>
          <a:lstStyle/>
          <a:p>
            <a:pPr marL="0" indent="0">
              <a:lnSpc>
                <a:spcPts val="1680"/>
              </a:lnSpc>
              <a:buNone/>
            </a:pPr>
            <a:r>
              <a:rPr lang="en-US" sz="1200" dirty="0">
                <a:solidFill>
                  <a:srgbClr val="212121"/>
                </a:solidFill>
              </a:rPr>
              <a:t>Age </a:t>
            </a:r>
            <a:r>
              <a:rPr lang="en-US" sz="1200" b="1" dirty="0">
                <a:solidFill>
                  <a:srgbClr val="212121"/>
                </a:solidFill>
              </a:rPr>
              <a:t>≥ 45</a:t>
            </a:r>
            <a:r>
              <a:rPr lang="en-US" sz="1200" dirty="0">
                <a:solidFill>
                  <a:srgbClr val="212121"/>
                </a:solidFill>
              </a:rPr>
              <a:t> with unexplained VH (no UTI) </a:t>
            </a:r>
            <a:r>
              <a:rPr lang="en-US" sz="1200" b="1" dirty="0">
                <a:solidFill>
                  <a:srgbClr val="212121"/>
                </a:solidFill>
              </a:rPr>
              <a:t>OR</a:t>
            </a:r>
            <a:r>
              <a:rPr lang="en-US" sz="1200" dirty="0">
                <a:solidFill>
                  <a:srgbClr val="212121"/>
                </a:solidFill>
              </a:rPr>
              <a:t> VH persisting/recurring after UTI treatment.</a:t>
            </a:r>
            <a:endParaRPr lang="en-US" sz="1200" dirty="0"/>
          </a:p>
        </p:txBody>
      </p:sp>
      <p:sp>
        <p:nvSpPr>
          <p:cNvPr id="32" name="SK-34-text-31"/>
          <p:cNvSpPr/>
          <p:nvPr/>
        </p:nvSpPr>
        <p:spPr>
          <a:xfrm>
            <a:off x="8537525" y="1352550"/>
            <a:ext cx="3301901" cy="171450"/>
          </a:xfrm>
          <a:prstGeom prst="rect">
            <a:avLst/>
          </a:prstGeom>
          <a:noFill/>
          <a:ln/>
        </p:spPr>
        <p:txBody>
          <a:bodyPr vert="horz" wrap="square" lIns="0" tIns="0" rIns="0" bIns="0" rtlCol="0" anchor="ctr"/>
          <a:lstStyle/>
          <a:p>
            <a:pPr marL="0" indent="0">
              <a:lnSpc>
                <a:spcPts val="1350"/>
              </a:lnSpc>
              <a:buNone/>
            </a:pPr>
            <a:r>
              <a:rPr lang="en-US" sz="900" b="1" dirty="0">
                <a:solidFill>
                  <a:srgbClr val="D32F2F"/>
                </a:solidFill>
              </a:rPr>
              <a:t>RED FLAG REFERRAL</a:t>
            </a:r>
            <a:endParaRPr lang="en-US" sz="900" dirty="0"/>
          </a:p>
        </p:txBody>
      </p:sp>
      <p:sp>
        <p:nvSpPr>
          <p:cNvPr id="33" name="SK-34-text-32"/>
          <p:cNvSpPr/>
          <p:nvPr/>
        </p:nvSpPr>
        <p:spPr>
          <a:xfrm>
            <a:off x="8318450" y="1638300"/>
            <a:ext cx="3301901" cy="445591"/>
          </a:xfrm>
          <a:prstGeom prst="rect">
            <a:avLst/>
          </a:prstGeom>
          <a:noFill/>
          <a:ln/>
        </p:spPr>
        <p:txBody>
          <a:bodyPr vert="horz" wrap="square" lIns="0" tIns="0" rIns="0" bIns="0" rtlCol="0" anchor="ctr"/>
          <a:lstStyle/>
          <a:p>
            <a:pPr marL="0" indent="0">
              <a:lnSpc>
                <a:spcPts val="1755"/>
              </a:lnSpc>
              <a:buNone/>
            </a:pPr>
            <a:r>
              <a:rPr lang="en-US" sz="1350" b="1" dirty="0">
                <a:solidFill>
                  <a:srgbClr val="455A64"/>
                </a:solidFill>
              </a:rPr>
              <a:t>When does Non-Visible Haematuria (NVH) trigger a 2WW?</a:t>
            </a:r>
            <a:endParaRPr lang="en-US" sz="1350" dirty="0"/>
          </a:p>
        </p:txBody>
      </p:sp>
      <p:sp>
        <p:nvSpPr>
          <p:cNvPr id="34" name="SK-34-text-33"/>
          <p:cNvSpPr/>
          <p:nvPr/>
        </p:nvSpPr>
        <p:spPr>
          <a:xfrm>
            <a:off x="8432750" y="2198191"/>
            <a:ext cx="3073301" cy="655141"/>
          </a:xfrm>
          <a:prstGeom prst="rect">
            <a:avLst/>
          </a:prstGeom>
          <a:noFill/>
          <a:ln/>
        </p:spPr>
        <p:txBody>
          <a:bodyPr vert="horz" wrap="square" lIns="0" tIns="0" rIns="0" bIns="0" rtlCol="0" anchor="ctr"/>
          <a:lstStyle/>
          <a:p>
            <a:pPr marL="0" indent="0">
              <a:lnSpc>
                <a:spcPts val="1680"/>
              </a:lnSpc>
              <a:buNone/>
            </a:pPr>
            <a:r>
              <a:rPr lang="en-US" sz="1200" dirty="0">
                <a:solidFill>
                  <a:srgbClr val="212121"/>
                </a:solidFill>
              </a:rPr>
              <a:t>Age </a:t>
            </a:r>
            <a:r>
              <a:rPr lang="en-US" sz="1200" b="1" dirty="0">
                <a:solidFill>
                  <a:srgbClr val="212121"/>
                </a:solidFill>
              </a:rPr>
              <a:t>≥ 60</a:t>
            </a:r>
            <a:r>
              <a:rPr lang="en-US" sz="1200" dirty="0">
                <a:solidFill>
                  <a:srgbClr val="212121"/>
                </a:solidFill>
              </a:rPr>
              <a:t> with unexplained NVH </a:t>
            </a:r>
            <a:r>
              <a:rPr lang="en-US" sz="1200" b="1" dirty="0">
                <a:solidFill>
                  <a:srgbClr val="212121"/>
                </a:solidFill>
              </a:rPr>
              <a:t>PLUS</a:t>
            </a:r>
            <a:r>
              <a:rPr lang="en-US" sz="1200" dirty="0">
                <a:solidFill>
                  <a:srgbClr val="212121"/>
                </a:solidFill>
              </a:rPr>
              <a:t> either dysuria or a raised WCC.</a:t>
            </a:r>
            <a:endParaRPr lang="en-US" sz="1200" dirty="0"/>
          </a:p>
        </p:txBody>
      </p:sp>
      <p:sp>
        <p:nvSpPr>
          <p:cNvPr id="35" name="SK-34-text-34"/>
          <p:cNvSpPr/>
          <p:nvPr/>
        </p:nvSpPr>
        <p:spPr>
          <a:xfrm>
            <a:off x="790575" y="3962400"/>
            <a:ext cx="3301901" cy="171450"/>
          </a:xfrm>
          <a:prstGeom prst="rect">
            <a:avLst/>
          </a:prstGeom>
          <a:noFill/>
          <a:ln/>
        </p:spPr>
        <p:txBody>
          <a:bodyPr vert="horz" wrap="square" lIns="0" tIns="0" rIns="0" bIns="0" rtlCol="0" anchor="ctr"/>
          <a:lstStyle/>
          <a:p>
            <a:pPr marL="0" indent="0">
              <a:lnSpc>
                <a:spcPts val="1350"/>
              </a:lnSpc>
              <a:buNone/>
            </a:pPr>
            <a:r>
              <a:rPr lang="en-US" sz="900" b="1" dirty="0">
                <a:solidFill>
                  <a:srgbClr val="FFBF00"/>
                </a:solidFill>
              </a:rPr>
              <a:t>REFERRAL TRIGGER</a:t>
            </a:r>
            <a:endParaRPr lang="en-US" sz="900" dirty="0"/>
          </a:p>
        </p:txBody>
      </p:sp>
      <p:sp>
        <p:nvSpPr>
          <p:cNvPr id="36" name="SK-34-text-35"/>
          <p:cNvSpPr/>
          <p:nvPr/>
        </p:nvSpPr>
        <p:spPr>
          <a:xfrm>
            <a:off x="571500" y="4248150"/>
            <a:ext cx="3301901" cy="445591"/>
          </a:xfrm>
          <a:prstGeom prst="rect">
            <a:avLst/>
          </a:prstGeom>
          <a:noFill/>
          <a:ln/>
        </p:spPr>
        <p:txBody>
          <a:bodyPr vert="horz" wrap="square" lIns="0" tIns="0" rIns="0" bIns="0" rtlCol="0" anchor="ctr"/>
          <a:lstStyle/>
          <a:p>
            <a:pPr marL="0" indent="0">
              <a:lnSpc>
                <a:spcPts val="1755"/>
              </a:lnSpc>
              <a:buNone/>
            </a:pPr>
            <a:r>
              <a:rPr lang="en-US" sz="1350" b="1" dirty="0">
                <a:solidFill>
                  <a:srgbClr val="455A64"/>
                </a:solidFill>
              </a:rPr>
              <a:t>Name two major ACR-related triggers for Nephrology referral.</a:t>
            </a:r>
            <a:endParaRPr lang="en-US" sz="1350" dirty="0"/>
          </a:p>
        </p:txBody>
      </p:sp>
      <p:sp>
        <p:nvSpPr>
          <p:cNvPr id="37" name="SK-34-text-36"/>
          <p:cNvSpPr/>
          <p:nvPr/>
        </p:nvSpPr>
        <p:spPr>
          <a:xfrm>
            <a:off x="685800" y="4808041"/>
            <a:ext cx="3073301" cy="655141"/>
          </a:xfrm>
          <a:prstGeom prst="rect">
            <a:avLst/>
          </a:prstGeom>
          <a:noFill/>
          <a:ln/>
        </p:spPr>
        <p:txBody>
          <a:bodyPr vert="horz" wrap="square" lIns="0" tIns="0" rIns="0" bIns="0" rtlCol="0" anchor="ctr"/>
          <a:lstStyle/>
          <a:p>
            <a:pPr marL="0" indent="0">
              <a:lnSpc>
                <a:spcPts val="1680"/>
              </a:lnSpc>
              <a:buNone/>
            </a:pPr>
            <a:r>
              <a:rPr lang="en-US" sz="1200" dirty="0">
                <a:solidFill>
                  <a:srgbClr val="212121"/>
                </a:solidFill>
              </a:rPr>
              <a:t>1. </a:t>
            </a:r>
            <a:r>
              <a:rPr lang="en-US" sz="1200" b="1" dirty="0">
                <a:solidFill>
                  <a:srgbClr val="212121"/>
                </a:solidFill>
              </a:rPr>
              <a:t>ACR &gt; 70</a:t>
            </a:r>
            <a:r>
              <a:rPr lang="en-US" sz="1200" dirty="0">
                <a:solidFill>
                  <a:srgbClr val="212121"/>
                </a:solidFill>
              </a:rPr>
              <a:t> (if non-diabetic/max tx)</a:t>
            </a:r>
            <a:endParaRPr lang="en-US" sz="1200" dirty="0"/>
          </a:p>
          <a:p>
            <a:pPr marL="0" indent="0">
              <a:lnSpc>
                <a:spcPts val="1680"/>
              </a:lnSpc>
              <a:buNone/>
            </a:pPr>
            <a:r>
              <a:rPr lang="en-US" sz="1200" dirty="0">
                <a:solidFill>
                  <a:srgbClr val="212121"/>
                </a:solidFill>
              </a:rPr>
              <a:t>2. </a:t>
            </a:r>
            <a:r>
              <a:rPr lang="en-US" sz="1200" b="1" dirty="0">
                <a:solidFill>
                  <a:srgbClr val="212121"/>
                </a:solidFill>
              </a:rPr>
              <a:t>ACR &gt; 30 PLUS</a:t>
            </a:r>
            <a:r>
              <a:rPr lang="en-US" sz="1200" dirty="0">
                <a:solidFill>
                  <a:srgbClr val="212121"/>
                </a:solidFill>
              </a:rPr>
              <a:t> haematuria.</a:t>
            </a:r>
            <a:endParaRPr lang="en-US" sz="1200" dirty="0"/>
          </a:p>
        </p:txBody>
      </p:sp>
      <p:sp>
        <p:nvSpPr>
          <p:cNvPr id="38" name="SK-34-text-37"/>
          <p:cNvSpPr/>
          <p:nvPr/>
        </p:nvSpPr>
        <p:spPr>
          <a:xfrm>
            <a:off x="4663976" y="3962400"/>
            <a:ext cx="3302050" cy="171450"/>
          </a:xfrm>
          <a:prstGeom prst="rect">
            <a:avLst/>
          </a:prstGeom>
          <a:noFill/>
          <a:ln/>
        </p:spPr>
        <p:txBody>
          <a:bodyPr vert="horz" wrap="square" lIns="0" tIns="0" rIns="0" bIns="0" rtlCol="0" anchor="ctr"/>
          <a:lstStyle/>
          <a:p>
            <a:pPr marL="0" indent="0">
              <a:lnSpc>
                <a:spcPts val="1350"/>
              </a:lnSpc>
              <a:buNone/>
            </a:pPr>
            <a:r>
              <a:rPr lang="en-US" sz="900" b="1" dirty="0">
                <a:solidFill>
                  <a:srgbClr val="2E7D32"/>
                </a:solidFill>
              </a:rPr>
              <a:t>BEST PRACTICE</a:t>
            </a:r>
            <a:endParaRPr lang="en-US" sz="900" dirty="0"/>
          </a:p>
        </p:txBody>
      </p:sp>
      <p:sp>
        <p:nvSpPr>
          <p:cNvPr id="39" name="SK-34-text-38"/>
          <p:cNvSpPr/>
          <p:nvPr/>
        </p:nvSpPr>
        <p:spPr>
          <a:xfrm>
            <a:off x="4444901" y="4248150"/>
            <a:ext cx="3302050" cy="445591"/>
          </a:xfrm>
          <a:prstGeom prst="rect">
            <a:avLst/>
          </a:prstGeom>
          <a:noFill/>
          <a:ln/>
        </p:spPr>
        <p:txBody>
          <a:bodyPr vert="horz" wrap="square" lIns="0" tIns="0" rIns="0" bIns="0" rtlCol="0" anchor="ctr"/>
          <a:lstStyle/>
          <a:p>
            <a:pPr marL="0" indent="0">
              <a:lnSpc>
                <a:spcPts val="1755"/>
              </a:lnSpc>
              <a:buNone/>
            </a:pPr>
            <a:r>
              <a:rPr lang="en-US" sz="1350" b="1" dirty="0">
                <a:solidFill>
                  <a:srgbClr val="455A64"/>
                </a:solidFill>
              </a:rPr>
              <a:t>What is the preferred method for assessing proteinuria today?</a:t>
            </a:r>
            <a:endParaRPr lang="en-US" sz="1350" dirty="0"/>
          </a:p>
        </p:txBody>
      </p:sp>
      <p:sp>
        <p:nvSpPr>
          <p:cNvPr id="40" name="SK-34-text-39"/>
          <p:cNvSpPr/>
          <p:nvPr/>
        </p:nvSpPr>
        <p:spPr>
          <a:xfrm>
            <a:off x="4559201" y="4808041"/>
            <a:ext cx="3073450" cy="868412"/>
          </a:xfrm>
          <a:prstGeom prst="rect">
            <a:avLst/>
          </a:prstGeom>
          <a:noFill/>
          <a:ln/>
        </p:spPr>
        <p:txBody>
          <a:bodyPr vert="horz" wrap="square" lIns="0" tIns="0" rIns="0" bIns="0" rtlCol="0" anchor="ctr"/>
          <a:lstStyle/>
          <a:p>
            <a:pPr marL="0" indent="0">
              <a:lnSpc>
                <a:spcPts val="1680"/>
              </a:lnSpc>
              <a:buNone/>
            </a:pPr>
            <a:r>
              <a:rPr lang="en-US" sz="1200" b="1" dirty="0">
                <a:solidFill>
                  <a:srgbClr val="212121"/>
                </a:solidFill>
              </a:rPr>
              <a:t>Early Morning Urine ACR</a:t>
            </a:r>
            <a:r>
              <a:rPr lang="en-US" sz="1200" dirty="0">
                <a:solidFill>
                  <a:srgbClr val="212121"/>
                </a:solidFill>
              </a:rPr>
              <a:t>. 24-hour collections are now outdated for routine GP use.</a:t>
            </a:r>
            <a:endParaRPr lang="en-US" sz="1200" dirty="0"/>
          </a:p>
        </p:txBody>
      </p:sp>
      <p:sp>
        <p:nvSpPr>
          <p:cNvPr id="41" name="SK-34-text-40"/>
          <p:cNvSpPr/>
          <p:nvPr/>
        </p:nvSpPr>
        <p:spPr>
          <a:xfrm>
            <a:off x="8537525" y="3962400"/>
            <a:ext cx="3301901" cy="171450"/>
          </a:xfrm>
          <a:prstGeom prst="rect">
            <a:avLst/>
          </a:prstGeom>
          <a:noFill/>
          <a:ln/>
        </p:spPr>
        <p:txBody>
          <a:bodyPr vert="horz" wrap="square" lIns="0" tIns="0" rIns="0" bIns="0" rtlCol="0" anchor="ctr"/>
          <a:lstStyle/>
          <a:p>
            <a:pPr marL="0" indent="0">
              <a:lnSpc>
                <a:spcPts val="1350"/>
              </a:lnSpc>
              <a:buNone/>
            </a:pPr>
            <a:r>
              <a:rPr lang="en-US" sz="900" b="1" dirty="0">
                <a:solidFill>
                  <a:srgbClr val="FFBF00"/>
                </a:solidFill>
              </a:rPr>
              <a:t>COMMON PITFALL</a:t>
            </a:r>
            <a:endParaRPr lang="en-US" sz="900" dirty="0"/>
          </a:p>
        </p:txBody>
      </p:sp>
      <p:sp>
        <p:nvSpPr>
          <p:cNvPr id="42" name="SK-34-text-41"/>
          <p:cNvSpPr/>
          <p:nvPr/>
        </p:nvSpPr>
        <p:spPr>
          <a:xfrm>
            <a:off x="8318450" y="4248150"/>
            <a:ext cx="3301901" cy="445591"/>
          </a:xfrm>
          <a:prstGeom prst="rect">
            <a:avLst/>
          </a:prstGeom>
          <a:noFill/>
          <a:ln/>
        </p:spPr>
        <p:txBody>
          <a:bodyPr vert="horz" wrap="square" lIns="0" tIns="0" rIns="0" bIns="0" rtlCol="0" anchor="ctr"/>
          <a:lstStyle/>
          <a:p>
            <a:pPr marL="0" indent="0">
              <a:lnSpc>
                <a:spcPts val="1755"/>
              </a:lnSpc>
              <a:buNone/>
            </a:pPr>
            <a:r>
              <a:rPr lang="en-US" sz="1350" b="1" dirty="0">
                <a:solidFill>
                  <a:srgbClr val="455A64"/>
                </a:solidFill>
              </a:rPr>
              <a:t>Can you attribute haematuria to the use of anticoagulants?</a:t>
            </a:r>
            <a:endParaRPr lang="en-US" sz="1350" dirty="0"/>
          </a:p>
        </p:txBody>
      </p:sp>
      <p:sp>
        <p:nvSpPr>
          <p:cNvPr id="43" name="SK-34-text-42"/>
          <p:cNvSpPr/>
          <p:nvPr/>
        </p:nvSpPr>
        <p:spPr>
          <a:xfrm>
            <a:off x="8432750" y="4808041"/>
            <a:ext cx="3073301" cy="868412"/>
          </a:xfrm>
          <a:prstGeom prst="rect">
            <a:avLst/>
          </a:prstGeom>
          <a:noFill/>
          <a:ln/>
        </p:spPr>
        <p:txBody>
          <a:bodyPr vert="horz" wrap="square" lIns="0" tIns="0" rIns="0" bIns="0" rtlCol="0" anchor="ctr"/>
          <a:lstStyle/>
          <a:p>
            <a:pPr marL="0" indent="0">
              <a:lnSpc>
                <a:spcPts val="1680"/>
              </a:lnSpc>
              <a:buNone/>
            </a:pPr>
            <a:r>
              <a:rPr lang="en-US" sz="1200" b="1" dirty="0">
                <a:solidFill>
                  <a:srgbClr val="212121"/>
                </a:solidFill>
              </a:rPr>
              <a:t>Never</a:t>
            </a:r>
            <a:r>
              <a:rPr lang="en-US" sz="1200" dirty="0">
                <a:solidFill>
                  <a:srgbClr val="212121"/>
                </a:solidFill>
              </a:rPr>
              <a:t>. Anticoagulants often unmask pathology; patients require the same full workup as others.</a:t>
            </a:r>
            <a:endParaRPr lang="en-US" sz="1200" dirty="0"/>
          </a:p>
        </p:txBody>
      </p:sp>
      <p:sp>
        <p:nvSpPr>
          <p:cNvPr id="44" name="SK-34-text-43"/>
          <p:cNvSpPr/>
          <p:nvPr/>
        </p:nvSpPr>
        <p:spPr>
          <a:xfrm>
            <a:off x="5425232" y="6477000"/>
            <a:ext cx="6766768" cy="381000"/>
          </a:xfrm>
          <a:prstGeom prst="rect">
            <a:avLst/>
          </a:prstGeom>
          <a:noFill/>
          <a:ln/>
        </p:spPr>
        <p:txBody>
          <a:bodyPr vert="horz" wrap="square" lIns="0" tIns="0" rIns="0" bIns="0" rtlCol="0" anchor="ctr"/>
          <a:lstStyle/>
          <a:p>
            <a:pPr marL="0" indent="0">
              <a:lnSpc>
                <a:spcPts val="1575"/>
              </a:lnSpc>
              <a:buNone/>
            </a:pPr>
            <a:r>
              <a:rPr lang="en-US" sz="1050" dirty="0">
                <a:solidFill>
                  <a:srgbClr val="607D8B"/>
                </a:solidFill>
              </a:rPr>
              <a:t>www.bradfordvts.co.uk</a:t>
            </a:r>
            <a:endParaRPr lang="en-US" sz="10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SK-3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5-img-2" descr="preencoded.png"/>
          <p:cNvPicPr>
            <a:picLocks noChangeAspect="1"/>
          </p:cNvPicPr>
          <p:nvPr/>
        </p:nvPicPr>
        <p:blipFill>
          <a:blip r:embed="rId4"/>
          <a:stretch>
            <a:fillRect/>
          </a:stretch>
        </p:blipFill>
        <p:spPr>
          <a:xfrm>
            <a:off x="571500" y="381000"/>
            <a:ext cx="11049000" cy="828675"/>
          </a:xfrm>
          <a:prstGeom prst="rect">
            <a:avLst/>
          </a:prstGeom>
        </p:spPr>
      </p:pic>
      <p:pic>
        <p:nvPicPr>
          <p:cNvPr id="4" name="SK-35-img-3" descr="preencoded.png"/>
          <p:cNvPicPr>
            <a:picLocks noChangeAspect="1"/>
          </p:cNvPicPr>
          <p:nvPr/>
        </p:nvPicPr>
        <p:blipFill>
          <a:blip r:embed="rId5"/>
          <a:stretch>
            <a:fillRect/>
          </a:stretch>
        </p:blipFill>
        <p:spPr>
          <a:xfrm>
            <a:off x="571500" y="1495425"/>
            <a:ext cx="3492550" cy="2622947"/>
          </a:xfrm>
          <a:prstGeom prst="rect">
            <a:avLst/>
          </a:prstGeom>
        </p:spPr>
      </p:pic>
      <p:pic>
        <p:nvPicPr>
          <p:cNvPr id="5" name="SK-35-img-4" descr="preencoded.png"/>
          <p:cNvPicPr>
            <a:picLocks noChangeAspect="1"/>
          </p:cNvPicPr>
          <p:nvPr/>
        </p:nvPicPr>
        <p:blipFill>
          <a:blip r:embed="rId6"/>
          <a:stretch>
            <a:fillRect/>
          </a:stretch>
        </p:blipFill>
        <p:spPr>
          <a:xfrm>
            <a:off x="2127200" y="1881634"/>
            <a:ext cx="381000" cy="304800"/>
          </a:xfrm>
          <a:prstGeom prst="rect">
            <a:avLst/>
          </a:prstGeom>
        </p:spPr>
      </p:pic>
      <p:pic>
        <p:nvPicPr>
          <p:cNvPr id="6" name="SK-35-img-5" descr="preencoded.png"/>
          <p:cNvPicPr>
            <a:picLocks noChangeAspect="1"/>
          </p:cNvPicPr>
          <p:nvPr/>
        </p:nvPicPr>
        <p:blipFill>
          <a:blip r:embed="rId7"/>
          <a:stretch>
            <a:fillRect/>
          </a:stretch>
        </p:blipFill>
        <p:spPr>
          <a:xfrm>
            <a:off x="4349800" y="1495425"/>
            <a:ext cx="3492550" cy="2622947"/>
          </a:xfrm>
          <a:prstGeom prst="rect">
            <a:avLst/>
          </a:prstGeom>
        </p:spPr>
      </p:pic>
      <p:pic>
        <p:nvPicPr>
          <p:cNvPr id="7" name="SK-35-img-6" descr="preencoded.png"/>
          <p:cNvPicPr>
            <a:picLocks noChangeAspect="1"/>
          </p:cNvPicPr>
          <p:nvPr/>
        </p:nvPicPr>
        <p:blipFill>
          <a:blip r:embed="rId8"/>
          <a:stretch>
            <a:fillRect/>
          </a:stretch>
        </p:blipFill>
        <p:spPr>
          <a:xfrm>
            <a:off x="5905500" y="1881634"/>
            <a:ext cx="381000" cy="304800"/>
          </a:xfrm>
          <a:prstGeom prst="rect">
            <a:avLst/>
          </a:prstGeom>
        </p:spPr>
      </p:pic>
      <p:pic>
        <p:nvPicPr>
          <p:cNvPr id="8" name="SK-35-img-7" descr="preencoded.png"/>
          <p:cNvPicPr>
            <a:picLocks noChangeAspect="1"/>
          </p:cNvPicPr>
          <p:nvPr/>
        </p:nvPicPr>
        <p:blipFill>
          <a:blip r:embed="rId9"/>
          <a:stretch>
            <a:fillRect/>
          </a:stretch>
        </p:blipFill>
        <p:spPr>
          <a:xfrm>
            <a:off x="8128099" y="1495425"/>
            <a:ext cx="3492550" cy="2622947"/>
          </a:xfrm>
          <a:prstGeom prst="rect">
            <a:avLst/>
          </a:prstGeom>
        </p:spPr>
      </p:pic>
      <p:pic>
        <p:nvPicPr>
          <p:cNvPr id="9" name="SK-35-img-8" descr="preencoded.png"/>
          <p:cNvPicPr>
            <a:picLocks noChangeAspect="1"/>
          </p:cNvPicPr>
          <p:nvPr/>
        </p:nvPicPr>
        <p:blipFill>
          <a:blip r:embed="rId10"/>
          <a:stretch>
            <a:fillRect/>
          </a:stretch>
        </p:blipFill>
        <p:spPr>
          <a:xfrm>
            <a:off x="9683800" y="1881634"/>
            <a:ext cx="381000" cy="304800"/>
          </a:xfrm>
          <a:prstGeom prst="rect">
            <a:avLst/>
          </a:prstGeom>
        </p:spPr>
      </p:pic>
      <p:pic>
        <p:nvPicPr>
          <p:cNvPr id="10" name="SK-35-img-9" descr="preencoded.png"/>
          <p:cNvPicPr>
            <a:picLocks noChangeAspect="1"/>
          </p:cNvPicPr>
          <p:nvPr/>
        </p:nvPicPr>
        <p:blipFill>
          <a:blip r:embed="rId11"/>
          <a:stretch>
            <a:fillRect/>
          </a:stretch>
        </p:blipFill>
        <p:spPr>
          <a:xfrm>
            <a:off x="571500" y="4499372"/>
            <a:ext cx="11049000" cy="838200"/>
          </a:xfrm>
          <a:prstGeom prst="rect">
            <a:avLst/>
          </a:prstGeom>
        </p:spPr>
      </p:pic>
      <p:pic>
        <p:nvPicPr>
          <p:cNvPr id="11" name="SK-35-img-10" descr="preencoded.png"/>
          <p:cNvPicPr>
            <a:picLocks noChangeAspect="1"/>
          </p:cNvPicPr>
          <p:nvPr/>
        </p:nvPicPr>
        <p:blipFill>
          <a:blip r:embed="rId12"/>
          <a:stretch>
            <a:fillRect/>
          </a:stretch>
        </p:blipFill>
        <p:spPr>
          <a:xfrm>
            <a:off x="762000" y="4840635"/>
            <a:ext cx="210294" cy="168176"/>
          </a:xfrm>
          <a:prstGeom prst="rect">
            <a:avLst/>
          </a:prstGeom>
        </p:spPr>
      </p:pic>
      <p:pic>
        <p:nvPicPr>
          <p:cNvPr id="12" name="SK-35-img-11" descr="preencoded.png"/>
          <p:cNvPicPr>
            <a:picLocks noChangeAspect="1"/>
          </p:cNvPicPr>
          <p:nvPr/>
        </p:nvPicPr>
        <p:blipFill>
          <a:blip r:embed="rId13"/>
          <a:stretch>
            <a:fillRect/>
          </a:stretch>
        </p:blipFill>
        <p:spPr>
          <a:xfrm>
            <a:off x="0" y="5956697"/>
            <a:ext cx="12192000" cy="485775"/>
          </a:xfrm>
          <a:prstGeom prst="rect">
            <a:avLst/>
          </a:prstGeom>
        </p:spPr>
      </p:pic>
      <p:sp>
        <p:nvSpPr>
          <p:cNvPr id="13" name="SK-35-text-12"/>
          <p:cNvSpPr/>
          <p:nvPr/>
        </p:nvSpPr>
        <p:spPr>
          <a:xfrm>
            <a:off x="762000" y="476250"/>
            <a:ext cx="10858500" cy="400050"/>
          </a:xfrm>
          <a:prstGeom prst="rect">
            <a:avLst/>
          </a:prstGeom>
          <a:noFill/>
          <a:ln/>
        </p:spPr>
        <p:txBody>
          <a:bodyPr vert="horz" wrap="square" lIns="0" tIns="0" rIns="0" bIns="0" rtlCol="0" anchor="ctr"/>
          <a:lstStyle/>
          <a:p>
            <a:pPr marL="0" indent="0">
              <a:lnSpc>
                <a:spcPts val="3150"/>
              </a:lnSpc>
              <a:buNone/>
            </a:pPr>
            <a:r>
              <a:rPr lang="en-US" sz="2100" b="1" kern="0" spc="30" dirty="0">
                <a:solidFill>
                  <a:srgbClr val="212121"/>
                </a:solidFill>
              </a:rPr>
              <a:t>DISCLAIMER AND FINAL GUIDANCE</a:t>
            </a:r>
            <a:endParaRPr lang="en-US" sz="2100" dirty="0"/>
          </a:p>
        </p:txBody>
      </p:sp>
      <p:sp>
        <p:nvSpPr>
          <p:cNvPr id="14" name="SK-35-text-13"/>
          <p:cNvSpPr/>
          <p:nvPr/>
        </p:nvSpPr>
        <p:spPr>
          <a:xfrm>
            <a:off x="762000" y="914400"/>
            <a:ext cx="10858500" cy="200025"/>
          </a:xfrm>
          <a:prstGeom prst="rect">
            <a:avLst/>
          </a:prstGeom>
          <a:noFill/>
          <a:ln/>
        </p:spPr>
        <p:txBody>
          <a:bodyPr vert="horz" wrap="square" lIns="0" tIns="0" rIns="0" bIns="0" rtlCol="0" anchor="ctr"/>
          <a:lstStyle/>
          <a:p>
            <a:pPr marL="0" indent="0">
              <a:lnSpc>
                <a:spcPts val="1575"/>
              </a:lnSpc>
              <a:buNone/>
            </a:pPr>
            <a:r>
              <a:rPr lang="en-US" sz="1050" dirty="0">
                <a:solidFill>
                  <a:srgbClr val="E0651F"/>
                </a:solidFill>
              </a:rPr>
              <a:t>Primary Care Clinical Guidance • NICE 2024-2026 Standards</a:t>
            </a:r>
            <a:endParaRPr lang="en-US" sz="1050" dirty="0"/>
          </a:p>
        </p:txBody>
      </p:sp>
      <p:sp>
        <p:nvSpPr>
          <p:cNvPr id="15" name="SK-35-text-14"/>
          <p:cNvSpPr/>
          <p:nvPr/>
        </p:nvSpPr>
        <p:spPr>
          <a:xfrm>
            <a:off x="857250" y="2428875"/>
            <a:ext cx="2921050" cy="285750"/>
          </a:xfrm>
          <a:prstGeom prst="rect">
            <a:avLst/>
          </a:prstGeom>
          <a:noFill/>
          <a:ln/>
        </p:spPr>
        <p:txBody>
          <a:bodyPr vert="horz" wrap="square" lIns="0" tIns="0" rIns="0" bIns="0" rtlCol="0" anchor="ctr"/>
          <a:lstStyle/>
          <a:p>
            <a:pPr marL="0" indent="0" algn="ctr">
              <a:lnSpc>
                <a:spcPts val="2250"/>
              </a:lnSpc>
              <a:buNone/>
            </a:pPr>
            <a:r>
              <a:rPr lang="en-US" sz="1500" b="1" dirty="0">
                <a:solidFill>
                  <a:srgbClr val="212121"/>
                </a:solidFill>
              </a:rPr>
              <a:t>Educational Purpose</a:t>
            </a:r>
            <a:endParaRPr lang="en-US" sz="1500" dirty="0"/>
          </a:p>
        </p:txBody>
      </p:sp>
      <p:sp>
        <p:nvSpPr>
          <p:cNvPr id="16" name="SK-35-text-15"/>
          <p:cNvSpPr/>
          <p:nvPr/>
        </p:nvSpPr>
        <p:spPr>
          <a:xfrm>
            <a:off x="857250" y="2857500"/>
            <a:ext cx="2921050" cy="975122"/>
          </a:xfrm>
          <a:prstGeom prst="rect">
            <a:avLst/>
          </a:prstGeom>
          <a:noFill/>
          <a:ln/>
        </p:spPr>
        <p:txBody>
          <a:bodyPr vert="horz" wrap="square" lIns="0" tIns="0" rIns="0" bIns="0" rtlCol="0" anchor="ctr"/>
          <a:lstStyle/>
          <a:p>
            <a:pPr marL="0" indent="0" algn="ctr">
              <a:lnSpc>
                <a:spcPts val="1920"/>
              </a:lnSpc>
              <a:buNone/>
            </a:pPr>
            <a:r>
              <a:rPr lang="en-US" sz="1200" dirty="0">
                <a:solidFill>
                  <a:srgbClr val="424242"/>
                </a:solidFill>
              </a:rPr>
              <a:t>This deck is designed for Bradford VTS GP trainees. It serves as a teaching aid and summary of current standards as of May 2026.</a:t>
            </a:r>
            <a:endParaRPr lang="en-US" sz="1200" dirty="0"/>
          </a:p>
        </p:txBody>
      </p:sp>
      <p:sp>
        <p:nvSpPr>
          <p:cNvPr id="17" name="SK-35-text-16"/>
          <p:cNvSpPr/>
          <p:nvPr/>
        </p:nvSpPr>
        <p:spPr>
          <a:xfrm>
            <a:off x="4635550" y="2428875"/>
            <a:ext cx="2921050" cy="285750"/>
          </a:xfrm>
          <a:prstGeom prst="rect">
            <a:avLst/>
          </a:prstGeom>
          <a:noFill/>
          <a:ln/>
        </p:spPr>
        <p:txBody>
          <a:bodyPr vert="horz" wrap="square" lIns="0" tIns="0" rIns="0" bIns="0" rtlCol="0" anchor="ctr"/>
          <a:lstStyle/>
          <a:p>
            <a:pPr marL="0" indent="0" algn="ctr">
              <a:lnSpc>
                <a:spcPts val="2250"/>
              </a:lnSpc>
              <a:buNone/>
            </a:pPr>
            <a:r>
              <a:rPr lang="en-US" sz="1500" b="1" dirty="0">
                <a:solidFill>
                  <a:srgbClr val="212121"/>
                </a:solidFill>
              </a:rPr>
              <a:t>Clinical Judgment</a:t>
            </a:r>
            <a:endParaRPr lang="en-US" sz="1500" dirty="0"/>
          </a:p>
        </p:txBody>
      </p:sp>
      <p:sp>
        <p:nvSpPr>
          <p:cNvPr id="18" name="SK-35-text-17"/>
          <p:cNvSpPr/>
          <p:nvPr/>
        </p:nvSpPr>
        <p:spPr>
          <a:xfrm>
            <a:off x="4635550" y="2857500"/>
            <a:ext cx="2921050" cy="975122"/>
          </a:xfrm>
          <a:prstGeom prst="rect">
            <a:avLst/>
          </a:prstGeom>
          <a:noFill/>
          <a:ln/>
        </p:spPr>
        <p:txBody>
          <a:bodyPr vert="horz" wrap="square" lIns="0" tIns="0" rIns="0" bIns="0" rtlCol="0" anchor="ctr"/>
          <a:lstStyle/>
          <a:p>
            <a:pPr marL="0" indent="0" algn="ctr">
              <a:lnSpc>
                <a:spcPts val="1920"/>
              </a:lnSpc>
              <a:buNone/>
            </a:pPr>
            <a:r>
              <a:rPr lang="en-US" sz="1200" dirty="0">
                <a:solidFill>
                  <a:srgbClr val="424242"/>
                </a:solidFill>
              </a:rPr>
              <a:t>This document is not a substitute for professional clinical judgment. Always tailor management to individual patient needs and presentation.</a:t>
            </a:r>
            <a:endParaRPr lang="en-US" sz="1200" dirty="0"/>
          </a:p>
        </p:txBody>
      </p:sp>
      <p:sp>
        <p:nvSpPr>
          <p:cNvPr id="19" name="SK-35-text-18"/>
          <p:cNvSpPr/>
          <p:nvPr/>
        </p:nvSpPr>
        <p:spPr>
          <a:xfrm>
            <a:off x="8413849" y="2428875"/>
            <a:ext cx="2921050" cy="285750"/>
          </a:xfrm>
          <a:prstGeom prst="rect">
            <a:avLst/>
          </a:prstGeom>
          <a:noFill/>
          <a:ln/>
        </p:spPr>
        <p:txBody>
          <a:bodyPr vert="horz" wrap="square" lIns="0" tIns="0" rIns="0" bIns="0" rtlCol="0" anchor="ctr"/>
          <a:lstStyle/>
          <a:p>
            <a:pPr marL="0" indent="0" algn="ctr">
              <a:lnSpc>
                <a:spcPts val="2250"/>
              </a:lnSpc>
              <a:buNone/>
            </a:pPr>
            <a:r>
              <a:rPr lang="en-US" sz="1500" b="1" dirty="0">
                <a:solidFill>
                  <a:srgbClr val="212121"/>
                </a:solidFill>
              </a:rPr>
              <a:t>Local Pathways</a:t>
            </a:r>
            <a:endParaRPr lang="en-US" sz="1500" dirty="0"/>
          </a:p>
        </p:txBody>
      </p:sp>
      <p:sp>
        <p:nvSpPr>
          <p:cNvPr id="20" name="SK-35-text-19"/>
          <p:cNvSpPr/>
          <p:nvPr/>
        </p:nvSpPr>
        <p:spPr>
          <a:xfrm>
            <a:off x="8413849" y="2857500"/>
            <a:ext cx="2921050" cy="975122"/>
          </a:xfrm>
          <a:prstGeom prst="rect">
            <a:avLst/>
          </a:prstGeom>
          <a:noFill/>
          <a:ln/>
        </p:spPr>
        <p:txBody>
          <a:bodyPr vert="horz" wrap="square" lIns="0" tIns="0" rIns="0" bIns="0" rtlCol="0" anchor="ctr"/>
          <a:lstStyle/>
          <a:p>
            <a:pPr marL="0" indent="0" algn="ctr">
              <a:lnSpc>
                <a:spcPts val="1920"/>
              </a:lnSpc>
              <a:buNone/>
            </a:pPr>
            <a:r>
              <a:rPr lang="en-US" sz="1200" dirty="0">
                <a:solidFill>
                  <a:srgbClr val="424242"/>
                </a:solidFill>
              </a:rPr>
              <a:t>Referral criteria and management steps should be cross-referenced with local ICB protocols and updated NICE/BNF guidance.</a:t>
            </a:r>
            <a:endParaRPr lang="en-US" sz="1200" dirty="0"/>
          </a:p>
        </p:txBody>
      </p:sp>
      <p:sp>
        <p:nvSpPr>
          <p:cNvPr id="21" name="SK-35-text-20"/>
          <p:cNvSpPr/>
          <p:nvPr/>
        </p:nvSpPr>
        <p:spPr>
          <a:xfrm>
            <a:off x="1162794" y="4689872"/>
            <a:ext cx="10267206"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D32F2F"/>
                </a:solidFill>
              </a:rPr>
              <a:t>Mandatory Check:</a:t>
            </a:r>
            <a:r>
              <a:rPr lang="en-US" sz="1200" dirty="0">
                <a:solidFill>
                  <a:srgbClr val="212121"/>
                </a:solidFill>
              </a:rPr>
              <a:t> Trainees must confirm all </a:t>
            </a:r>
            <a:r>
              <a:rPr lang="en-US" sz="1200" b="1" dirty="0">
                <a:solidFill>
                  <a:srgbClr val="D32F2F"/>
                </a:solidFill>
              </a:rPr>
              <a:t>drug doses</a:t>
            </a:r>
            <a:r>
              <a:rPr lang="en-US" sz="1200" dirty="0">
                <a:solidFill>
                  <a:srgbClr val="212121"/>
                </a:solidFill>
              </a:rPr>
              <a:t> in the latest BNF and verify </a:t>
            </a:r>
            <a:r>
              <a:rPr lang="en-US" sz="1200" b="1" dirty="0">
                <a:solidFill>
                  <a:srgbClr val="D32F2F"/>
                </a:solidFill>
              </a:rPr>
              <a:t>referral thresholds</a:t>
            </a:r>
            <a:r>
              <a:rPr lang="en-US" sz="1200" dirty="0">
                <a:solidFill>
                  <a:srgbClr val="212121"/>
                </a:solidFill>
              </a:rPr>
              <a:t> via the most recent NICE NG203 (2025) and NG12 (2026) standards before clinical implementation.</a:t>
            </a:r>
            <a:endParaRPr lang="en-US" sz="1200" dirty="0"/>
          </a:p>
        </p:txBody>
      </p:sp>
      <p:sp>
        <p:nvSpPr>
          <p:cNvPr id="22" name="SK-35-text-21"/>
          <p:cNvSpPr/>
          <p:nvPr/>
        </p:nvSpPr>
        <p:spPr>
          <a:xfrm>
            <a:off x="10150971" y="6099572"/>
            <a:ext cx="2041029"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E0651F"/>
                </a:solidFill>
              </a:rPr>
              <a:t>www.bradfordvts.co.uk</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6263</Words>
  <Application>Microsoft Office PowerPoint</Application>
  <PresentationFormat>Widescreen</PresentationFormat>
  <Paragraphs>674</Paragraphs>
  <Slides>34</Slides>
  <Notes>34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34</vt:i4>
      </vt:variant>
    </vt:vector>
  </HeadingPairs>
  <TitlesOfParts>
    <vt:vector size="36"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Ramesh Mehay</cp:lastModifiedBy>
  <cp:revision>2</cp:revision>
  <dcterms:created xsi:type="dcterms:W3CDTF">2026-05-23T14:53:24Z</dcterms:created>
  <dcterms:modified xsi:type="dcterms:W3CDTF">2026-05-23T15:21:24Z</dcterms:modified>
</cp:coreProperties>
</file>