
<file path=[Content_Types].xml><?xml version="1.0" encoding="utf-8"?>
<Types xmlns="http://schemas.openxmlformats.org/package/2006/content-types">
  <Default Extension="fntdata" ContentType="application/x-fontdata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 autoCompressPictures="0">
  <p:sldMasterIdLst>
    <p:sldMasterId id="2147483648" r:id="rId1"/>
  </p:sldMasterIdLst>
  <p:notesMasterIdLst>
    <p:notesMasterId r:id="rId12"/>
  </p:notes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</p:sldIdLst>
  <p:sldSz cx="12192000" cy="6858000"/>
  <p:notesSz cx="6858000" cy="12192000"/>
  <p:embeddedFontLst>
    <p:embeddedFont>
      <p:font typeface="Montserrat" panose="00000500000000000000" pitchFamily="2" charset="0"/>
      <p:regular r:id="rId13"/>
      <p:bold r:id="rId14"/>
    </p:embeddedFont>
    <p:embeddedFont>
      <p:font typeface="Open Sans" panose="020B0606030504020204" pitchFamily="34" charset="0"/>
      <p:regular r:id="rId15"/>
      <p:bold r:id="rId16"/>
    </p:embeddedFont>
    <p:embeddedFont>
      <p:font typeface="Roboto" panose="02000000000000000000" pitchFamily="2" charset="0"/>
      <p:regular r:id="rId17"/>
      <p:bold r:id="rId18"/>
    </p:embeddedFont>
  </p:embeddedFontLst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5611"/>
    <p:restoredTop sz="94610"/>
  </p:normalViewPr>
  <p:slideViewPr>
    <p:cSldViewPr snapToGrid="0" snapToObjects="1">
      <p:cViewPr varScale="1">
        <p:scale>
          <a:sx n="88" d="100"/>
          <a:sy n="88" d="100"/>
        </p:scale>
        <p:origin x="228" y="57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font" Target="fonts/font1.fntdata"/><Relationship Id="rId18" Type="http://schemas.openxmlformats.org/officeDocument/2006/relationships/font" Target="fonts/font6.fntdata"/><Relationship Id="rId3" Type="http://schemas.openxmlformats.org/officeDocument/2006/relationships/slide" Target="slides/slide2.xml"/><Relationship Id="rId21" Type="http://schemas.openxmlformats.org/officeDocument/2006/relationships/theme" Target="theme/theme1.xml"/><Relationship Id="rId7" Type="http://schemas.openxmlformats.org/officeDocument/2006/relationships/slide" Target="slides/slide6.xml"/><Relationship Id="rId12" Type="http://schemas.openxmlformats.org/officeDocument/2006/relationships/notesMaster" Target="notesMasters/notesMaster1.xml"/><Relationship Id="rId17" Type="http://schemas.openxmlformats.org/officeDocument/2006/relationships/font" Target="fonts/font5.fntdata"/><Relationship Id="rId2" Type="http://schemas.openxmlformats.org/officeDocument/2006/relationships/slide" Target="slides/slide1.xml"/><Relationship Id="rId16" Type="http://schemas.openxmlformats.org/officeDocument/2006/relationships/font" Target="fonts/font4.fntdata"/><Relationship Id="rId20" Type="http://schemas.openxmlformats.org/officeDocument/2006/relationships/viewProps" Target="view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font" Target="fonts/font3.fntdata"/><Relationship Id="rId10" Type="http://schemas.openxmlformats.org/officeDocument/2006/relationships/slide" Target="slides/slide9.xml"/><Relationship Id="rId19" Type="http://schemas.openxmlformats.org/officeDocument/2006/relationships/presProps" Target="presProp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font" Target="fonts/font2.fntdata"/><Relationship Id="rId22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065080966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2" Type="http://schemas.openxmlformats.org/officeDocument/2006/relationships/theme" Target="../theme/theme1.xml"/><Relationship Id="rId1" Type="http://schemas.openxmlformats.org/officeDocument/2006/relationships/slideLayout" Target="../slideLayouts/slideLayout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8" Type="http://schemas.openxmlformats.org/officeDocument/2006/relationships/image" Target="../media/image6.png"/><Relationship Id="rId13" Type="http://schemas.openxmlformats.org/officeDocument/2006/relationships/image" Target="../media/image11.png"/><Relationship Id="rId3" Type="http://schemas.openxmlformats.org/officeDocument/2006/relationships/image" Target="../media/image1.png"/><Relationship Id="rId7" Type="http://schemas.openxmlformats.org/officeDocument/2006/relationships/image" Target="../media/image5.png"/><Relationship Id="rId12" Type="http://schemas.openxmlformats.org/officeDocument/2006/relationships/image" Target="../media/image10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4.png"/><Relationship Id="rId11" Type="http://schemas.openxmlformats.org/officeDocument/2006/relationships/image" Target="../media/image9.png"/><Relationship Id="rId5" Type="http://schemas.openxmlformats.org/officeDocument/2006/relationships/image" Target="../media/image3.png"/><Relationship Id="rId10" Type="http://schemas.openxmlformats.org/officeDocument/2006/relationships/image" Target="../media/image8.png"/><Relationship Id="rId4" Type="http://schemas.openxmlformats.org/officeDocument/2006/relationships/image" Target="../media/image2.png"/><Relationship Id="rId9" Type="http://schemas.openxmlformats.org/officeDocument/2006/relationships/image" Target="../media/image7.png"/></Relationships>
</file>

<file path=ppt/slides/_rels/slide2.xml.rels><?xml version="1.0" encoding="UTF-8" standalone="yes"?>
<Relationships xmlns="http://schemas.openxmlformats.org/package/2006/relationships"><Relationship Id="rId8" Type="http://schemas.openxmlformats.org/officeDocument/2006/relationships/image" Target="../media/image16.png"/><Relationship Id="rId13" Type="http://schemas.openxmlformats.org/officeDocument/2006/relationships/image" Target="../media/image21.png"/><Relationship Id="rId3" Type="http://schemas.openxmlformats.org/officeDocument/2006/relationships/image" Target="../media/image1.png"/><Relationship Id="rId7" Type="http://schemas.openxmlformats.org/officeDocument/2006/relationships/image" Target="../media/image15.png"/><Relationship Id="rId12" Type="http://schemas.openxmlformats.org/officeDocument/2006/relationships/image" Target="../media/image20.png"/><Relationship Id="rId17" Type="http://schemas.openxmlformats.org/officeDocument/2006/relationships/image" Target="../media/image25.png"/><Relationship Id="rId2" Type="http://schemas.openxmlformats.org/officeDocument/2006/relationships/notesSlide" Target="../notesSlides/notesSlide2.xml"/><Relationship Id="rId16" Type="http://schemas.openxmlformats.org/officeDocument/2006/relationships/image" Target="../media/image24.pn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14.png"/><Relationship Id="rId11" Type="http://schemas.openxmlformats.org/officeDocument/2006/relationships/image" Target="../media/image19.png"/><Relationship Id="rId5" Type="http://schemas.openxmlformats.org/officeDocument/2006/relationships/image" Target="../media/image13.png"/><Relationship Id="rId15" Type="http://schemas.openxmlformats.org/officeDocument/2006/relationships/image" Target="../media/image23.png"/><Relationship Id="rId10" Type="http://schemas.openxmlformats.org/officeDocument/2006/relationships/image" Target="../media/image18.png"/><Relationship Id="rId4" Type="http://schemas.openxmlformats.org/officeDocument/2006/relationships/image" Target="../media/image12.png"/><Relationship Id="rId9" Type="http://schemas.openxmlformats.org/officeDocument/2006/relationships/image" Target="../media/image17.png"/><Relationship Id="rId14" Type="http://schemas.openxmlformats.org/officeDocument/2006/relationships/image" Target="../media/image22.png"/></Relationships>
</file>

<file path=ppt/slides/_rels/slide3.xml.rels><?xml version="1.0" encoding="UTF-8" standalone="yes"?>
<Relationships xmlns="http://schemas.openxmlformats.org/package/2006/relationships"><Relationship Id="rId8" Type="http://schemas.openxmlformats.org/officeDocument/2006/relationships/image" Target="../media/image31.png"/><Relationship Id="rId13" Type="http://schemas.openxmlformats.org/officeDocument/2006/relationships/image" Target="../media/image36.png"/><Relationship Id="rId18" Type="http://schemas.openxmlformats.org/officeDocument/2006/relationships/image" Target="../media/image41.png"/><Relationship Id="rId3" Type="http://schemas.openxmlformats.org/officeDocument/2006/relationships/image" Target="../media/image26.png"/><Relationship Id="rId21" Type="http://schemas.openxmlformats.org/officeDocument/2006/relationships/image" Target="../media/image44.png"/><Relationship Id="rId7" Type="http://schemas.openxmlformats.org/officeDocument/2006/relationships/image" Target="../media/image30.png"/><Relationship Id="rId12" Type="http://schemas.openxmlformats.org/officeDocument/2006/relationships/image" Target="../media/image35.png"/><Relationship Id="rId17" Type="http://schemas.openxmlformats.org/officeDocument/2006/relationships/image" Target="../media/image40.png"/><Relationship Id="rId2" Type="http://schemas.openxmlformats.org/officeDocument/2006/relationships/notesSlide" Target="../notesSlides/notesSlide3.xml"/><Relationship Id="rId16" Type="http://schemas.openxmlformats.org/officeDocument/2006/relationships/image" Target="../media/image39.png"/><Relationship Id="rId20" Type="http://schemas.openxmlformats.org/officeDocument/2006/relationships/image" Target="../media/image43.pn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29.png"/><Relationship Id="rId11" Type="http://schemas.openxmlformats.org/officeDocument/2006/relationships/image" Target="../media/image34.png"/><Relationship Id="rId5" Type="http://schemas.openxmlformats.org/officeDocument/2006/relationships/image" Target="../media/image28.png"/><Relationship Id="rId15" Type="http://schemas.openxmlformats.org/officeDocument/2006/relationships/image" Target="../media/image38.png"/><Relationship Id="rId10" Type="http://schemas.openxmlformats.org/officeDocument/2006/relationships/image" Target="../media/image33.png"/><Relationship Id="rId19" Type="http://schemas.openxmlformats.org/officeDocument/2006/relationships/image" Target="../media/image42.png"/><Relationship Id="rId4" Type="http://schemas.openxmlformats.org/officeDocument/2006/relationships/image" Target="../media/image27.png"/><Relationship Id="rId9" Type="http://schemas.openxmlformats.org/officeDocument/2006/relationships/image" Target="../media/image32.png"/><Relationship Id="rId14" Type="http://schemas.openxmlformats.org/officeDocument/2006/relationships/image" Target="../media/image37.png"/><Relationship Id="rId22" Type="http://schemas.openxmlformats.org/officeDocument/2006/relationships/image" Target="../media/image45.png"/></Relationships>
</file>

<file path=ppt/slides/_rels/slide4.xml.rels><?xml version="1.0" encoding="UTF-8" standalone="yes"?>
<Relationships xmlns="http://schemas.openxmlformats.org/package/2006/relationships"><Relationship Id="rId8" Type="http://schemas.openxmlformats.org/officeDocument/2006/relationships/image" Target="../media/image50.png"/><Relationship Id="rId13" Type="http://schemas.openxmlformats.org/officeDocument/2006/relationships/image" Target="../media/image55.png"/><Relationship Id="rId18" Type="http://schemas.openxmlformats.org/officeDocument/2006/relationships/image" Target="../media/image60.png"/><Relationship Id="rId3" Type="http://schemas.openxmlformats.org/officeDocument/2006/relationships/image" Target="../media/image1.png"/><Relationship Id="rId21" Type="http://schemas.openxmlformats.org/officeDocument/2006/relationships/image" Target="../media/image63.png"/><Relationship Id="rId7" Type="http://schemas.openxmlformats.org/officeDocument/2006/relationships/image" Target="../media/image49.png"/><Relationship Id="rId12" Type="http://schemas.openxmlformats.org/officeDocument/2006/relationships/image" Target="../media/image54.png"/><Relationship Id="rId17" Type="http://schemas.openxmlformats.org/officeDocument/2006/relationships/image" Target="../media/image59.png"/><Relationship Id="rId2" Type="http://schemas.openxmlformats.org/officeDocument/2006/relationships/notesSlide" Target="../notesSlides/notesSlide4.xml"/><Relationship Id="rId16" Type="http://schemas.openxmlformats.org/officeDocument/2006/relationships/image" Target="../media/image58.png"/><Relationship Id="rId20" Type="http://schemas.openxmlformats.org/officeDocument/2006/relationships/image" Target="../media/image62.pn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48.png"/><Relationship Id="rId11" Type="http://schemas.openxmlformats.org/officeDocument/2006/relationships/image" Target="../media/image53.png"/><Relationship Id="rId5" Type="http://schemas.openxmlformats.org/officeDocument/2006/relationships/image" Target="../media/image47.png"/><Relationship Id="rId15" Type="http://schemas.openxmlformats.org/officeDocument/2006/relationships/image" Target="../media/image57.png"/><Relationship Id="rId23" Type="http://schemas.openxmlformats.org/officeDocument/2006/relationships/image" Target="../media/image65.png"/><Relationship Id="rId10" Type="http://schemas.openxmlformats.org/officeDocument/2006/relationships/image" Target="../media/image52.png"/><Relationship Id="rId19" Type="http://schemas.openxmlformats.org/officeDocument/2006/relationships/image" Target="../media/image61.png"/><Relationship Id="rId4" Type="http://schemas.openxmlformats.org/officeDocument/2006/relationships/image" Target="../media/image46.png"/><Relationship Id="rId9" Type="http://schemas.openxmlformats.org/officeDocument/2006/relationships/image" Target="../media/image51.png"/><Relationship Id="rId14" Type="http://schemas.openxmlformats.org/officeDocument/2006/relationships/image" Target="../media/image56.png"/><Relationship Id="rId22" Type="http://schemas.openxmlformats.org/officeDocument/2006/relationships/image" Target="../media/image64.png"/></Relationships>
</file>

<file path=ppt/slides/_rels/slide5.xml.rels><?xml version="1.0" encoding="UTF-8" standalone="yes"?>
<Relationships xmlns="http://schemas.openxmlformats.org/package/2006/relationships"><Relationship Id="rId8" Type="http://schemas.openxmlformats.org/officeDocument/2006/relationships/image" Target="../media/image70.png"/><Relationship Id="rId13" Type="http://schemas.openxmlformats.org/officeDocument/2006/relationships/image" Target="../media/image75.png"/><Relationship Id="rId18" Type="http://schemas.openxmlformats.org/officeDocument/2006/relationships/image" Target="../media/image80.png"/><Relationship Id="rId3" Type="http://schemas.openxmlformats.org/officeDocument/2006/relationships/image" Target="../media/image1.png"/><Relationship Id="rId7" Type="http://schemas.openxmlformats.org/officeDocument/2006/relationships/image" Target="../media/image69.png"/><Relationship Id="rId12" Type="http://schemas.openxmlformats.org/officeDocument/2006/relationships/image" Target="../media/image74.png"/><Relationship Id="rId17" Type="http://schemas.openxmlformats.org/officeDocument/2006/relationships/image" Target="../media/image79.png"/><Relationship Id="rId2" Type="http://schemas.openxmlformats.org/officeDocument/2006/relationships/notesSlide" Target="../notesSlides/notesSlide5.xml"/><Relationship Id="rId16" Type="http://schemas.openxmlformats.org/officeDocument/2006/relationships/image" Target="../media/image78.pn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68.png"/><Relationship Id="rId11" Type="http://schemas.openxmlformats.org/officeDocument/2006/relationships/image" Target="../media/image73.png"/><Relationship Id="rId5" Type="http://schemas.openxmlformats.org/officeDocument/2006/relationships/image" Target="../media/image67.png"/><Relationship Id="rId15" Type="http://schemas.openxmlformats.org/officeDocument/2006/relationships/image" Target="../media/image77.png"/><Relationship Id="rId10" Type="http://schemas.openxmlformats.org/officeDocument/2006/relationships/image" Target="../media/image72.png"/><Relationship Id="rId19" Type="http://schemas.openxmlformats.org/officeDocument/2006/relationships/image" Target="../media/image81.png"/><Relationship Id="rId4" Type="http://schemas.openxmlformats.org/officeDocument/2006/relationships/image" Target="../media/image66.png"/><Relationship Id="rId9" Type="http://schemas.openxmlformats.org/officeDocument/2006/relationships/image" Target="../media/image71.png"/><Relationship Id="rId14" Type="http://schemas.openxmlformats.org/officeDocument/2006/relationships/image" Target="../media/image76.png"/></Relationships>
</file>

<file path=ppt/slides/_rels/slide6.xml.rels><?xml version="1.0" encoding="UTF-8" standalone="yes"?>
<Relationships xmlns="http://schemas.openxmlformats.org/package/2006/relationships"><Relationship Id="rId8" Type="http://schemas.openxmlformats.org/officeDocument/2006/relationships/image" Target="../media/image87.png"/><Relationship Id="rId13" Type="http://schemas.openxmlformats.org/officeDocument/2006/relationships/image" Target="../media/image92.png"/><Relationship Id="rId18" Type="http://schemas.openxmlformats.org/officeDocument/2006/relationships/image" Target="../media/image97.png"/><Relationship Id="rId26" Type="http://schemas.openxmlformats.org/officeDocument/2006/relationships/image" Target="../media/image105.png"/><Relationship Id="rId3" Type="http://schemas.openxmlformats.org/officeDocument/2006/relationships/image" Target="../media/image82.png"/><Relationship Id="rId21" Type="http://schemas.openxmlformats.org/officeDocument/2006/relationships/image" Target="../media/image100.png"/><Relationship Id="rId7" Type="http://schemas.openxmlformats.org/officeDocument/2006/relationships/image" Target="../media/image86.png"/><Relationship Id="rId12" Type="http://schemas.openxmlformats.org/officeDocument/2006/relationships/image" Target="../media/image91.png"/><Relationship Id="rId17" Type="http://schemas.openxmlformats.org/officeDocument/2006/relationships/image" Target="../media/image96.png"/><Relationship Id="rId25" Type="http://schemas.openxmlformats.org/officeDocument/2006/relationships/image" Target="../media/image104.png"/><Relationship Id="rId2" Type="http://schemas.openxmlformats.org/officeDocument/2006/relationships/notesSlide" Target="../notesSlides/notesSlide6.xml"/><Relationship Id="rId16" Type="http://schemas.openxmlformats.org/officeDocument/2006/relationships/image" Target="../media/image95.png"/><Relationship Id="rId20" Type="http://schemas.openxmlformats.org/officeDocument/2006/relationships/image" Target="../media/image99.pn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85.png"/><Relationship Id="rId11" Type="http://schemas.openxmlformats.org/officeDocument/2006/relationships/image" Target="../media/image90.png"/><Relationship Id="rId24" Type="http://schemas.openxmlformats.org/officeDocument/2006/relationships/image" Target="../media/image103.png"/><Relationship Id="rId5" Type="http://schemas.openxmlformats.org/officeDocument/2006/relationships/image" Target="../media/image84.png"/><Relationship Id="rId15" Type="http://schemas.openxmlformats.org/officeDocument/2006/relationships/image" Target="../media/image94.png"/><Relationship Id="rId23" Type="http://schemas.openxmlformats.org/officeDocument/2006/relationships/image" Target="../media/image102.png"/><Relationship Id="rId10" Type="http://schemas.openxmlformats.org/officeDocument/2006/relationships/image" Target="../media/image89.png"/><Relationship Id="rId19" Type="http://schemas.openxmlformats.org/officeDocument/2006/relationships/image" Target="../media/image98.png"/><Relationship Id="rId4" Type="http://schemas.openxmlformats.org/officeDocument/2006/relationships/image" Target="../media/image83.png"/><Relationship Id="rId9" Type="http://schemas.openxmlformats.org/officeDocument/2006/relationships/image" Target="../media/image88.png"/><Relationship Id="rId14" Type="http://schemas.openxmlformats.org/officeDocument/2006/relationships/image" Target="../media/image93.png"/><Relationship Id="rId22" Type="http://schemas.openxmlformats.org/officeDocument/2006/relationships/image" Target="../media/image101.png"/></Relationships>
</file>

<file path=ppt/slides/_rels/slide7.xml.rels><?xml version="1.0" encoding="UTF-8" standalone="yes"?>
<Relationships xmlns="http://schemas.openxmlformats.org/package/2006/relationships"><Relationship Id="rId8" Type="http://schemas.openxmlformats.org/officeDocument/2006/relationships/image" Target="../media/image110.png"/><Relationship Id="rId13" Type="http://schemas.openxmlformats.org/officeDocument/2006/relationships/image" Target="../media/image115.png"/><Relationship Id="rId18" Type="http://schemas.openxmlformats.org/officeDocument/2006/relationships/image" Target="../media/image120.png"/><Relationship Id="rId3" Type="http://schemas.openxmlformats.org/officeDocument/2006/relationships/image" Target="../media/image1.png"/><Relationship Id="rId21" Type="http://schemas.openxmlformats.org/officeDocument/2006/relationships/image" Target="../media/image123.png"/><Relationship Id="rId7" Type="http://schemas.openxmlformats.org/officeDocument/2006/relationships/image" Target="../media/image109.png"/><Relationship Id="rId12" Type="http://schemas.openxmlformats.org/officeDocument/2006/relationships/image" Target="../media/image114.png"/><Relationship Id="rId17" Type="http://schemas.openxmlformats.org/officeDocument/2006/relationships/image" Target="../media/image119.png"/><Relationship Id="rId2" Type="http://schemas.openxmlformats.org/officeDocument/2006/relationships/notesSlide" Target="../notesSlides/notesSlide7.xml"/><Relationship Id="rId16" Type="http://schemas.openxmlformats.org/officeDocument/2006/relationships/image" Target="../media/image118.png"/><Relationship Id="rId20" Type="http://schemas.openxmlformats.org/officeDocument/2006/relationships/image" Target="../media/image122.pn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108.png"/><Relationship Id="rId11" Type="http://schemas.openxmlformats.org/officeDocument/2006/relationships/image" Target="../media/image113.png"/><Relationship Id="rId24" Type="http://schemas.openxmlformats.org/officeDocument/2006/relationships/image" Target="../media/image126.png"/><Relationship Id="rId5" Type="http://schemas.openxmlformats.org/officeDocument/2006/relationships/image" Target="../media/image107.png"/><Relationship Id="rId15" Type="http://schemas.openxmlformats.org/officeDocument/2006/relationships/image" Target="../media/image117.png"/><Relationship Id="rId23" Type="http://schemas.openxmlformats.org/officeDocument/2006/relationships/image" Target="../media/image125.png"/><Relationship Id="rId10" Type="http://schemas.openxmlformats.org/officeDocument/2006/relationships/image" Target="../media/image112.png"/><Relationship Id="rId19" Type="http://schemas.openxmlformats.org/officeDocument/2006/relationships/image" Target="../media/image121.png"/><Relationship Id="rId4" Type="http://schemas.openxmlformats.org/officeDocument/2006/relationships/image" Target="../media/image106.png"/><Relationship Id="rId9" Type="http://schemas.openxmlformats.org/officeDocument/2006/relationships/image" Target="../media/image111.png"/><Relationship Id="rId14" Type="http://schemas.openxmlformats.org/officeDocument/2006/relationships/image" Target="../media/image116.png"/><Relationship Id="rId22" Type="http://schemas.openxmlformats.org/officeDocument/2006/relationships/image" Target="../media/image124.png"/></Relationships>
</file>

<file path=ppt/slides/_rels/slide8.xml.rels><?xml version="1.0" encoding="UTF-8" standalone="yes"?>
<Relationships xmlns="http://schemas.openxmlformats.org/package/2006/relationships"><Relationship Id="rId8" Type="http://schemas.openxmlformats.org/officeDocument/2006/relationships/image" Target="../media/image131.png"/><Relationship Id="rId3" Type="http://schemas.openxmlformats.org/officeDocument/2006/relationships/image" Target="../media/image1.png"/><Relationship Id="rId7" Type="http://schemas.openxmlformats.org/officeDocument/2006/relationships/image" Target="../media/image130.pn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129.png"/><Relationship Id="rId5" Type="http://schemas.openxmlformats.org/officeDocument/2006/relationships/image" Target="../media/image128.png"/><Relationship Id="rId4" Type="http://schemas.openxmlformats.org/officeDocument/2006/relationships/image" Target="../media/image127.png"/></Relationships>
</file>

<file path=ppt/slides/_rels/slide9.xml.rels><?xml version="1.0" encoding="UTF-8" standalone="yes"?>
<Relationships xmlns="http://schemas.openxmlformats.org/package/2006/relationships"><Relationship Id="rId8" Type="http://schemas.openxmlformats.org/officeDocument/2006/relationships/image" Target="../media/image137.png"/><Relationship Id="rId13" Type="http://schemas.openxmlformats.org/officeDocument/2006/relationships/image" Target="../media/image142.png"/><Relationship Id="rId3" Type="http://schemas.openxmlformats.org/officeDocument/2006/relationships/image" Target="../media/image132.png"/><Relationship Id="rId7" Type="http://schemas.openxmlformats.org/officeDocument/2006/relationships/image" Target="../media/image136.png"/><Relationship Id="rId12" Type="http://schemas.openxmlformats.org/officeDocument/2006/relationships/image" Target="../media/image141.png"/><Relationship Id="rId17" Type="http://schemas.openxmlformats.org/officeDocument/2006/relationships/image" Target="../media/image146.png"/><Relationship Id="rId2" Type="http://schemas.openxmlformats.org/officeDocument/2006/relationships/notesSlide" Target="../notesSlides/notesSlide9.xml"/><Relationship Id="rId16" Type="http://schemas.openxmlformats.org/officeDocument/2006/relationships/image" Target="../media/image145.pn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135.png"/><Relationship Id="rId11" Type="http://schemas.openxmlformats.org/officeDocument/2006/relationships/image" Target="../media/image140.png"/><Relationship Id="rId5" Type="http://schemas.openxmlformats.org/officeDocument/2006/relationships/image" Target="../media/image134.png"/><Relationship Id="rId15" Type="http://schemas.openxmlformats.org/officeDocument/2006/relationships/image" Target="../media/image144.png"/><Relationship Id="rId10" Type="http://schemas.openxmlformats.org/officeDocument/2006/relationships/image" Target="../media/image139.png"/><Relationship Id="rId4" Type="http://schemas.openxmlformats.org/officeDocument/2006/relationships/image" Target="../media/image133.png"/><Relationship Id="rId9" Type="http://schemas.openxmlformats.org/officeDocument/2006/relationships/image" Target="../media/image138.png"/><Relationship Id="rId14" Type="http://schemas.openxmlformats.org/officeDocument/2006/relationships/image" Target="../media/image143.png"/></Relationships>
</file>

<file path=ppt/slides/_rels/slide10.xml.rels><?xml version="1.0" encoding="UTF-8" standalone="yes"?>
<Relationships xmlns="http://schemas.openxmlformats.org/package/2006/relationships"><Relationship Id="rId8" Type="http://schemas.openxmlformats.org/officeDocument/2006/relationships/image" Target="../media/image152.png"/><Relationship Id="rId13" Type="http://schemas.openxmlformats.org/officeDocument/2006/relationships/image" Target="../media/image157.png"/><Relationship Id="rId18" Type="http://schemas.openxmlformats.org/officeDocument/2006/relationships/image" Target="../media/image162.png"/><Relationship Id="rId3" Type="http://schemas.openxmlformats.org/officeDocument/2006/relationships/image" Target="../media/image147.png"/><Relationship Id="rId21" Type="http://schemas.openxmlformats.org/officeDocument/2006/relationships/image" Target="../media/image165.png"/><Relationship Id="rId7" Type="http://schemas.openxmlformats.org/officeDocument/2006/relationships/image" Target="../media/image151.png"/><Relationship Id="rId12" Type="http://schemas.openxmlformats.org/officeDocument/2006/relationships/image" Target="../media/image156.png"/><Relationship Id="rId17" Type="http://schemas.openxmlformats.org/officeDocument/2006/relationships/image" Target="../media/image161.png"/><Relationship Id="rId2" Type="http://schemas.openxmlformats.org/officeDocument/2006/relationships/notesSlide" Target="../notesSlides/notesSlide10.xml"/><Relationship Id="rId16" Type="http://schemas.openxmlformats.org/officeDocument/2006/relationships/image" Target="../media/image160.png"/><Relationship Id="rId20" Type="http://schemas.openxmlformats.org/officeDocument/2006/relationships/image" Target="../media/image164.pn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150.png"/><Relationship Id="rId11" Type="http://schemas.openxmlformats.org/officeDocument/2006/relationships/image" Target="../media/image155.png"/><Relationship Id="rId5" Type="http://schemas.openxmlformats.org/officeDocument/2006/relationships/image" Target="../media/image149.png"/><Relationship Id="rId15" Type="http://schemas.openxmlformats.org/officeDocument/2006/relationships/image" Target="../media/image159.png"/><Relationship Id="rId23" Type="http://schemas.openxmlformats.org/officeDocument/2006/relationships/image" Target="../media/image167.png"/><Relationship Id="rId10" Type="http://schemas.openxmlformats.org/officeDocument/2006/relationships/image" Target="../media/image154.png"/><Relationship Id="rId19" Type="http://schemas.openxmlformats.org/officeDocument/2006/relationships/image" Target="../media/image163.png"/><Relationship Id="rId4" Type="http://schemas.openxmlformats.org/officeDocument/2006/relationships/image" Target="../media/image148.png"/><Relationship Id="rId9" Type="http://schemas.openxmlformats.org/officeDocument/2006/relationships/image" Target="../media/image153.png"/><Relationship Id="rId14" Type="http://schemas.openxmlformats.org/officeDocument/2006/relationships/image" Target="../media/image158.png"/><Relationship Id="rId22" Type="http://schemas.openxmlformats.org/officeDocument/2006/relationships/image" Target="../media/image166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SK-1-img-1" descr="preencoded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3" name="SK-1-img-2" descr="preencoded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243780" cy="6549330"/>
          </a:xfrm>
          <a:prstGeom prst="rect">
            <a:avLst/>
          </a:prstGeom>
        </p:spPr>
      </p:pic>
      <p:pic>
        <p:nvPicPr>
          <p:cNvPr id="4" name="SK-1-img-3" descr="preencoded.png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767953" y="681038"/>
            <a:ext cx="11033671" cy="9525"/>
          </a:xfrm>
          <a:prstGeom prst="rect">
            <a:avLst/>
          </a:prstGeom>
        </p:spPr>
      </p:pic>
      <p:pic>
        <p:nvPicPr>
          <p:cNvPr id="6" name="SK-1-img-5" descr="preencoded.png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767953" y="3545532"/>
            <a:ext cx="1292275" cy="89148"/>
          </a:xfrm>
          <a:prstGeom prst="rect">
            <a:avLst/>
          </a:prstGeom>
        </p:spPr>
      </p:pic>
      <p:pic>
        <p:nvPicPr>
          <p:cNvPr id="7" name="SK-1-img-6" descr="preencoded.png"/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707082" y="5695577"/>
            <a:ext cx="7400479" cy="329059"/>
          </a:xfrm>
          <a:prstGeom prst="rect">
            <a:avLst/>
          </a:prstGeom>
        </p:spPr>
      </p:pic>
      <p:pic>
        <p:nvPicPr>
          <p:cNvPr id="8" name="SK-1-img-7" descr="preencoded.png"/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9046369" y="5040511"/>
            <a:ext cx="2426196" cy="157609"/>
          </a:xfrm>
          <a:prstGeom prst="rect">
            <a:avLst/>
          </a:prstGeom>
        </p:spPr>
      </p:pic>
      <p:pic>
        <p:nvPicPr>
          <p:cNvPr id="9" name="SK-1-img-8" descr="preencoded.png"/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0" y="6549330"/>
            <a:ext cx="12192000" cy="308521"/>
          </a:xfrm>
          <a:prstGeom prst="rect">
            <a:avLst/>
          </a:prstGeom>
        </p:spPr>
      </p:pic>
      <p:pic>
        <p:nvPicPr>
          <p:cNvPr id="10" name="SK-1-img-9" descr="preencoded.png"/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5839867" y="5726311"/>
            <a:ext cx="219373" cy="274290"/>
          </a:xfrm>
          <a:prstGeom prst="rect">
            <a:avLst/>
          </a:prstGeom>
        </p:spPr>
      </p:pic>
      <p:pic>
        <p:nvPicPr>
          <p:cNvPr id="11" name="SK-1-img-10" descr="preencoded.png"/>
          <p:cNvPicPr>
            <a:picLocks noChangeAspect="1"/>
          </p:cNvPicPr>
          <p:nvPr/>
        </p:nvPicPr>
        <p:blipFill>
          <a:blip r:embed="rId11"/>
          <a:stretch>
            <a:fillRect/>
          </a:stretch>
        </p:blipFill>
        <p:spPr>
          <a:xfrm>
            <a:off x="3035796" y="5726311"/>
            <a:ext cx="268188" cy="274290"/>
          </a:xfrm>
          <a:prstGeom prst="rect">
            <a:avLst/>
          </a:prstGeom>
        </p:spPr>
      </p:pic>
      <p:pic>
        <p:nvPicPr>
          <p:cNvPr id="12" name="SK-1-img-11" descr="preencoded.png"/>
          <p:cNvPicPr>
            <a:picLocks noChangeAspect="1"/>
          </p:cNvPicPr>
          <p:nvPr/>
        </p:nvPicPr>
        <p:blipFill>
          <a:blip r:embed="rId12"/>
          <a:stretch>
            <a:fillRect/>
          </a:stretch>
        </p:blipFill>
        <p:spPr>
          <a:xfrm>
            <a:off x="755898" y="5726311"/>
            <a:ext cx="280392" cy="274290"/>
          </a:xfrm>
          <a:prstGeom prst="rect">
            <a:avLst/>
          </a:prstGeom>
        </p:spPr>
      </p:pic>
      <p:pic>
        <p:nvPicPr>
          <p:cNvPr id="13" name="SK-1-img-12" descr="preencoded.png"/>
          <p:cNvPicPr>
            <a:picLocks noChangeAspect="1"/>
          </p:cNvPicPr>
          <p:nvPr/>
        </p:nvPicPr>
        <p:blipFill>
          <a:blip r:embed="rId13"/>
          <a:stretch>
            <a:fillRect/>
          </a:stretch>
        </p:blipFill>
        <p:spPr>
          <a:xfrm>
            <a:off x="8363694" y="1995636"/>
            <a:ext cx="3401467" cy="3003798"/>
          </a:xfrm>
          <a:prstGeom prst="rect">
            <a:avLst/>
          </a:prstGeom>
        </p:spPr>
      </p:pic>
      <p:sp>
        <p:nvSpPr>
          <p:cNvPr id="15" name="SK-1-text-14"/>
          <p:cNvSpPr/>
          <p:nvPr/>
        </p:nvSpPr>
        <p:spPr>
          <a:xfrm>
            <a:off x="9121825" y="376513"/>
            <a:ext cx="2460427" cy="212527"/>
          </a:xfrm>
          <a:prstGeom prst="rect">
            <a:avLst/>
          </a:prstGeom>
          <a:noFill/>
          <a:ln/>
        </p:spPr>
        <p:txBody>
          <a:bodyPr vert="horz" wrap="none" lIns="0" tIns="0" rIns="0" bIns="0" rtlCol="0" anchor="ctr"/>
          <a:lstStyle/>
          <a:p>
            <a:pPr marL="0" indent="0" algn="r">
              <a:buNone/>
            </a:pPr>
            <a:r>
              <a:rPr lang="en-US" sz="1500" b="1" dirty="0">
                <a:solidFill>
                  <a:srgbClr val="008080"/>
                </a:solidFill>
                <a:latin typeface="Montserrat" pitchFamily="34" charset="0"/>
                <a:ea typeface="Montserrat" pitchFamily="34" charset="-122"/>
                <a:cs typeface="Montserrat" pitchFamily="34" charset="-120"/>
              </a:rPr>
              <a:t>www.bradfordvts.co.uk</a:t>
            </a:r>
            <a:endParaRPr lang="en-US" sz="1500" dirty="0"/>
          </a:p>
        </p:txBody>
      </p:sp>
      <p:sp>
        <p:nvSpPr>
          <p:cNvPr id="16" name="SK-1-text-15"/>
          <p:cNvSpPr/>
          <p:nvPr/>
        </p:nvSpPr>
        <p:spPr>
          <a:xfrm>
            <a:off x="767953" y="321129"/>
            <a:ext cx="6697980" cy="323297"/>
          </a:xfrm>
          <a:prstGeom prst="rect">
            <a:avLst/>
          </a:prstGeom>
          <a:solidFill>
            <a:schemeClr val="accent2"/>
          </a:solidFill>
          <a:ln/>
        </p:spPr>
        <p:txBody>
          <a:bodyPr vert="horz" wrap="none" lIns="0" tIns="0" rIns="0" bIns="0" rtlCol="0" anchor="ctr"/>
          <a:lstStyle/>
          <a:p>
            <a:pPr marL="0" indent="0" algn="l">
              <a:buNone/>
            </a:pPr>
            <a:r>
              <a:rPr lang="en-US" sz="1800" b="1" dirty="0">
                <a:solidFill>
                  <a:schemeClr val="bg1"/>
                </a:solidFill>
                <a:latin typeface="Montserrat" pitchFamily="34" charset="0"/>
                <a:ea typeface="Montserrat" pitchFamily="34" charset="-122"/>
                <a:cs typeface="Montserrat" pitchFamily="34" charset="-120"/>
              </a:rPr>
              <a:t> GP TRAINEE TEACHING DECK</a:t>
            </a:r>
            <a:endParaRPr lang="en-US" sz="1800" dirty="0">
              <a:solidFill>
                <a:schemeClr val="bg1"/>
              </a:solidFill>
            </a:endParaRPr>
          </a:p>
        </p:txBody>
      </p:sp>
      <p:sp>
        <p:nvSpPr>
          <p:cNvPr id="17" name="SK-1-text-16"/>
          <p:cNvSpPr/>
          <p:nvPr/>
        </p:nvSpPr>
        <p:spPr>
          <a:xfrm>
            <a:off x="743694" y="1632198"/>
            <a:ext cx="7010400" cy="1899642"/>
          </a:xfrm>
          <a:prstGeom prst="rect">
            <a:avLst/>
          </a:prstGeom>
          <a:noFill/>
          <a:ln/>
        </p:spPr>
        <p:txBody>
          <a:bodyPr vert="horz" wrap="none" lIns="0" tIns="0" rIns="0" bIns="0" rtlCol="0" anchor="ctr"/>
          <a:lstStyle/>
          <a:p>
            <a:pPr marL="0" indent="0" algn="l">
              <a:lnSpc>
                <a:spcPts val="4868"/>
              </a:lnSpc>
              <a:buNone/>
            </a:pPr>
            <a:r>
              <a:rPr lang="en-US" sz="4425" b="1" dirty="0">
                <a:solidFill>
                  <a:srgbClr val="002147"/>
                </a:solidFill>
                <a:latin typeface="Montserrat" pitchFamily="34" charset="0"/>
                <a:ea typeface="Montserrat" pitchFamily="34" charset="-122"/>
                <a:cs typeface="Montserrat" pitchFamily="34" charset="-120"/>
              </a:rPr>
              <a:t>Prescribing and</a:t>
            </a:r>
            <a:endParaRPr lang="en-US" sz="4425" dirty="0"/>
          </a:p>
          <a:p>
            <a:pPr marL="0" indent="0" algn="l">
              <a:lnSpc>
                <a:spcPts val="4868"/>
              </a:lnSpc>
              <a:buNone/>
            </a:pPr>
            <a:r>
              <a:rPr lang="en-US" sz="4425" b="1" dirty="0">
                <a:solidFill>
                  <a:srgbClr val="002147"/>
                </a:solidFill>
                <a:latin typeface="Montserrat" pitchFamily="34" charset="0"/>
                <a:ea typeface="Montserrat" pitchFamily="34" charset="-122"/>
                <a:cs typeface="Montserrat" pitchFamily="34" charset="-120"/>
              </a:rPr>
              <a:t>Medications in Chronic</a:t>
            </a:r>
            <a:endParaRPr lang="en-US" sz="4425" dirty="0"/>
          </a:p>
          <a:p>
            <a:pPr marL="0" indent="0" algn="l">
              <a:lnSpc>
                <a:spcPts val="4868"/>
              </a:lnSpc>
              <a:buNone/>
            </a:pPr>
            <a:r>
              <a:rPr lang="en-US" sz="4425" b="1" dirty="0">
                <a:solidFill>
                  <a:srgbClr val="002147"/>
                </a:solidFill>
                <a:latin typeface="Montserrat" pitchFamily="34" charset="0"/>
                <a:ea typeface="Montserrat" pitchFamily="34" charset="-122"/>
                <a:cs typeface="Montserrat" pitchFamily="34" charset="-120"/>
              </a:rPr>
              <a:t>Kidney Disease</a:t>
            </a:r>
            <a:endParaRPr lang="en-US" sz="4425" dirty="0"/>
          </a:p>
        </p:txBody>
      </p:sp>
      <p:sp>
        <p:nvSpPr>
          <p:cNvPr id="18" name="SK-1-text-17"/>
          <p:cNvSpPr/>
          <p:nvPr/>
        </p:nvSpPr>
        <p:spPr>
          <a:xfrm>
            <a:off x="707082" y="4059882"/>
            <a:ext cx="6985992" cy="1152079"/>
          </a:xfrm>
          <a:prstGeom prst="rect">
            <a:avLst/>
          </a:prstGeom>
          <a:noFill/>
          <a:ln/>
        </p:spPr>
        <p:txBody>
          <a:bodyPr vert="horz" wrap="none" lIns="0" tIns="0" rIns="0" bIns="0" rtlCol="0" anchor="ctr"/>
          <a:lstStyle/>
          <a:p>
            <a:pPr marL="0" indent="0" algn="l">
              <a:lnSpc>
                <a:spcPts val="3045"/>
              </a:lnSpc>
              <a:buNone/>
            </a:pPr>
            <a:r>
              <a:rPr lang="en-US" sz="2175" dirty="0">
                <a:solidFill>
                  <a:srgbClr val="333333"/>
                </a:solidFill>
                <a:latin typeface="Open Sans" pitchFamily="34" charset="0"/>
                <a:ea typeface="Open Sans" pitchFamily="34" charset="-122"/>
                <a:cs typeface="Open Sans" pitchFamily="34" charset="-120"/>
              </a:rPr>
              <a:t>Comprehensive guide for GP trainees on CKD</a:t>
            </a:r>
            <a:endParaRPr lang="en-US" sz="2175" dirty="0"/>
          </a:p>
          <a:p>
            <a:pPr marL="0" indent="0" algn="l">
              <a:lnSpc>
                <a:spcPts val="3045"/>
              </a:lnSpc>
              <a:buNone/>
            </a:pPr>
            <a:r>
              <a:rPr lang="en-US" sz="2175" dirty="0">
                <a:solidFill>
                  <a:srgbClr val="333333"/>
                </a:solidFill>
                <a:latin typeface="Open Sans" pitchFamily="34" charset="0"/>
                <a:ea typeface="Open Sans" pitchFamily="34" charset="-122"/>
                <a:cs typeface="Open Sans" pitchFamily="34" charset="-120"/>
              </a:rPr>
              <a:t>prescribing, covering BNF 2026 updates, dose</a:t>
            </a:r>
            <a:endParaRPr lang="en-US" sz="2175" dirty="0"/>
          </a:p>
          <a:p>
            <a:pPr marL="0" indent="0" algn="l">
              <a:lnSpc>
                <a:spcPts val="3045"/>
              </a:lnSpc>
              <a:buNone/>
            </a:pPr>
            <a:r>
              <a:rPr lang="en-US" sz="2175" dirty="0">
                <a:solidFill>
                  <a:srgbClr val="333333"/>
                </a:solidFill>
                <a:latin typeface="Open Sans" pitchFamily="34" charset="0"/>
                <a:ea typeface="Open Sans" pitchFamily="34" charset="-122"/>
                <a:cs typeface="Open Sans" pitchFamily="34" charset="-120"/>
              </a:rPr>
              <a:t>adjustments, and exam pearls for AKT and SCA.</a:t>
            </a:r>
            <a:endParaRPr lang="en-US" sz="2175" dirty="0"/>
          </a:p>
        </p:txBody>
      </p:sp>
      <p:sp>
        <p:nvSpPr>
          <p:cNvPr id="19" name="SK-1-text-18"/>
          <p:cNvSpPr/>
          <p:nvPr/>
        </p:nvSpPr>
        <p:spPr>
          <a:xfrm>
            <a:off x="1084957" y="5746998"/>
            <a:ext cx="4362450" cy="226219"/>
          </a:xfrm>
          <a:prstGeom prst="rect">
            <a:avLst/>
          </a:prstGeom>
          <a:noFill/>
          <a:ln/>
        </p:spPr>
        <p:txBody>
          <a:bodyPr vert="horz" wrap="none" lIns="0" tIns="0" rIns="0" bIns="0" rtlCol="0" anchor="ctr"/>
          <a:lstStyle/>
          <a:p>
            <a:pPr marL="0" indent="0" algn="l">
              <a:buNone/>
            </a:pPr>
            <a:r>
              <a:rPr lang="en-US" sz="1500" dirty="0">
                <a:solidFill>
                  <a:srgbClr val="555555"/>
                </a:solidFill>
                <a:latin typeface="Open Sans" pitchFamily="34" charset="0"/>
                <a:ea typeface="Open Sans" pitchFamily="34" charset="-122"/>
                <a:cs typeface="Open Sans" pitchFamily="34" charset="-120"/>
              </a:rPr>
              <a:t>Created May 2026</a:t>
            </a:r>
            <a:endParaRPr lang="en-US" sz="1500" dirty="0"/>
          </a:p>
        </p:txBody>
      </p:sp>
      <p:sp>
        <p:nvSpPr>
          <p:cNvPr id="20" name="SK-1-text-19"/>
          <p:cNvSpPr/>
          <p:nvPr/>
        </p:nvSpPr>
        <p:spPr>
          <a:xfrm>
            <a:off x="3352800" y="5746998"/>
            <a:ext cx="5962650" cy="233065"/>
          </a:xfrm>
          <a:prstGeom prst="rect">
            <a:avLst/>
          </a:prstGeom>
          <a:noFill/>
          <a:ln/>
        </p:spPr>
        <p:txBody>
          <a:bodyPr vert="horz" wrap="none" lIns="0" tIns="0" rIns="0" bIns="0" rtlCol="0" anchor="ctr"/>
          <a:lstStyle/>
          <a:p>
            <a:pPr marL="0" indent="0" algn="l">
              <a:buNone/>
            </a:pPr>
            <a:r>
              <a:rPr lang="en-US" sz="1500" dirty="0">
                <a:solidFill>
                  <a:srgbClr val="555555"/>
                </a:solidFill>
                <a:latin typeface="Open Sans" pitchFamily="34" charset="0"/>
                <a:ea typeface="Open Sans" pitchFamily="34" charset="-122"/>
                <a:cs typeface="Open Sans" pitchFamily="34" charset="-120"/>
              </a:rPr>
              <a:t>BNF-Verified (May 2026)</a:t>
            </a:r>
            <a:endParaRPr lang="en-US" sz="1500" dirty="0"/>
          </a:p>
        </p:txBody>
      </p:sp>
      <p:sp>
        <p:nvSpPr>
          <p:cNvPr id="21" name="SK-1-text-20"/>
          <p:cNvSpPr/>
          <p:nvPr/>
        </p:nvSpPr>
        <p:spPr>
          <a:xfrm>
            <a:off x="6132463" y="5746998"/>
            <a:ext cx="4667250" cy="233065"/>
          </a:xfrm>
          <a:prstGeom prst="rect">
            <a:avLst/>
          </a:prstGeom>
          <a:noFill/>
          <a:ln/>
        </p:spPr>
        <p:txBody>
          <a:bodyPr vert="horz" wrap="none" lIns="0" tIns="0" rIns="0" bIns="0" rtlCol="0" anchor="ctr"/>
          <a:lstStyle/>
          <a:p>
            <a:pPr marL="0" indent="0" algn="l">
              <a:buNone/>
            </a:pPr>
            <a:r>
              <a:rPr lang="en-US" sz="1500" dirty="0">
                <a:solidFill>
                  <a:srgbClr val="555555"/>
                </a:solidFill>
                <a:latin typeface="Open Sans" pitchFamily="34" charset="0"/>
                <a:ea typeface="Open Sans" pitchFamily="34" charset="-122"/>
                <a:cs typeface="Open Sans" pitchFamily="34" charset="-120"/>
              </a:rPr>
              <a:t>NICE NG203 Updated</a:t>
            </a:r>
            <a:endParaRPr lang="en-US" sz="1500" dirty="0"/>
          </a:p>
        </p:txBody>
      </p:sp>
      <p:sp>
        <p:nvSpPr>
          <p:cNvPr id="22" name="SK-1-text-21"/>
          <p:cNvSpPr/>
          <p:nvPr/>
        </p:nvSpPr>
        <p:spPr>
          <a:xfrm>
            <a:off x="341263" y="6604248"/>
            <a:ext cx="6298882" cy="198834"/>
          </a:xfrm>
          <a:prstGeom prst="rect">
            <a:avLst/>
          </a:prstGeom>
          <a:noFill/>
          <a:ln/>
        </p:spPr>
        <p:txBody>
          <a:bodyPr vert="horz" wrap="none" lIns="0" tIns="0" rIns="0" bIns="0" rtlCol="0" anchor="ctr"/>
          <a:lstStyle/>
          <a:p>
            <a:pPr marL="0" indent="0" algn="l">
              <a:buNone/>
            </a:pPr>
            <a:r>
              <a:rPr lang="en-US" sz="1275" dirty="0">
                <a:solidFill>
                  <a:srgbClr val="FFFFFF"/>
                </a:solidFill>
                <a:latin typeface="Open Sans" pitchFamily="34" charset="0"/>
                <a:ea typeface="Open Sans" pitchFamily="34" charset="-122"/>
                <a:cs typeface="Open Sans" pitchFamily="34" charset="-120"/>
              </a:rPr>
              <a:t>Bradford VTS — Teaching Resource</a:t>
            </a:r>
            <a:endParaRPr lang="en-US" sz="1275" dirty="0"/>
          </a:p>
        </p:txBody>
      </p:sp>
      <p:sp>
        <p:nvSpPr>
          <p:cNvPr id="23" name="SK-1-text-22"/>
          <p:cNvSpPr/>
          <p:nvPr/>
        </p:nvSpPr>
        <p:spPr>
          <a:xfrm>
            <a:off x="8319195" y="6604248"/>
            <a:ext cx="3616523" cy="212527"/>
          </a:xfrm>
          <a:prstGeom prst="rect">
            <a:avLst/>
          </a:prstGeom>
          <a:noFill/>
          <a:ln/>
        </p:spPr>
        <p:txBody>
          <a:bodyPr vert="horz" wrap="none" lIns="0" tIns="0" rIns="0" bIns="0" rtlCol="0" anchor="ctr"/>
          <a:lstStyle/>
          <a:p>
            <a:pPr marL="0" indent="0" algn="r">
              <a:buNone/>
            </a:pPr>
            <a:r>
              <a:rPr lang="en-US" sz="1275" dirty="0">
                <a:solidFill>
                  <a:srgbClr val="FFFFFF"/>
                </a:solidFill>
                <a:latin typeface="Open Sans" pitchFamily="34" charset="0"/>
                <a:ea typeface="Open Sans" pitchFamily="34" charset="-122"/>
                <a:cs typeface="Open Sans" pitchFamily="34" charset="-120"/>
              </a:rPr>
              <a:t>Not for clinical use — educational purposes only.</a:t>
            </a:r>
            <a:endParaRPr lang="en-US" sz="1275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SK-2-img-1" descr="preencoded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3" name="SK-2-img-2" descr="preencoded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21655" y="1536055"/>
            <a:ext cx="1206996" cy="68461"/>
          </a:xfrm>
          <a:prstGeom prst="rect">
            <a:avLst/>
          </a:prstGeom>
        </p:spPr>
      </p:pic>
      <p:pic>
        <p:nvPicPr>
          <p:cNvPr id="4" name="SK-2-img-3" descr="preencoded.png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621655" y="2276773"/>
            <a:ext cx="7620000" cy="685800"/>
          </a:xfrm>
          <a:prstGeom prst="rect">
            <a:avLst/>
          </a:prstGeom>
        </p:spPr>
      </p:pic>
      <p:pic>
        <p:nvPicPr>
          <p:cNvPr id="5" name="SK-2-img-4" descr="preencoded.png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621655" y="2276773"/>
            <a:ext cx="121890" cy="685800"/>
          </a:xfrm>
          <a:prstGeom prst="rect">
            <a:avLst/>
          </a:prstGeom>
        </p:spPr>
      </p:pic>
      <p:pic>
        <p:nvPicPr>
          <p:cNvPr id="6" name="SK-2-img-5" descr="preencoded.png"/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621655" y="3072259"/>
            <a:ext cx="7620000" cy="685800"/>
          </a:xfrm>
          <a:prstGeom prst="rect">
            <a:avLst/>
          </a:prstGeom>
        </p:spPr>
      </p:pic>
      <p:pic>
        <p:nvPicPr>
          <p:cNvPr id="7" name="SK-2-img-6" descr="preencoded.png"/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621655" y="3072259"/>
            <a:ext cx="121890" cy="685800"/>
          </a:xfrm>
          <a:prstGeom prst="rect">
            <a:avLst/>
          </a:prstGeom>
        </p:spPr>
      </p:pic>
      <p:pic>
        <p:nvPicPr>
          <p:cNvPr id="8" name="SK-2-img-7" descr="preencoded.png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621655" y="3867894"/>
            <a:ext cx="7620000" cy="685800"/>
          </a:xfrm>
          <a:prstGeom prst="rect">
            <a:avLst/>
          </a:prstGeom>
        </p:spPr>
      </p:pic>
      <p:pic>
        <p:nvPicPr>
          <p:cNvPr id="9" name="SK-2-img-8" descr="preencoded.png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621655" y="3867894"/>
            <a:ext cx="121890" cy="685800"/>
          </a:xfrm>
          <a:prstGeom prst="rect">
            <a:avLst/>
          </a:prstGeom>
        </p:spPr>
      </p:pic>
      <p:pic>
        <p:nvPicPr>
          <p:cNvPr id="10" name="SK-2-img-9" descr="preencoded.png"/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621655" y="4663380"/>
            <a:ext cx="7620000" cy="685800"/>
          </a:xfrm>
          <a:prstGeom prst="rect">
            <a:avLst/>
          </a:prstGeom>
        </p:spPr>
      </p:pic>
      <p:pic>
        <p:nvPicPr>
          <p:cNvPr id="11" name="SK-2-img-10" descr="preencoded.png"/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621655" y="4663380"/>
            <a:ext cx="121890" cy="685800"/>
          </a:xfrm>
          <a:prstGeom prst="rect">
            <a:avLst/>
          </a:prstGeom>
        </p:spPr>
      </p:pic>
      <p:pic>
        <p:nvPicPr>
          <p:cNvPr id="13" name="SK-2-img-12" descr="preencoded.png"/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621655" y="5705773"/>
            <a:ext cx="9607153" cy="575965"/>
          </a:xfrm>
          <a:prstGeom prst="rect">
            <a:avLst/>
          </a:prstGeom>
        </p:spPr>
      </p:pic>
      <p:pic>
        <p:nvPicPr>
          <p:cNvPr id="14" name="SK-2-img-13" descr="preencoded.png"/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0" y="6549330"/>
            <a:ext cx="12192000" cy="308521"/>
          </a:xfrm>
          <a:prstGeom prst="rect">
            <a:avLst/>
          </a:prstGeom>
        </p:spPr>
      </p:pic>
      <p:pic>
        <p:nvPicPr>
          <p:cNvPr id="15" name="SK-2-img-14" descr="preencoded.png"/>
          <p:cNvPicPr>
            <a:picLocks noChangeAspect="1"/>
          </p:cNvPicPr>
          <p:nvPr/>
        </p:nvPicPr>
        <p:blipFill>
          <a:blip r:embed="rId11"/>
          <a:stretch>
            <a:fillRect/>
          </a:stretch>
        </p:blipFill>
        <p:spPr>
          <a:xfrm>
            <a:off x="5705773" y="6501259"/>
            <a:ext cx="780157" cy="438894"/>
          </a:xfrm>
          <a:prstGeom prst="rect">
            <a:avLst/>
          </a:prstGeom>
        </p:spPr>
      </p:pic>
      <p:pic>
        <p:nvPicPr>
          <p:cNvPr id="16" name="SK-2-img-15" descr="preencoded.png"/>
          <p:cNvPicPr>
            <a:picLocks noChangeAspect="1"/>
          </p:cNvPicPr>
          <p:nvPr/>
        </p:nvPicPr>
        <p:blipFill>
          <a:blip r:embed="rId12"/>
          <a:stretch>
            <a:fillRect/>
          </a:stretch>
        </p:blipFill>
        <p:spPr>
          <a:xfrm>
            <a:off x="8887867" y="1467594"/>
            <a:ext cx="2621161" cy="3991273"/>
          </a:xfrm>
          <a:prstGeom prst="rect">
            <a:avLst/>
          </a:prstGeom>
        </p:spPr>
      </p:pic>
      <p:pic>
        <p:nvPicPr>
          <p:cNvPr id="17" name="SK-2-img-16" descr="preencoded.png"/>
          <p:cNvPicPr>
            <a:picLocks noChangeAspect="1"/>
          </p:cNvPicPr>
          <p:nvPr/>
        </p:nvPicPr>
        <p:blipFill>
          <a:blip r:embed="rId13"/>
          <a:stretch>
            <a:fillRect/>
          </a:stretch>
        </p:blipFill>
        <p:spPr>
          <a:xfrm>
            <a:off x="877788" y="4793605"/>
            <a:ext cx="463153" cy="466279"/>
          </a:xfrm>
          <a:prstGeom prst="rect">
            <a:avLst/>
          </a:prstGeom>
        </p:spPr>
      </p:pic>
      <p:pic>
        <p:nvPicPr>
          <p:cNvPr id="18" name="SK-2-img-17" descr="preencoded.png"/>
          <p:cNvPicPr>
            <a:picLocks noChangeAspect="1"/>
          </p:cNvPicPr>
          <p:nvPr/>
        </p:nvPicPr>
        <p:blipFill>
          <a:blip r:embed="rId14"/>
          <a:stretch>
            <a:fillRect/>
          </a:stretch>
        </p:blipFill>
        <p:spPr>
          <a:xfrm>
            <a:off x="865584" y="4018657"/>
            <a:ext cx="487561" cy="404515"/>
          </a:xfrm>
          <a:prstGeom prst="rect">
            <a:avLst/>
          </a:prstGeom>
        </p:spPr>
      </p:pic>
      <p:pic>
        <p:nvPicPr>
          <p:cNvPr id="19" name="SK-2-img-18" descr="preencoded.png"/>
          <p:cNvPicPr>
            <a:picLocks noChangeAspect="1"/>
          </p:cNvPicPr>
          <p:nvPr/>
        </p:nvPicPr>
        <p:blipFill>
          <a:blip r:embed="rId15"/>
          <a:stretch>
            <a:fillRect/>
          </a:stretch>
        </p:blipFill>
        <p:spPr>
          <a:xfrm>
            <a:off x="889992" y="3209479"/>
            <a:ext cx="438894" cy="418207"/>
          </a:xfrm>
          <a:prstGeom prst="rect">
            <a:avLst/>
          </a:prstGeom>
        </p:spPr>
      </p:pic>
      <p:pic>
        <p:nvPicPr>
          <p:cNvPr id="20" name="SK-2-img-19" descr="preencoded.png"/>
          <p:cNvPicPr>
            <a:picLocks noChangeAspect="1"/>
          </p:cNvPicPr>
          <p:nvPr/>
        </p:nvPicPr>
        <p:blipFill>
          <a:blip r:embed="rId16"/>
          <a:stretch>
            <a:fillRect/>
          </a:stretch>
        </p:blipFill>
        <p:spPr>
          <a:xfrm>
            <a:off x="841177" y="2400300"/>
            <a:ext cx="536377" cy="432048"/>
          </a:xfrm>
          <a:prstGeom prst="rect">
            <a:avLst/>
          </a:prstGeom>
        </p:spPr>
      </p:pic>
      <p:sp>
        <p:nvSpPr>
          <p:cNvPr id="21" name="SK-2-text-20"/>
          <p:cNvSpPr/>
          <p:nvPr/>
        </p:nvSpPr>
        <p:spPr>
          <a:xfrm>
            <a:off x="597396" y="528042"/>
            <a:ext cx="2609850" cy="205680"/>
          </a:xfrm>
          <a:prstGeom prst="rect">
            <a:avLst/>
          </a:prstGeom>
          <a:noFill/>
          <a:ln/>
        </p:spPr>
        <p:txBody>
          <a:bodyPr vert="horz" wrap="none" lIns="0" tIns="0" rIns="0" bIns="0" rtlCol="0" anchor="ctr"/>
          <a:lstStyle/>
          <a:p>
            <a:pPr marL="0" indent="0" algn="l">
              <a:buNone/>
            </a:pPr>
            <a:r>
              <a:rPr lang="en-US" sz="1500" b="1" dirty="0">
                <a:solidFill>
                  <a:srgbClr val="007A78"/>
                </a:solidFill>
                <a:latin typeface="Montserrat" pitchFamily="34" charset="0"/>
                <a:ea typeface="Montserrat" pitchFamily="34" charset="-122"/>
                <a:cs typeface="Montserrat" pitchFamily="34" charset="-120"/>
              </a:rPr>
              <a:t>FOUNDATIONS</a:t>
            </a:r>
            <a:endParaRPr lang="en-US" sz="1500" dirty="0"/>
          </a:p>
        </p:txBody>
      </p:sp>
      <p:sp>
        <p:nvSpPr>
          <p:cNvPr id="22" name="SK-2-text-21"/>
          <p:cNvSpPr/>
          <p:nvPr/>
        </p:nvSpPr>
        <p:spPr>
          <a:xfrm>
            <a:off x="609600" y="809179"/>
            <a:ext cx="11582400" cy="596503"/>
          </a:xfrm>
          <a:prstGeom prst="rect">
            <a:avLst/>
          </a:prstGeom>
          <a:noFill/>
          <a:ln/>
        </p:spPr>
        <p:txBody>
          <a:bodyPr vert="horz" wrap="none" lIns="0" tIns="0" rIns="0" bIns="0" rtlCol="0" anchor="ctr"/>
          <a:lstStyle/>
          <a:p>
            <a:pPr marL="0" indent="0" algn="l">
              <a:buNone/>
            </a:pPr>
            <a:r>
              <a:rPr lang="en-US" sz="3450" b="1" dirty="0">
                <a:solidFill>
                  <a:srgbClr val="001B3D"/>
                </a:solidFill>
                <a:latin typeface="Montserrat" pitchFamily="34" charset="0"/>
                <a:ea typeface="Montserrat" pitchFamily="34" charset="-122"/>
                <a:cs typeface="Montserrat" pitchFamily="34" charset="-120"/>
              </a:rPr>
              <a:t>Principles of Prescribing in CKD</a:t>
            </a:r>
            <a:endParaRPr lang="en-US" sz="3450" dirty="0"/>
          </a:p>
        </p:txBody>
      </p:sp>
      <p:sp>
        <p:nvSpPr>
          <p:cNvPr id="23" name="SK-2-text-22"/>
          <p:cNvSpPr/>
          <p:nvPr/>
        </p:nvSpPr>
        <p:spPr>
          <a:xfrm>
            <a:off x="597396" y="1776115"/>
            <a:ext cx="11594604" cy="301675"/>
          </a:xfrm>
          <a:prstGeom prst="rect">
            <a:avLst/>
          </a:prstGeom>
          <a:noFill/>
          <a:ln/>
        </p:spPr>
        <p:txBody>
          <a:bodyPr vert="horz" wrap="none" lIns="0" tIns="0" rIns="0" bIns="0" rtlCol="0" anchor="ctr"/>
          <a:lstStyle/>
          <a:p>
            <a:pPr marL="0" indent="0" algn="l">
              <a:buNone/>
            </a:pPr>
            <a:r>
              <a:rPr lang="en-US" sz="1650" dirty="0">
                <a:solidFill>
                  <a:srgbClr val="666666"/>
                </a:solidFill>
                <a:latin typeface="Montserrat" pitchFamily="34" charset="0"/>
                <a:ea typeface="Montserrat" pitchFamily="34" charset="-122"/>
                <a:cs typeface="Montserrat" pitchFamily="34" charset="-120"/>
              </a:rPr>
              <a:t>Why CKD changes everything about how we prescribe</a:t>
            </a:r>
            <a:endParaRPr lang="en-US" sz="1650" dirty="0"/>
          </a:p>
        </p:txBody>
      </p:sp>
      <p:sp>
        <p:nvSpPr>
          <p:cNvPr id="24" name="SK-2-text-23"/>
          <p:cNvSpPr/>
          <p:nvPr/>
        </p:nvSpPr>
        <p:spPr>
          <a:xfrm>
            <a:off x="1487388" y="2379613"/>
            <a:ext cx="3981450" cy="267444"/>
          </a:xfrm>
          <a:prstGeom prst="rect">
            <a:avLst/>
          </a:prstGeom>
          <a:noFill/>
          <a:ln/>
        </p:spPr>
        <p:txBody>
          <a:bodyPr vert="horz" wrap="none" lIns="0" tIns="0" rIns="0" bIns="0" rtlCol="0" anchor="ctr"/>
          <a:lstStyle/>
          <a:p>
            <a:pPr marL="0" indent="0" algn="l">
              <a:buNone/>
            </a:pPr>
            <a:r>
              <a:rPr lang="en-US" sz="1500" b="1" dirty="0">
                <a:solidFill>
                  <a:srgbClr val="000000"/>
                </a:solidFill>
                <a:latin typeface="Montserrat" pitchFamily="34" charset="0"/>
                <a:ea typeface="Montserrat" pitchFamily="34" charset="-122"/>
                <a:cs typeface="Montserrat" pitchFamily="34" charset="-120"/>
              </a:rPr>
              <a:t>Drug Accumulation</a:t>
            </a:r>
            <a:endParaRPr lang="en-US" sz="1500" dirty="0"/>
          </a:p>
        </p:txBody>
      </p:sp>
      <p:sp>
        <p:nvSpPr>
          <p:cNvPr id="25" name="SK-2-text-24"/>
          <p:cNvSpPr/>
          <p:nvPr/>
        </p:nvSpPr>
        <p:spPr>
          <a:xfrm>
            <a:off x="1487388" y="2647057"/>
            <a:ext cx="10704612" cy="260598"/>
          </a:xfrm>
          <a:prstGeom prst="rect">
            <a:avLst/>
          </a:prstGeom>
          <a:noFill/>
          <a:ln/>
        </p:spPr>
        <p:txBody>
          <a:bodyPr vert="horz" wrap="none" lIns="0" tIns="0" rIns="0" bIns="0" rtlCol="0" anchor="ctr"/>
          <a:lstStyle/>
          <a:p>
            <a:pPr marL="0" indent="0" algn="l">
              <a:buNone/>
            </a:pPr>
            <a:r>
              <a:rPr lang="en-US" sz="1200" dirty="0">
                <a:solidFill>
                  <a:srgbClr val="333333"/>
                </a:solidFill>
                <a:latin typeface="Montserrat" pitchFamily="34" charset="0"/>
                <a:ea typeface="Montserrat" pitchFamily="34" charset="-122"/>
                <a:cs typeface="Montserrat" pitchFamily="34" charset="-120"/>
              </a:rPr>
              <a:t>Reduced renal clearance → drugs and metabolites build up → toxicity risk</a:t>
            </a:r>
            <a:endParaRPr lang="en-US" sz="1200" dirty="0"/>
          </a:p>
        </p:txBody>
      </p:sp>
      <p:sp>
        <p:nvSpPr>
          <p:cNvPr id="26" name="SK-2-text-25"/>
          <p:cNvSpPr/>
          <p:nvPr/>
        </p:nvSpPr>
        <p:spPr>
          <a:xfrm>
            <a:off x="1487388" y="3182094"/>
            <a:ext cx="5581650" cy="239911"/>
          </a:xfrm>
          <a:prstGeom prst="rect">
            <a:avLst/>
          </a:prstGeom>
          <a:noFill/>
          <a:ln/>
        </p:spPr>
        <p:txBody>
          <a:bodyPr vert="horz" wrap="none" lIns="0" tIns="0" rIns="0" bIns="0" rtlCol="0" anchor="ctr"/>
          <a:lstStyle/>
          <a:p>
            <a:pPr marL="0" indent="0" algn="l">
              <a:buNone/>
            </a:pPr>
            <a:r>
              <a:rPr lang="en-US" sz="1500" b="1" dirty="0">
                <a:solidFill>
                  <a:srgbClr val="000000"/>
                </a:solidFill>
                <a:latin typeface="Montserrat" pitchFamily="34" charset="0"/>
                <a:ea typeface="Montserrat" pitchFamily="34" charset="-122"/>
                <a:cs typeface="Montserrat" pitchFamily="34" charset="-120"/>
              </a:rPr>
              <a:t>Altered Pharmacokinetics</a:t>
            </a:r>
            <a:endParaRPr lang="en-US" sz="1500" dirty="0"/>
          </a:p>
        </p:txBody>
      </p:sp>
      <p:sp>
        <p:nvSpPr>
          <p:cNvPr id="27" name="SK-2-text-26"/>
          <p:cNvSpPr/>
          <p:nvPr/>
        </p:nvSpPr>
        <p:spPr>
          <a:xfrm>
            <a:off x="1487388" y="3449538"/>
            <a:ext cx="10704612" cy="260598"/>
          </a:xfrm>
          <a:prstGeom prst="rect">
            <a:avLst/>
          </a:prstGeom>
          <a:noFill/>
          <a:ln/>
        </p:spPr>
        <p:txBody>
          <a:bodyPr vert="horz" wrap="none" lIns="0" tIns="0" rIns="0" bIns="0" rtlCol="0" anchor="ctr"/>
          <a:lstStyle/>
          <a:p>
            <a:pPr marL="0" indent="0" algn="l">
              <a:buNone/>
            </a:pPr>
            <a:r>
              <a:rPr lang="en-US" sz="1200" dirty="0">
                <a:solidFill>
                  <a:srgbClr val="333333"/>
                </a:solidFill>
                <a:latin typeface="Montserrat" pitchFamily="34" charset="0"/>
                <a:ea typeface="Montserrat" pitchFamily="34" charset="-122"/>
                <a:cs typeface="Montserrat" pitchFamily="34" charset="-120"/>
              </a:rPr>
              <a:t>Reduced clearance, altered volume of distribution, changed protein binding</a:t>
            </a:r>
            <a:endParaRPr lang="en-US" sz="1200" dirty="0"/>
          </a:p>
        </p:txBody>
      </p:sp>
      <p:sp>
        <p:nvSpPr>
          <p:cNvPr id="28" name="SK-2-text-27"/>
          <p:cNvSpPr/>
          <p:nvPr/>
        </p:nvSpPr>
        <p:spPr>
          <a:xfrm>
            <a:off x="1487388" y="3984427"/>
            <a:ext cx="6724650" cy="274290"/>
          </a:xfrm>
          <a:prstGeom prst="rect">
            <a:avLst/>
          </a:prstGeom>
          <a:noFill/>
          <a:ln/>
        </p:spPr>
        <p:txBody>
          <a:bodyPr vert="horz" wrap="none" lIns="0" tIns="0" rIns="0" bIns="0" rtlCol="0" anchor="ctr"/>
          <a:lstStyle/>
          <a:p>
            <a:pPr marL="0" indent="0" algn="l">
              <a:buNone/>
            </a:pPr>
            <a:r>
              <a:rPr lang="en-US" sz="1500" b="1" dirty="0">
                <a:solidFill>
                  <a:srgbClr val="000000"/>
                </a:solidFill>
                <a:latin typeface="Montserrat" pitchFamily="34" charset="0"/>
                <a:ea typeface="Montserrat" pitchFamily="34" charset="-122"/>
                <a:cs typeface="Montserrat" pitchFamily="34" charset="-120"/>
              </a:rPr>
              <a:t>Always Check the BNF Appendix</a:t>
            </a:r>
            <a:endParaRPr lang="en-US" sz="1500" dirty="0"/>
          </a:p>
        </p:txBody>
      </p:sp>
      <p:sp>
        <p:nvSpPr>
          <p:cNvPr id="29" name="SK-2-text-28"/>
          <p:cNvSpPr/>
          <p:nvPr/>
        </p:nvSpPr>
        <p:spPr>
          <a:xfrm>
            <a:off x="1487388" y="4265563"/>
            <a:ext cx="10704612" cy="246757"/>
          </a:xfrm>
          <a:prstGeom prst="rect">
            <a:avLst/>
          </a:prstGeom>
          <a:noFill/>
          <a:ln/>
        </p:spPr>
        <p:txBody>
          <a:bodyPr vert="horz" wrap="none" lIns="0" tIns="0" rIns="0" bIns="0" rtlCol="0" anchor="ctr"/>
          <a:lstStyle/>
          <a:p>
            <a:pPr marL="0" indent="0" algn="l">
              <a:buNone/>
            </a:pPr>
            <a:r>
              <a:rPr lang="en-US" sz="1200" dirty="0">
                <a:solidFill>
                  <a:srgbClr val="333333"/>
                </a:solidFill>
                <a:latin typeface="Montserrat" pitchFamily="34" charset="0"/>
                <a:ea typeface="Montserrat" pitchFamily="34" charset="-122"/>
                <a:cs typeface="Montserrat" pitchFamily="34" charset="-120"/>
              </a:rPr>
              <a:t>Every drug, every time — check renal impairment guidance before prescribing</a:t>
            </a:r>
            <a:endParaRPr lang="en-US" sz="1200" dirty="0"/>
          </a:p>
        </p:txBody>
      </p:sp>
      <p:sp>
        <p:nvSpPr>
          <p:cNvPr id="30" name="SK-2-text-29"/>
          <p:cNvSpPr/>
          <p:nvPr/>
        </p:nvSpPr>
        <p:spPr>
          <a:xfrm>
            <a:off x="1487388" y="4786759"/>
            <a:ext cx="7410450" cy="246757"/>
          </a:xfrm>
          <a:prstGeom prst="rect">
            <a:avLst/>
          </a:prstGeom>
          <a:noFill/>
          <a:ln/>
        </p:spPr>
        <p:txBody>
          <a:bodyPr vert="horz" wrap="none" lIns="0" tIns="0" rIns="0" bIns="0" rtlCol="0" anchor="ctr"/>
          <a:lstStyle/>
          <a:p>
            <a:pPr marL="0" indent="0" algn="l">
              <a:buNone/>
            </a:pPr>
            <a:r>
              <a:rPr lang="en-US" sz="1500" b="1" dirty="0">
                <a:solidFill>
                  <a:srgbClr val="000000"/>
                </a:solidFill>
                <a:latin typeface="Montserrat" pitchFamily="34" charset="0"/>
                <a:ea typeface="Montserrat" pitchFamily="34" charset="-122"/>
                <a:cs typeface="Montserrat" pitchFamily="34" charset="-120"/>
              </a:rPr>
              <a:t>Use eGFR or Creatinine Clearance</a:t>
            </a:r>
            <a:endParaRPr lang="en-US" sz="1500" dirty="0"/>
          </a:p>
        </p:txBody>
      </p:sp>
      <p:sp>
        <p:nvSpPr>
          <p:cNvPr id="31" name="SK-2-text-30"/>
          <p:cNvSpPr/>
          <p:nvPr/>
        </p:nvSpPr>
        <p:spPr>
          <a:xfrm>
            <a:off x="1487388" y="5054203"/>
            <a:ext cx="10704612" cy="253603"/>
          </a:xfrm>
          <a:prstGeom prst="rect">
            <a:avLst/>
          </a:prstGeom>
          <a:noFill/>
          <a:ln/>
        </p:spPr>
        <p:txBody>
          <a:bodyPr vert="horz" wrap="none" lIns="0" tIns="0" rIns="0" bIns="0" rtlCol="0" anchor="ctr"/>
          <a:lstStyle/>
          <a:p>
            <a:pPr marL="0" indent="0" algn="l">
              <a:buNone/>
            </a:pPr>
            <a:r>
              <a:rPr lang="en-US" sz="1200" dirty="0">
                <a:solidFill>
                  <a:srgbClr val="333333"/>
                </a:solidFill>
                <a:latin typeface="Montserrat" pitchFamily="34" charset="0"/>
                <a:ea typeface="Montserrat" pitchFamily="34" charset="-122"/>
                <a:cs typeface="Montserrat" pitchFamily="34" charset="-120"/>
              </a:rPr>
              <a:t>Drug-specific — some use eGFR, others use CrCl (Cockcroft-Gault). Never assume.</a:t>
            </a:r>
            <a:endParaRPr lang="en-US" sz="1200" dirty="0"/>
          </a:p>
        </p:txBody>
      </p:sp>
      <p:sp>
        <p:nvSpPr>
          <p:cNvPr id="33" name="SK-2-text-32"/>
          <p:cNvSpPr/>
          <p:nvPr/>
        </p:nvSpPr>
        <p:spPr>
          <a:xfrm>
            <a:off x="767953" y="5890915"/>
            <a:ext cx="11424047" cy="294829"/>
          </a:xfrm>
          <a:prstGeom prst="rect">
            <a:avLst/>
          </a:prstGeom>
          <a:noFill/>
          <a:ln/>
        </p:spPr>
        <p:txBody>
          <a:bodyPr vert="horz" wrap="none" lIns="0" tIns="0" rIns="0" bIns="0" rtlCol="0" anchor="ctr"/>
          <a:lstStyle/>
          <a:p>
            <a:pPr marL="0" indent="0" algn="l">
              <a:buNone/>
            </a:pPr>
            <a:r>
              <a:rPr lang="en-US" sz="1500" b="1" dirty="0">
                <a:solidFill>
                  <a:srgbClr val="FFFFFF"/>
                </a:solidFill>
                <a:latin typeface="Montserrat" pitchFamily="34" charset="0"/>
                <a:ea typeface="Montserrat" pitchFamily="34" charset="-122"/>
                <a:cs typeface="Montserrat" pitchFamily="34" charset="-120"/>
              </a:rPr>
              <a:t>Dose adjustment is drug-specific — never assume the same reduction applies to all drugs.</a:t>
            </a:r>
            <a:endParaRPr lang="en-US" sz="1500" dirty="0"/>
          </a:p>
        </p:txBody>
      </p:sp>
      <p:sp>
        <p:nvSpPr>
          <p:cNvPr id="34" name="SK-2-text-33"/>
          <p:cNvSpPr/>
          <p:nvPr/>
        </p:nvSpPr>
        <p:spPr>
          <a:xfrm>
            <a:off x="597396" y="6617940"/>
            <a:ext cx="4876800" cy="219373"/>
          </a:xfrm>
          <a:prstGeom prst="rect">
            <a:avLst/>
          </a:prstGeom>
          <a:noFill/>
          <a:ln/>
        </p:spPr>
        <p:txBody>
          <a:bodyPr vert="horz" wrap="none" lIns="0" tIns="0" rIns="0" bIns="0" rtlCol="0" anchor="ctr"/>
          <a:lstStyle/>
          <a:p>
            <a:pPr marL="0" indent="0" algn="l">
              <a:buNone/>
            </a:pPr>
            <a:r>
              <a:rPr lang="en-US" sz="1050" dirty="0">
                <a:solidFill>
                  <a:srgbClr val="FFFFFF"/>
                </a:solidFill>
                <a:latin typeface="Montserrat" pitchFamily="34" charset="0"/>
                <a:ea typeface="Montserrat" pitchFamily="34" charset="-122"/>
                <a:cs typeface="Montserrat" pitchFamily="34" charset="-120"/>
              </a:rPr>
              <a:t>Bradford VTS — CKD Prescribing</a:t>
            </a:r>
            <a:endParaRPr lang="en-US" sz="1050" dirty="0"/>
          </a:p>
        </p:txBody>
      </p:sp>
      <p:sp>
        <p:nvSpPr>
          <p:cNvPr id="35" name="SK-2-text-34"/>
          <p:cNvSpPr/>
          <p:nvPr/>
        </p:nvSpPr>
        <p:spPr>
          <a:xfrm>
            <a:off x="5838379" y="6631632"/>
            <a:ext cx="478482" cy="171450"/>
          </a:xfrm>
          <a:prstGeom prst="rect">
            <a:avLst/>
          </a:prstGeom>
          <a:noFill/>
          <a:ln/>
        </p:spPr>
        <p:txBody>
          <a:bodyPr vert="horz" wrap="none" lIns="0" tIns="0" rIns="0" bIns="0" rtlCol="0" anchor="ctr"/>
          <a:lstStyle/>
          <a:p>
            <a:pPr marL="0" indent="0" algn="ctr">
              <a:buNone/>
            </a:pPr>
            <a:r>
              <a:rPr lang="en-US" sz="1050" dirty="0">
                <a:solidFill>
                  <a:srgbClr val="666666"/>
                </a:solidFill>
                <a:latin typeface="Montserrat" pitchFamily="34" charset="0"/>
                <a:ea typeface="Montserrat" pitchFamily="34" charset="-122"/>
                <a:cs typeface="Montserrat" pitchFamily="34" charset="-120"/>
              </a:rPr>
              <a:t>2 / 10</a:t>
            </a:r>
            <a:endParaRPr lang="en-US" sz="1050" dirty="0"/>
          </a:p>
        </p:txBody>
      </p:sp>
      <p:sp>
        <p:nvSpPr>
          <p:cNvPr id="36" name="SK-2-text-35"/>
          <p:cNvSpPr/>
          <p:nvPr/>
        </p:nvSpPr>
        <p:spPr>
          <a:xfrm>
            <a:off x="9982200" y="6624786"/>
            <a:ext cx="1575792" cy="178296"/>
          </a:xfrm>
          <a:prstGeom prst="rect">
            <a:avLst/>
          </a:prstGeom>
          <a:noFill/>
          <a:ln/>
        </p:spPr>
        <p:txBody>
          <a:bodyPr vert="horz" wrap="none" lIns="0" tIns="0" rIns="0" bIns="0" rtlCol="0" anchor="ctr"/>
          <a:lstStyle/>
          <a:p>
            <a:pPr marL="0" indent="0" algn="r">
              <a:buNone/>
            </a:pPr>
            <a:r>
              <a:rPr lang="en-US" sz="1050" dirty="0">
                <a:solidFill>
                  <a:srgbClr val="007A78"/>
                </a:solidFill>
                <a:latin typeface="Montserrat" pitchFamily="34" charset="0"/>
                <a:ea typeface="Montserrat" pitchFamily="34" charset="-122"/>
                <a:cs typeface="Montserrat" pitchFamily="34" charset="-120"/>
              </a:rPr>
              <a:t>www.bradfordvts.co.uk</a:t>
            </a:r>
            <a:endParaRPr lang="en-US" sz="1050" dirty="0"/>
          </a:p>
        </p:txBody>
      </p:sp>
      <p:pic>
        <p:nvPicPr>
          <p:cNvPr id="12" name="SK-2-img-11" descr="preencoded.png"/>
          <p:cNvPicPr>
            <a:picLocks noChangeAspect="1"/>
          </p:cNvPicPr>
          <p:nvPr/>
        </p:nvPicPr>
        <p:blipFill>
          <a:blip r:embed="rId17"/>
          <a:stretch>
            <a:fillRect/>
          </a:stretch>
        </p:blipFill>
        <p:spPr>
          <a:xfrm>
            <a:off x="249955" y="5589167"/>
            <a:ext cx="1231255" cy="287982"/>
          </a:xfrm>
          <a:prstGeom prst="rect">
            <a:avLst/>
          </a:prstGeom>
        </p:spPr>
      </p:pic>
      <p:sp>
        <p:nvSpPr>
          <p:cNvPr id="32" name="SK-2-text-31"/>
          <p:cNvSpPr/>
          <p:nvPr/>
        </p:nvSpPr>
        <p:spPr>
          <a:xfrm>
            <a:off x="291107" y="5647433"/>
            <a:ext cx="1173361" cy="171450"/>
          </a:xfrm>
          <a:prstGeom prst="rect">
            <a:avLst/>
          </a:prstGeom>
          <a:noFill/>
          <a:ln/>
        </p:spPr>
        <p:txBody>
          <a:bodyPr vert="horz" wrap="none" lIns="0" tIns="0" rIns="0" bIns="0" rtlCol="0" anchor="ctr"/>
          <a:lstStyle/>
          <a:p>
            <a:pPr marL="0" indent="0" algn="ctr">
              <a:buNone/>
            </a:pPr>
            <a:r>
              <a:rPr lang="en-US" sz="1050" b="1" dirty="0">
                <a:solidFill>
                  <a:srgbClr val="FFFFFF"/>
                </a:solidFill>
                <a:latin typeface="Montserrat" pitchFamily="34" charset="0"/>
                <a:ea typeface="Montserrat" pitchFamily="34" charset="-122"/>
                <a:cs typeface="Montserrat" pitchFamily="34" charset="-120"/>
              </a:rPr>
              <a:t>KEY PRINCIPLE</a:t>
            </a:r>
            <a:endParaRPr lang="en-US" sz="105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SK-3-img-1" descr="preencoded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3" name="SK-3-img-2" descr="preencoded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99765" y="459432"/>
            <a:ext cx="767953" cy="102840"/>
          </a:xfrm>
          <a:prstGeom prst="rect">
            <a:avLst/>
          </a:prstGeom>
        </p:spPr>
      </p:pic>
      <p:pic>
        <p:nvPicPr>
          <p:cNvPr id="4" name="SK-3-img-3" descr="preencoded.png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499765" y="1915418"/>
            <a:ext cx="11192173" cy="9525"/>
          </a:xfrm>
          <a:prstGeom prst="rect">
            <a:avLst/>
          </a:prstGeom>
        </p:spPr>
      </p:pic>
      <p:pic>
        <p:nvPicPr>
          <p:cNvPr id="5" name="SK-3-img-4" descr="preencoded.png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499765" y="2235696"/>
            <a:ext cx="2072580" cy="3236863"/>
          </a:xfrm>
          <a:prstGeom prst="rect">
            <a:avLst/>
          </a:prstGeom>
        </p:spPr>
      </p:pic>
      <p:pic>
        <p:nvPicPr>
          <p:cNvPr id="6" name="SK-3-img-5" descr="preencoded.png"/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963067" y="3799284"/>
            <a:ext cx="1145977" cy="253603"/>
          </a:xfrm>
          <a:prstGeom prst="rect">
            <a:avLst/>
          </a:prstGeom>
        </p:spPr>
      </p:pic>
      <p:pic>
        <p:nvPicPr>
          <p:cNvPr id="7" name="SK-3-img-6" descr="preencoded.png"/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2779663" y="2235696"/>
            <a:ext cx="2072580" cy="3236863"/>
          </a:xfrm>
          <a:prstGeom prst="rect">
            <a:avLst/>
          </a:prstGeom>
        </p:spPr>
      </p:pic>
      <p:pic>
        <p:nvPicPr>
          <p:cNvPr id="8" name="SK-3-img-7" descr="preencoded.png"/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3072110" y="3792289"/>
            <a:ext cx="1548110" cy="276898"/>
          </a:xfrm>
          <a:prstGeom prst="rect">
            <a:avLst/>
          </a:prstGeom>
        </p:spPr>
      </p:pic>
      <p:pic>
        <p:nvPicPr>
          <p:cNvPr id="9" name="SK-3-img-8" descr="preencoded.png"/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5059561" y="2235696"/>
            <a:ext cx="2072580" cy="3236863"/>
          </a:xfrm>
          <a:prstGeom prst="rect">
            <a:avLst/>
          </a:prstGeom>
        </p:spPr>
      </p:pic>
      <p:pic>
        <p:nvPicPr>
          <p:cNvPr id="10" name="SK-3-img-9" descr="preencoded.png"/>
          <p:cNvPicPr>
            <a:picLocks noChangeAspect="1"/>
          </p:cNvPicPr>
          <p:nvPr/>
        </p:nvPicPr>
        <p:blipFill>
          <a:blip r:embed="rId11"/>
          <a:stretch>
            <a:fillRect/>
          </a:stretch>
        </p:blipFill>
        <p:spPr>
          <a:xfrm>
            <a:off x="5394294" y="3792289"/>
            <a:ext cx="1456011" cy="292611"/>
          </a:xfrm>
          <a:prstGeom prst="rect">
            <a:avLst/>
          </a:prstGeom>
        </p:spPr>
      </p:pic>
      <p:pic>
        <p:nvPicPr>
          <p:cNvPr id="11" name="SK-3-img-10" descr="preencoded.png"/>
          <p:cNvPicPr>
            <a:picLocks noChangeAspect="1"/>
          </p:cNvPicPr>
          <p:nvPr/>
        </p:nvPicPr>
        <p:blipFill>
          <a:blip r:embed="rId12"/>
          <a:stretch>
            <a:fillRect/>
          </a:stretch>
        </p:blipFill>
        <p:spPr>
          <a:xfrm>
            <a:off x="7339459" y="2235696"/>
            <a:ext cx="2072580" cy="3236863"/>
          </a:xfrm>
          <a:prstGeom prst="rect">
            <a:avLst/>
          </a:prstGeom>
        </p:spPr>
      </p:pic>
      <p:pic>
        <p:nvPicPr>
          <p:cNvPr id="12" name="SK-3-img-11" descr="preencoded.png"/>
          <p:cNvPicPr>
            <a:picLocks noChangeAspect="1"/>
          </p:cNvPicPr>
          <p:nvPr/>
        </p:nvPicPr>
        <p:blipFill>
          <a:blip r:embed="rId13"/>
          <a:stretch>
            <a:fillRect/>
          </a:stretch>
        </p:blipFill>
        <p:spPr>
          <a:xfrm>
            <a:off x="7658100" y="3799284"/>
            <a:ext cx="1360713" cy="285616"/>
          </a:xfrm>
          <a:prstGeom prst="rect">
            <a:avLst/>
          </a:prstGeom>
        </p:spPr>
      </p:pic>
      <p:pic>
        <p:nvPicPr>
          <p:cNvPr id="13" name="SK-3-img-12" descr="preencoded.png"/>
          <p:cNvPicPr>
            <a:picLocks noChangeAspect="1"/>
          </p:cNvPicPr>
          <p:nvPr/>
        </p:nvPicPr>
        <p:blipFill>
          <a:blip r:embed="rId14"/>
          <a:stretch>
            <a:fillRect/>
          </a:stretch>
        </p:blipFill>
        <p:spPr>
          <a:xfrm>
            <a:off x="9619357" y="2235696"/>
            <a:ext cx="2072580" cy="3236863"/>
          </a:xfrm>
          <a:prstGeom prst="rect">
            <a:avLst/>
          </a:prstGeom>
        </p:spPr>
      </p:pic>
      <p:pic>
        <p:nvPicPr>
          <p:cNvPr id="14" name="SK-3-img-13" descr="preencoded.png"/>
          <p:cNvPicPr>
            <a:picLocks noChangeAspect="1"/>
          </p:cNvPicPr>
          <p:nvPr/>
        </p:nvPicPr>
        <p:blipFill>
          <a:blip r:embed="rId15"/>
          <a:stretch>
            <a:fillRect/>
          </a:stretch>
        </p:blipFill>
        <p:spPr>
          <a:xfrm>
            <a:off x="9985177" y="3799284"/>
            <a:ext cx="1243459" cy="275176"/>
          </a:xfrm>
          <a:prstGeom prst="rect">
            <a:avLst/>
          </a:prstGeom>
        </p:spPr>
      </p:pic>
      <p:pic>
        <p:nvPicPr>
          <p:cNvPr id="15" name="SK-3-img-14" descr="preencoded.png"/>
          <p:cNvPicPr>
            <a:picLocks noChangeAspect="1"/>
          </p:cNvPicPr>
          <p:nvPr/>
        </p:nvPicPr>
        <p:blipFill>
          <a:blip r:embed="rId16"/>
          <a:stretch>
            <a:fillRect/>
          </a:stretch>
        </p:blipFill>
        <p:spPr>
          <a:xfrm>
            <a:off x="499765" y="5815459"/>
            <a:ext cx="11192173" cy="432048"/>
          </a:xfrm>
          <a:prstGeom prst="rect">
            <a:avLst/>
          </a:prstGeom>
        </p:spPr>
      </p:pic>
      <p:pic>
        <p:nvPicPr>
          <p:cNvPr id="16" name="SK-3-img-15" descr="preencoded.png"/>
          <p:cNvPicPr>
            <a:picLocks noChangeAspect="1"/>
          </p:cNvPicPr>
          <p:nvPr/>
        </p:nvPicPr>
        <p:blipFill>
          <a:blip r:embed="rId17"/>
          <a:stretch>
            <a:fillRect/>
          </a:stretch>
        </p:blipFill>
        <p:spPr>
          <a:xfrm>
            <a:off x="0" y="6412111"/>
            <a:ext cx="12192000" cy="445740"/>
          </a:xfrm>
          <a:prstGeom prst="rect">
            <a:avLst/>
          </a:prstGeom>
        </p:spPr>
      </p:pic>
      <p:pic>
        <p:nvPicPr>
          <p:cNvPr id="17" name="SK-3-img-16" descr="preencoded.png"/>
          <p:cNvPicPr>
            <a:picLocks noChangeAspect="1"/>
          </p:cNvPicPr>
          <p:nvPr/>
        </p:nvPicPr>
        <p:blipFill>
          <a:blip r:embed="rId18"/>
          <a:stretch>
            <a:fillRect/>
          </a:stretch>
        </p:blipFill>
        <p:spPr>
          <a:xfrm>
            <a:off x="10289977" y="2496294"/>
            <a:ext cx="707082" cy="781794"/>
          </a:xfrm>
          <a:prstGeom prst="rect">
            <a:avLst/>
          </a:prstGeom>
        </p:spPr>
      </p:pic>
      <p:pic>
        <p:nvPicPr>
          <p:cNvPr id="18" name="SK-3-img-17" descr="preencoded.png"/>
          <p:cNvPicPr>
            <a:picLocks noChangeAspect="1"/>
          </p:cNvPicPr>
          <p:nvPr/>
        </p:nvPicPr>
        <p:blipFill>
          <a:blip r:embed="rId19"/>
          <a:stretch>
            <a:fillRect/>
          </a:stretch>
        </p:blipFill>
        <p:spPr>
          <a:xfrm>
            <a:off x="7985671" y="2482453"/>
            <a:ext cx="767953" cy="795486"/>
          </a:xfrm>
          <a:prstGeom prst="rect">
            <a:avLst/>
          </a:prstGeom>
        </p:spPr>
      </p:pic>
      <p:pic>
        <p:nvPicPr>
          <p:cNvPr id="19" name="SK-3-img-18" descr="preencoded.png"/>
          <p:cNvPicPr>
            <a:picLocks noChangeAspect="1"/>
          </p:cNvPicPr>
          <p:nvPr/>
        </p:nvPicPr>
        <p:blipFill>
          <a:blip r:embed="rId20"/>
          <a:stretch>
            <a:fillRect/>
          </a:stretch>
        </p:blipFill>
        <p:spPr>
          <a:xfrm>
            <a:off x="5717977" y="2482453"/>
            <a:ext cx="743694" cy="795486"/>
          </a:xfrm>
          <a:prstGeom prst="rect">
            <a:avLst/>
          </a:prstGeom>
        </p:spPr>
      </p:pic>
      <p:pic>
        <p:nvPicPr>
          <p:cNvPr id="20" name="SK-3-img-19" descr="preencoded.png"/>
          <p:cNvPicPr>
            <a:picLocks noChangeAspect="1"/>
          </p:cNvPicPr>
          <p:nvPr/>
        </p:nvPicPr>
        <p:blipFill>
          <a:blip r:embed="rId21"/>
          <a:stretch>
            <a:fillRect/>
          </a:stretch>
        </p:blipFill>
        <p:spPr>
          <a:xfrm>
            <a:off x="3425875" y="2482453"/>
            <a:ext cx="767953" cy="795486"/>
          </a:xfrm>
          <a:prstGeom prst="rect">
            <a:avLst/>
          </a:prstGeom>
        </p:spPr>
      </p:pic>
      <p:pic>
        <p:nvPicPr>
          <p:cNvPr id="21" name="SK-3-img-20" descr="preencoded.png"/>
          <p:cNvPicPr>
            <a:picLocks noChangeAspect="1"/>
          </p:cNvPicPr>
          <p:nvPr/>
        </p:nvPicPr>
        <p:blipFill>
          <a:blip r:embed="rId22"/>
          <a:stretch>
            <a:fillRect/>
          </a:stretch>
        </p:blipFill>
        <p:spPr>
          <a:xfrm>
            <a:off x="1206996" y="2482453"/>
            <a:ext cx="621655" cy="795486"/>
          </a:xfrm>
          <a:prstGeom prst="rect">
            <a:avLst/>
          </a:prstGeom>
        </p:spPr>
      </p:pic>
      <p:sp>
        <p:nvSpPr>
          <p:cNvPr id="22" name="SK-3-text-21"/>
          <p:cNvSpPr/>
          <p:nvPr/>
        </p:nvSpPr>
        <p:spPr>
          <a:xfrm>
            <a:off x="487561" y="713184"/>
            <a:ext cx="11704439" cy="589657"/>
          </a:xfrm>
          <a:prstGeom prst="rect">
            <a:avLst/>
          </a:prstGeom>
          <a:noFill/>
          <a:ln/>
        </p:spPr>
        <p:txBody>
          <a:bodyPr vert="horz" wrap="none" lIns="0" tIns="0" rIns="0" bIns="0" rtlCol="0" anchor="ctr"/>
          <a:lstStyle/>
          <a:p>
            <a:pPr marL="0" indent="0" algn="l">
              <a:buNone/>
            </a:pPr>
            <a:r>
              <a:rPr lang="en-US" sz="4275" b="1" dirty="0">
                <a:solidFill>
                  <a:srgbClr val="002B49"/>
                </a:solidFill>
                <a:latin typeface="Roboto" pitchFamily="34" charset="0"/>
                <a:ea typeface="Roboto" pitchFamily="34" charset="-122"/>
                <a:cs typeface="Roboto" pitchFamily="34" charset="-120"/>
              </a:rPr>
              <a:t>Nephrotoxic Drugs to Avoid</a:t>
            </a:r>
            <a:endParaRPr lang="en-US" sz="4275" dirty="0"/>
          </a:p>
        </p:txBody>
      </p:sp>
      <p:sp>
        <p:nvSpPr>
          <p:cNvPr id="23" name="SK-3-text-22"/>
          <p:cNvSpPr/>
          <p:nvPr/>
        </p:nvSpPr>
        <p:spPr>
          <a:xfrm>
            <a:off x="463153" y="1364605"/>
            <a:ext cx="11728847" cy="370284"/>
          </a:xfrm>
          <a:prstGeom prst="rect">
            <a:avLst/>
          </a:prstGeom>
          <a:noFill/>
          <a:ln/>
        </p:spPr>
        <p:txBody>
          <a:bodyPr vert="horz" wrap="none" lIns="0" tIns="0" rIns="0" bIns="0" rtlCol="0" anchor="ctr"/>
          <a:lstStyle/>
          <a:p>
            <a:pPr marL="0" indent="0" algn="l">
              <a:buNone/>
            </a:pPr>
            <a:r>
              <a:rPr lang="en-US" sz="2250" dirty="0">
                <a:solidFill>
                  <a:srgbClr val="4D4D4D"/>
                </a:solidFill>
                <a:latin typeface="Roboto" pitchFamily="34" charset="0"/>
                <a:ea typeface="Roboto" pitchFamily="34" charset="-122"/>
                <a:cs typeface="Roboto" pitchFamily="34" charset="-120"/>
              </a:rPr>
              <a:t>Key agents that cause AKI or worsen existing CKD — always check before prescribing.</a:t>
            </a:r>
            <a:endParaRPr lang="en-US" sz="2250" dirty="0"/>
          </a:p>
        </p:txBody>
      </p:sp>
      <p:sp>
        <p:nvSpPr>
          <p:cNvPr id="24" name="SK-3-text-23"/>
          <p:cNvSpPr/>
          <p:nvPr/>
        </p:nvSpPr>
        <p:spPr>
          <a:xfrm>
            <a:off x="1145977" y="3463230"/>
            <a:ext cx="1613535" cy="219373"/>
          </a:xfrm>
          <a:prstGeom prst="rect">
            <a:avLst/>
          </a:prstGeom>
          <a:noFill/>
          <a:ln/>
        </p:spPr>
        <p:txBody>
          <a:bodyPr vert="horz" wrap="none" lIns="0" tIns="0" rIns="0" bIns="0" rtlCol="0" anchor="ctr"/>
          <a:lstStyle/>
          <a:p>
            <a:pPr marL="0" indent="0" algn="l">
              <a:buNone/>
            </a:pPr>
            <a:r>
              <a:rPr lang="en-US" sz="1650" b="1" dirty="0">
                <a:solidFill>
                  <a:srgbClr val="000000"/>
                </a:solidFill>
                <a:latin typeface="Roboto" pitchFamily="34" charset="0"/>
                <a:ea typeface="Roboto" pitchFamily="34" charset="-122"/>
                <a:cs typeface="Roboto" pitchFamily="34" charset="-120"/>
              </a:rPr>
              <a:t>NSAIDs</a:t>
            </a:r>
            <a:endParaRPr lang="en-US" sz="1650" dirty="0"/>
          </a:p>
        </p:txBody>
      </p:sp>
      <p:sp>
        <p:nvSpPr>
          <p:cNvPr id="25" name="SK-3-text-24"/>
          <p:cNvSpPr/>
          <p:nvPr/>
        </p:nvSpPr>
        <p:spPr>
          <a:xfrm>
            <a:off x="1060698" y="3854053"/>
            <a:ext cx="2133600" cy="150763"/>
          </a:xfrm>
          <a:prstGeom prst="rect">
            <a:avLst/>
          </a:prstGeom>
          <a:noFill/>
          <a:ln/>
        </p:spPr>
        <p:txBody>
          <a:bodyPr vert="horz" wrap="none" lIns="0" tIns="0" rIns="0" bIns="0" rtlCol="0" anchor="ctr"/>
          <a:lstStyle/>
          <a:p>
            <a:pPr marL="0" indent="0" algn="l">
              <a:buNone/>
            </a:pPr>
            <a:r>
              <a:rPr lang="en-US" sz="1125" b="1" dirty="0">
                <a:solidFill>
                  <a:srgbClr val="FFFFFF"/>
                </a:solidFill>
                <a:latin typeface="Roboto" pitchFamily="34" charset="0"/>
                <a:ea typeface="Roboto" pitchFamily="34" charset="-122"/>
                <a:cs typeface="Roboto" pitchFamily="34" charset="-120"/>
              </a:rPr>
              <a:t>AVOID in CKD</a:t>
            </a:r>
            <a:endParaRPr lang="en-US" sz="1125" dirty="0"/>
          </a:p>
        </p:txBody>
      </p:sp>
      <p:sp>
        <p:nvSpPr>
          <p:cNvPr id="26" name="SK-3-text-25"/>
          <p:cNvSpPr/>
          <p:nvPr/>
        </p:nvSpPr>
        <p:spPr>
          <a:xfrm>
            <a:off x="646063" y="4176415"/>
            <a:ext cx="1779984" cy="1035546"/>
          </a:xfrm>
          <a:prstGeom prst="rect">
            <a:avLst/>
          </a:prstGeom>
          <a:noFill/>
          <a:ln/>
        </p:spPr>
        <p:txBody>
          <a:bodyPr vert="horz" wrap="none" lIns="0" tIns="0" rIns="0" bIns="0" rtlCol="0" anchor="ctr"/>
          <a:lstStyle/>
          <a:p>
            <a:pPr marL="0" indent="0" algn="ctr">
              <a:lnSpc>
                <a:spcPts val="1440"/>
              </a:lnSpc>
              <a:buNone/>
            </a:pPr>
            <a:r>
              <a:rPr lang="en-US" sz="1200" dirty="0">
                <a:solidFill>
                  <a:srgbClr val="333333"/>
                </a:solidFill>
                <a:latin typeface="Roboto" pitchFamily="34" charset="0"/>
                <a:ea typeface="Roboto" pitchFamily="34" charset="-122"/>
                <a:cs typeface="Roboto" pitchFamily="34" charset="-120"/>
              </a:rPr>
              <a:t>Reduce renal blood flow.</a:t>
            </a:r>
            <a:endParaRPr lang="en-US" sz="1200" dirty="0"/>
          </a:p>
          <a:p>
            <a:pPr marL="0" indent="0" algn="ctr">
              <a:lnSpc>
                <a:spcPts val="1440"/>
              </a:lnSpc>
              <a:buNone/>
            </a:pPr>
            <a:r>
              <a:rPr lang="en-US" sz="1200" dirty="0">
                <a:solidFill>
                  <a:srgbClr val="333333"/>
                </a:solidFill>
                <a:latin typeface="Roboto" pitchFamily="34" charset="0"/>
                <a:ea typeface="Roboto" pitchFamily="34" charset="-122"/>
                <a:cs typeface="Roboto" pitchFamily="34" charset="-120"/>
              </a:rPr>
              <a:t>Worsen CKD progression.</a:t>
            </a:r>
            <a:endParaRPr lang="en-US" sz="1200" dirty="0"/>
          </a:p>
          <a:p>
            <a:pPr marL="0" indent="0" algn="ctr">
              <a:lnSpc>
                <a:spcPts val="1440"/>
              </a:lnSpc>
              <a:buNone/>
            </a:pPr>
            <a:r>
              <a:rPr lang="en-US" sz="1200" dirty="0">
                <a:solidFill>
                  <a:srgbClr val="333333"/>
                </a:solidFill>
                <a:latin typeface="Roboto" pitchFamily="34" charset="0"/>
                <a:ea typeface="Roboto" pitchFamily="34" charset="-122"/>
                <a:cs typeface="Roboto" pitchFamily="34" charset="-120"/>
              </a:rPr>
              <a:t>Cause AKI. Ibuprofen</a:t>
            </a:r>
            <a:endParaRPr lang="en-US" sz="1200" dirty="0"/>
          </a:p>
          <a:p>
            <a:pPr marL="0" indent="0" algn="ctr">
              <a:lnSpc>
                <a:spcPts val="1440"/>
              </a:lnSpc>
              <a:buNone/>
            </a:pPr>
            <a:r>
              <a:rPr lang="en-US" sz="1200" dirty="0">
                <a:solidFill>
                  <a:srgbClr val="333333"/>
                </a:solidFill>
                <a:latin typeface="Roboto" pitchFamily="34" charset="0"/>
                <a:ea typeface="Roboto" pitchFamily="34" charset="-122"/>
                <a:cs typeface="Roboto" pitchFamily="34" charset="-120"/>
              </a:rPr>
              <a:t>sold OTC — counsel</a:t>
            </a:r>
            <a:endParaRPr lang="en-US" sz="1200" dirty="0"/>
          </a:p>
          <a:p>
            <a:pPr marL="0" indent="0" algn="ctr">
              <a:lnSpc>
                <a:spcPts val="1440"/>
              </a:lnSpc>
              <a:buNone/>
            </a:pPr>
            <a:r>
              <a:rPr lang="en-US" sz="1200" dirty="0">
                <a:solidFill>
                  <a:srgbClr val="333333"/>
                </a:solidFill>
                <a:latin typeface="Roboto" pitchFamily="34" charset="0"/>
                <a:ea typeface="Roboto" pitchFamily="34" charset="-122"/>
                <a:cs typeface="Roboto" pitchFamily="34" charset="-120"/>
              </a:rPr>
              <a:t>patients specifically.</a:t>
            </a:r>
            <a:endParaRPr lang="en-US" sz="1200" dirty="0"/>
          </a:p>
        </p:txBody>
      </p:sp>
      <p:sp>
        <p:nvSpPr>
          <p:cNvPr id="27" name="SK-3-text-26"/>
          <p:cNvSpPr/>
          <p:nvPr/>
        </p:nvSpPr>
        <p:spPr>
          <a:xfrm>
            <a:off x="2986980" y="3456384"/>
            <a:ext cx="3876675" cy="267444"/>
          </a:xfrm>
          <a:prstGeom prst="rect">
            <a:avLst/>
          </a:prstGeom>
          <a:noFill/>
          <a:ln/>
        </p:spPr>
        <p:txBody>
          <a:bodyPr vert="horz" wrap="none" lIns="0" tIns="0" rIns="0" bIns="0" rtlCol="0" anchor="ctr"/>
          <a:lstStyle/>
          <a:p>
            <a:pPr marL="0" indent="0" algn="l">
              <a:buNone/>
            </a:pPr>
            <a:r>
              <a:rPr lang="en-US" sz="1650" b="1" dirty="0">
                <a:solidFill>
                  <a:srgbClr val="000000"/>
                </a:solidFill>
                <a:latin typeface="Roboto" pitchFamily="34" charset="0"/>
                <a:ea typeface="Roboto" pitchFamily="34" charset="-122"/>
                <a:cs typeface="Roboto" pitchFamily="34" charset="-120"/>
              </a:rPr>
              <a:t>aminoglycosides</a:t>
            </a:r>
            <a:endParaRPr lang="en-US" sz="1650" dirty="0"/>
          </a:p>
        </p:txBody>
      </p:sp>
      <p:sp>
        <p:nvSpPr>
          <p:cNvPr id="28" name="SK-3-text-27"/>
          <p:cNvSpPr/>
          <p:nvPr/>
        </p:nvSpPr>
        <p:spPr>
          <a:xfrm>
            <a:off x="3145482" y="3847207"/>
            <a:ext cx="2647950" cy="157609"/>
          </a:xfrm>
          <a:prstGeom prst="rect">
            <a:avLst/>
          </a:prstGeom>
          <a:noFill/>
          <a:ln/>
        </p:spPr>
        <p:txBody>
          <a:bodyPr vert="horz" wrap="none" lIns="0" tIns="0" rIns="0" bIns="0" rtlCol="0" anchor="ctr"/>
          <a:lstStyle/>
          <a:p>
            <a:pPr marL="0" indent="0" algn="l">
              <a:buNone/>
            </a:pPr>
            <a:r>
              <a:rPr lang="en-US" sz="1125" b="1" dirty="0">
                <a:solidFill>
                  <a:srgbClr val="FFFFFF"/>
                </a:solidFill>
                <a:latin typeface="Roboto" pitchFamily="34" charset="0"/>
                <a:ea typeface="Roboto" pitchFamily="34" charset="-122"/>
                <a:cs typeface="Roboto" pitchFamily="34" charset="-120"/>
              </a:rPr>
              <a:t>EXTREME CAUTION</a:t>
            </a:r>
            <a:endParaRPr lang="en-US" sz="1125" dirty="0"/>
          </a:p>
        </p:txBody>
      </p:sp>
      <p:sp>
        <p:nvSpPr>
          <p:cNvPr id="29" name="SK-3-text-28"/>
          <p:cNvSpPr/>
          <p:nvPr/>
        </p:nvSpPr>
        <p:spPr>
          <a:xfrm>
            <a:off x="2889498" y="4183261"/>
            <a:ext cx="1840855" cy="1014859"/>
          </a:xfrm>
          <a:prstGeom prst="rect">
            <a:avLst/>
          </a:prstGeom>
          <a:noFill/>
          <a:ln/>
        </p:spPr>
        <p:txBody>
          <a:bodyPr vert="horz" wrap="none" lIns="0" tIns="0" rIns="0" bIns="0" rtlCol="0" anchor="ctr"/>
          <a:lstStyle/>
          <a:p>
            <a:pPr marL="0" indent="0" algn="ctr">
              <a:lnSpc>
                <a:spcPts val="1440"/>
              </a:lnSpc>
              <a:buNone/>
            </a:pPr>
            <a:r>
              <a:rPr lang="en-US" sz="1200" dirty="0">
                <a:solidFill>
                  <a:srgbClr val="333333"/>
                </a:solidFill>
                <a:latin typeface="Roboto" pitchFamily="34" charset="0"/>
                <a:ea typeface="Roboto" pitchFamily="34" charset="-122"/>
                <a:cs typeface="Roboto" pitchFamily="34" charset="-120"/>
              </a:rPr>
              <a:t>Direct nephrotoxicity.</a:t>
            </a:r>
            <a:endParaRPr lang="en-US" sz="1200" dirty="0"/>
          </a:p>
          <a:p>
            <a:pPr marL="0" indent="0" algn="ctr">
              <a:lnSpc>
                <a:spcPts val="1440"/>
              </a:lnSpc>
              <a:buNone/>
            </a:pPr>
            <a:r>
              <a:rPr lang="en-US" sz="1200" dirty="0">
                <a:solidFill>
                  <a:srgbClr val="333333"/>
                </a:solidFill>
                <a:latin typeface="Roboto" pitchFamily="34" charset="0"/>
                <a:ea typeface="Roboto" pitchFamily="34" charset="-122"/>
                <a:cs typeface="Roboto" pitchFamily="34" charset="-120"/>
              </a:rPr>
              <a:t>Accumulate in renal</a:t>
            </a:r>
            <a:endParaRPr lang="en-US" sz="1200" dirty="0"/>
          </a:p>
          <a:p>
            <a:pPr marL="0" indent="0" algn="ctr">
              <a:lnSpc>
                <a:spcPts val="1440"/>
              </a:lnSpc>
              <a:buNone/>
            </a:pPr>
            <a:r>
              <a:rPr lang="en-US" sz="1200" dirty="0">
                <a:solidFill>
                  <a:srgbClr val="333333"/>
                </a:solidFill>
                <a:latin typeface="Roboto" pitchFamily="34" charset="0"/>
                <a:ea typeface="Roboto" pitchFamily="34" charset="-122"/>
                <a:cs typeface="Roboto" pitchFamily="34" charset="-120"/>
              </a:rPr>
              <a:t>tubular cells. Require drug</a:t>
            </a:r>
            <a:endParaRPr lang="en-US" sz="1200" dirty="0"/>
          </a:p>
          <a:p>
            <a:pPr marL="0" indent="0" algn="ctr">
              <a:lnSpc>
                <a:spcPts val="1440"/>
              </a:lnSpc>
              <a:buNone/>
            </a:pPr>
            <a:r>
              <a:rPr lang="en-US" sz="1200" dirty="0">
                <a:solidFill>
                  <a:srgbClr val="333333"/>
                </a:solidFill>
                <a:latin typeface="Roboto" pitchFamily="34" charset="0"/>
                <a:ea typeface="Roboto" pitchFamily="34" charset="-122"/>
                <a:cs typeface="Roboto" pitchFamily="34" charset="-120"/>
              </a:rPr>
              <a:t>level monitoring and renal</a:t>
            </a:r>
            <a:endParaRPr lang="en-US" sz="1200" dirty="0"/>
          </a:p>
          <a:p>
            <a:pPr marL="0" indent="0" algn="ctr">
              <a:lnSpc>
                <a:spcPts val="1440"/>
              </a:lnSpc>
              <a:buNone/>
            </a:pPr>
            <a:r>
              <a:rPr lang="en-US" sz="1200" dirty="0">
                <a:solidFill>
                  <a:srgbClr val="333333"/>
                </a:solidFill>
                <a:latin typeface="Roboto" pitchFamily="34" charset="0"/>
                <a:ea typeface="Roboto" pitchFamily="34" charset="-122"/>
                <a:cs typeface="Roboto" pitchFamily="34" charset="-120"/>
              </a:rPr>
              <a:t>function checks.</a:t>
            </a:r>
            <a:endParaRPr lang="en-US" sz="1200" dirty="0"/>
          </a:p>
        </p:txBody>
      </p:sp>
      <p:sp>
        <p:nvSpPr>
          <p:cNvPr id="30" name="SK-3-text-29"/>
          <p:cNvSpPr/>
          <p:nvPr/>
        </p:nvSpPr>
        <p:spPr>
          <a:xfrm>
            <a:off x="5181600" y="3463230"/>
            <a:ext cx="4631055" cy="233065"/>
          </a:xfrm>
          <a:prstGeom prst="rect">
            <a:avLst/>
          </a:prstGeom>
          <a:noFill/>
          <a:ln/>
        </p:spPr>
        <p:txBody>
          <a:bodyPr vert="horz" wrap="none" lIns="0" tIns="0" rIns="0" bIns="0" rtlCol="0" anchor="ctr"/>
          <a:lstStyle/>
          <a:p>
            <a:pPr marL="0" indent="0" algn="l">
              <a:buNone/>
            </a:pPr>
            <a:r>
              <a:rPr lang="en-US" sz="1650" b="1" dirty="0">
                <a:solidFill>
                  <a:srgbClr val="000000"/>
                </a:solidFill>
                <a:latin typeface="Roboto" pitchFamily="34" charset="0"/>
                <a:ea typeface="Roboto" pitchFamily="34" charset="-122"/>
                <a:cs typeface="Roboto" pitchFamily="34" charset="-120"/>
              </a:rPr>
              <a:t>iodinated contrast</a:t>
            </a:r>
            <a:endParaRPr lang="en-US" sz="1650" dirty="0"/>
          </a:p>
        </p:txBody>
      </p:sp>
      <p:sp>
        <p:nvSpPr>
          <p:cNvPr id="31" name="SK-3-text-30"/>
          <p:cNvSpPr/>
          <p:nvPr/>
        </p:nvSpPr>
        <p:spPr>
          <a:xfrm>
            <a:off x="5466458" y="3858067"/>
            <a:ext cx="2819400" cy="157609"/>
          </a:xfrm>
          <a:prstGeom prst="rect">
            <a:avLst/>
          </a:prstGeom>
          <a:noFill/>
          <a:ln/>
        </p:spPr>
        <p:txBody>
          <a:bodyPr vert="horz" wrap="none" lIns="0" tIns="0" rIns="0" bIns="0" rtlCol="0" anchor="ctr"/>
          <a:lstStyle/>
          <a:p>
            <a:pPr marL="0" indent="0" algn="l">
              <a:buNone/>
            </a:pPr>
            <a:r>
              <a:rPr lang="en-US" sz="1125" b="1" dirty="0">
                <a:solidFill>
                  <a:srgbClr val="FFFFFF"/>
                </a:solidFill>
                <a:latin typeface="Roboto" pitchFamily="34" charset="0"/>
                <a:ea typeface="Roboto" pitchFamily="34" charset="-122"/>
                <a:cs typeface="Roboto" pitchFamily="34" charset="-120"/>
              </a:rPr>
              <a:t>USE WITH CAUTION</a:t>
            </a:r>
            <a:endParaRPr lang="en-US" sz="1125" dirty="0"/>
          </a:p>
        </p:txBody>
      </p:sp>
      <p:sp>
        <p:nvSpPr>
          <p:cNvPr id="32" name="SK-3-text-31"/>
          <p:cNvSpPr/>
          <p:nvPr/>
        </p:nvSpPr>
        <p:spPr>
          <a:xfrm>
            <a:off x="5254675" y="4183261"/>
            <a:ext cx="1670298" cy="1014859"/>
          </a:xfrm>
          <a:prstGeom prst="rect">
            <a:avLst/>
          </a:prstGeom>
          <a:noFill/>
          <a:ln/>
        </p:spPr>
        <p:txBody>
          <a:bodyPr vert="horz" wrap="none" lIns="0" tIns="0" rIns="0" bIns="0" rtlCol="0" anchor="ctr"/>
          <a:lstStyle/>
          <a:p>
            <a:pPr marL="0" indent="0" algn="ctr">
              <a:lnSpc>
                <a:spcPts val="1440"/>
              </a:lnSpc>
              <a:buNone/>
            </a:pPr>
            <a:r>
              <a:rPr lang="en-US" sz="1200" dirty="0">
                <a:solidFill>
                  <a:srgbClr val="333333"/>
                </a:solidFill>
                <a:latin typeface="Roboto" pitchFamily="34" charset="0"/>
                <a:ea typeface="Roboto" pitchFamily="34" charset="-122"/>
                <a:cs typeface="Roboto" pitchFamily="34" charset="-120"/>
              </a:rPr>
              <a:t>Risk of contrast-induced</a:t>
            </a:r>
            <a:endParaRPr lang="en-US" sz="1200" dirty="0"/>
          </a:p>
          <a:p>
            <a:pPr marL="0" indent="0" algn="ctr">
              <a:lnSpc>
                <a:spcPts val="1440"/>
              </a:lnSpc>
              <a:buNone/>
            </a:pPr>
            <a:r>
              <a:rPr lang="en-US" sz="1200" dirty="0">
                <a:solidFill>
                  <a:srgbClr val="333333"/>
                </a:solidFill>
                <a:latin typeface="Roboto" pitchFamily="34" charset="0"/>
                <a:ea typeface="Roboto" pitchFamily="34" charset="-122"/>
                <a:cs typeface="Roboto" pitchFamily="34" charset="-120"/>
              </a:rPr>
              <a:t>nephropathy.</a:t>
            </a:r>
            <a:endParaRPr lang="en-US" sz="1200" dirty="0"/>
          </a:p>
          <a:p>
            <a:pPr marL="0" indent="0" algn="ctr">
              <a:lnSpc>
                <a:spcPts val="1440"/>
              </a:lnSpc>
              <a:buNone/>
            </a:pPr>
            <a:r>
              <a:rPr lang="en-US" sz="1200" dirty="0">
                <a:solidFill>
                  <a:srgbClr val="333333"/>
                </a:solidFill>
                <a:latin typeface="Roboto" pitchFamily="34" charset="0"/>
                <a:ea typeface="Roboto" pitchFamily="34" charset="-122"/>
                <a:cs typeface="Roboto" pitchFamily="34" charset="-120"/>
              </a:rPr>
              <a:t>Pre-hydration essential.</a:t>
            </a:r>
            <a:endParaRPr lang="en-US" sz="1200" dirty="0"/>
          </a:p>
          <a:p>
            <a:pPr marL="0" indent="0" algn="ctr">
              <a:lnSpc>
                <a:spcPts val="1440"/>
              </a:lnSpc>
              <a:buNone/>
            </a:pPr>
            <a:r>
              <a:rPr lang="en-US" sz="1200" dirty="0">
                <a:solidFill>
                  <a:srgbClr val="333333"/>
                </a:solidFill>
                <a:latin typeface="Roboto" pitchFamily="34" charset="0"/>
                <a:ea typeface="Roboto" pitchFamily="34" charset="-122"/>
                <a:cs typeface="Roboto" pitchFamily="34" charset="-120"/>
              </a:rPr>
              <a:t>Withhold nephrotoxic</a:t>
            </a:r>
            <a:endParaRPr lang="en-US" sz="1200" dirty="0"/>
          </a:p>
          <a:p>
            <a:pPr marL="0" indent="0" algn="ctr">
              <a:lnSpc>
                <a:spcPts val="1440"/>
              </a:lnSpc>
              <a:buNone/>
            </a:pPr>
            <a:r>
              <a:rPr lang="en-US" sz="1200" dirty="0">
                <a:solidFill>
                  <a:srgbClr val="333333"/>
                </a:solidFill>
                <a:latin typeface="Roboto" pitchFamily="34" charset="0"/>
                <a:ea typeface="Roboto" pitchFamily="34" charset="-122"/>
                <a:cs typeface="Roboto" pitchFamily="34" charset="-120"/>
              </a:rPr>
              <a:t>drugs beforehand.</a:t>
            </a:r>
            <a:endParaRPr lang="en-US" sz="1200" dirty="0"/>
          </a:p>
        </p:txBody>
      </p:sp>
      <p:sp>
        <p:nvSpPr>
          <p:cNvPr id="33" name="SK-3-text-32"/>
          <p:cNvSpPr/>
          <p:nvPr/>
        </p:nvSpPr>
        <p:spPr>
          <a:xfrm>
            <a:off x="7997875" y="3456384"/>
            <a:ext cx="1864995" cy="226219"/>
          </a:xfrm>
          <a:prstGeom prst="rect">
            <a:avLst/>
          </a:prstGeom>
          <a:noFill/>
          <a:ln/>
        </p:spPr>
        <p:txBody>
          <a:bodyPr vert="horz" wrap="none" lIns="0" tIns="0" rIns="0" bIns="0" rtlCol="0" anchor="ctr"/>
          <a:lstStyle/>
          <a:p>
            <a:pPr marL="0" indent="0" algn="l">
              <a:buNone/>
            </a:pPr>
            <a:r>
              <a:rPr lang="en-US" sz="1650" b="1" dirty="0">
                <a:solidFill>
                  <a:srgbClr val="000000"/>
                </a:solidFill>
                <a:latin typeface="Roboto" pitchFamily="34" charset="0"/>
                <a:ea typeface="Roboto" pitchFamily="34" charset="-122"/>
                <a:cs typeface="Roboto" pitchFamily="34" charset="-120"/>
              </a:rPr>
              <a:t>lithium</a:t>
            </a:r>
            <a:endParaRPr lang="en-US" sz="1650" dirty="0"/>
          </a:p>
        </p:txBody>
      </p:sp>
      <p:sp>
        <p:nvSpPr>
          <p:cNvPr id="34" name="SK-3-text-33"/>
          <p:cNvSpPr/>
          <p:nvPr/>
        </p:nvSpPr>
        <p:spPr>
          <a:xfrm>
            <a:off x="7705279" y="3847207"/>
            <a:ext cx="2647950" cy="157609"/>
          </a:xfrm>
          <a:prstGeom prst="rect">
            <a:avLst/>
          </a:prstGeom>
          <a:noFill/>
          <a:ln/>
        </p:spPr>
        <p:txBody>
          <a:bodyPr vert="horz" wrap="none" lIns="0" tIns="0" rIns="0" bIns="0" rtlCol="0" anchor="ctr"/>
          <a:lstStyle/>
          <a:p>
            <a:pPr marL="0" indent="0" algn="l">
              <a:buNone/>
            </a:pPr>
            <a:r>
              <a:rPr lang="en-US" sz="1125" b="1" dirty="0">
                <a:solidFill>
                  <a:srgbClr val="FFFFFF"/>
                </a:solidFill>
                <a:latin typeface="Roboto" pitchFamily="34" charset="0"/>
                <a:ea typeface="Roboto" pitchFamily="34" charset="-122"/>
                <a:cs typeface="Roboto" pitchFamily="34" charset="-120"/>
              </a:rPr>
              <a:t>MONITOR CLOSELY</a:t>
            </a:r>
            <a:endParaRPr lang="en-US" sz="1125" dirty="0"/>
          </a:p>
        </p:txBody>
      </p:sp>
      <p:sp>
        <p:nvSpPr>
          <p:cNvPr id="35" name="SK-3-text-34"/>
          <p:cNvSpPr/>
          <p:nvPr/>
        </p:nvSpPr>
        <p:spPr>
          <a:xfrm>
            <a:off x="7449294" y="4190107"/>
            <a:ext cx="1828800" cy="1008013"/>
          </a:xfrm>
          <a:prstGeom prst="rect">
            <a:avLst/>
          </a:prstGeom>
          <a:noFill/>
          <a:ln/>
        </p:spPr>
        <p:txBody>
          <a:bodyPr vert="horz" wrap="none" lIns="0" tIns="0" rIns="0" bIns="0" rtlCol="0" anchor="ctr"/>
          <a:lstStyle/>
          <a:p>
            <a:pPr marL="0" indent="0" algn="ctr">
              <a:lnSpc>
                <a:spcPts val="1440"/>
              </a:lnSpc>
              <a:buNone/>
            </a:pPr>
            <a:r>
              <a:rPr lang="en-US" sz="1200" dirty="0">
                <a:solidFill>
                  <a:srgbClr val="333333"/>
                </a:solidFill>
                <a:latin typeface="Roboto" pitchFamily="34" charset="0"/>
                <a:ea typeface="Roboto" pitchFamily="34" charset="-122"/>
                <a:cs typeface="Roboto" pitchFamily="34" charset="-120"/>
              </a:rPr>
              <a:t>Accumulates in CKD.</a:t>
            </a:r>
            <a:endParaRPr lang="en-US" sz="1200" dirty="0"/>
          </a:p>
          <a:p>
            <a:pPr marL="0" indent="0" algn="ctr">
              <a:lnSpc>
                <a:spcPts val="1440"/>
              </a:lnSpc>
              <a:buNone/>
            </a:pPr>
            <a:r>
              <a:rPr lang="en-US" sz="1200" dirty="0">
                <a:solidFill>
                  <a:srgbClr val="333333"/>
                </a:solidFill>
                <a:latin typeface="Roboto" pitchFamily="34" charset="0"/>
                <a:ea typeface="Roboto" pitchFamily="34" charset="-122"/>
                <a:cs typeface="Roboto" pitchFamily="34" charset="-120"/>
              </a:rPr>
              <a:t>Nephrotoxic at high levels.</a:t>
            </a:r>
            <a:endParaRPr lang="en-US" sz="1200" dirty="0"/>
          </a:p>
          <a:p>
            <a:pPr marL="0" indent="0" algn="ctr">
              <a:lnSpc>
                <a:spcPts val="1440"/>
              </a:lnSpc>
              <a:buNone/>
            </a:pPr>
            <a:r>
              <a:rPr lang="en-US" sz="1200" dirty="0">
                <a:solidFill>
                  <a:srgbClr val="333333"/>
                </a:solidFill>
                <a:latin typeface="Roboto" pitchFamily="34" charset="0"/>
                <a:ea typeface="Roboto" pitchFamily="34" charset="-122"/>
                <a:cs typeface="Roboto" pitchFamily="34" charset="-120"/>
              </a:rPr>
              <a:t>Requires therapeutic</a:t>
            </a:r>
            <a:endParaRPr lang="en-US" sz="1200" dirty="0"/>
          </a:p>
          <a:p>
            <a:pPr marL="0" indent="0" algn="ctr">
              <a:lnSpc>
                <a:spcPts val="1440"/>
              </a:lnSpc>
              <a:buNone/>
            </a:pPr>
            <a:r>
              <a:rPr lang="en-US" sz="1200" dirty="0">
                <a:solidFill>
                  <a:srgbClr val="333333"/>
                </a:solidFill>
                <a:latin typeface="Roboto" pitchFamily="34" charset="0"/>
                <a:ea typeface="Roboto" pitchFamily="34" charset="-122"/>
                <a:cs typeface="Roboto" pitchFamily="34" charset="-120"/>
              </a:rPr>
              <a:t>drug monitoring. Narrow</a:t>
            </a:r>
            <a:endParaRPr lang="en-US" sz="1200" dirty="0"/>
          </a:p>
          <a:p>
            <a:pPr marL="0" indent="0" algn="ctr">
              <a:lnSpc>
                <a:spcPts val="1440"/>
              </a:lnSpc>
              <a:buNone/>
            </a:pPr>
            <a:r>
              <a:rPr lang="en-US" sz="1200" dirty="0">
                <a:solidFill>
                  <a:srgbClr val="333333"/>
                </a:solidFill>
                <a:latin typeface="Roboto" pitchFamily="34" charset="0"/>
                <a:ea typeface="Roboto" pitchFamily="34" charset="-122"/>
                <a:cs typeface="Roboto" pitchFamily="34" charset="-120"/>
              </a:rPr>
              <a:t>therapeutic index.</a:t>
            </a:r>
            <a:endParaRPr lang="en-US" sz="1200" dirty="0"/>
          </a:p>
        </p:txBody>
      </p:sp>
      <p:sp>
        <p:nvSpPr>
          <p:cNvPr id="36" name="SK-3-text-35"/>
          <p:cNvSpPr/>
          <p:nvPr/>
        </p:nvSpPr>
        <p:spPr>
          <a:xfrm>
            <a:off x="9985177" y="3463230"/>
            <a:ext cx="2206823" cy="260598"/>
          </a:xfrm>
          <a:prstGeom prst="rect">
            <a:avLst/>
          </a:prstGeom>
          <a:noFill/>
          <a:ln/>
        </p:spPr>
        <p:txBody>
          <a:bodyPr vert="horz" wrap="none" lIns="0" tIns="0" rIns="0" bIns="0" rtlCol="0" anchor="ctr"/>
          <a:lstStyle/>
          <a:p>
            <a:pPr marL="0" indent="0" algn="l">
              <a:buNone/>
            </a:pPr>
            <a:r>
              <a:rPr lang="en-US" sz="1650" b="1" dirty="0">
                <a:solidFill>
                  <a:srgbClr val="000000"/>
                </a:solidFill>
                <a:latin typeface="Roboto" pitchFamily="34" charset="0"/>
                <a:ea typeface="Roboto" pitchFamily="34" charset="-122"/>
                <a:cs typeface="Roboto" pitchFamily="34" charset="-120"/>
              </a:rPr>
              <a:t>amphotericin</a:t>
            </a:r>
            <a:endParaRPr lang="en-US" sz="1650" dirty="0"/>
          </a:p>
        </p:txBody>
      </p:sp>
      <p:sp>
        <p:nvSpPr>
          <p:cNvPr id="37" name="SK-3-text-36"/>
          <p:cNvSpPr/>
          <p:nvPr/>
        </p:nvSpPr>
        <p:spPr>
          <a:xfrm>
            <a:off x="10082659" y="3847207"/>
            <a:ext cx="2109341" cy="157609"/>
          </a:xfrm>
          <a:prstGeom prst="rect">
            <a:avLst/>
          </a:prstGeom>
          <a:noFill/>
          <a:ln/>
        </p:spPr>
        <p:txBody>
          <a:bodyPr vert="horz" wrap="none" lIns="0" tIns="0" rIns="0" bIns="0" rtlCol="0" anchor="ctr"/>
          <a:lstStyle/>
          <a:p>
            <a:pPr marL="0" indent="0" algn="l">
              <a:buNone/>
            </a:pPr>
            <a:r>
              <a:rPr lang="en-US" sz="1125" b="1" dirty="0">
                <a:solidFill>
                  <a:srgbClr val="FFFFFF"/>
                </a:solidFill>
                <a:latin typeface="Roboto" pitchFamily="34" charset="0"/>
                <a:ea typeface="Roboto" pitchFamily="34" charset="-122"/>
                <a:cs typeface="Roboto" pitchFamily="34" charset="-120"/>
              </a:rPr>
              <a:t>USE LIPID FORM</a:t>
            </a:r>
            <a:endParaRPr lang="en-US" sz="1125" dirty="0"/>
          </a:p>
        </p:txBody>
      </p:sp>
      <p:sp>
        <p:nvSpPr>
          <p:cNvPr id="38" name="SK-3-text-37"/>
          <p:cNvSpPr/>
          <p:nvPr/>
        </p:nvSpPr>
        <p:spPr>
          <a:xfrm>
            <a:off x="9777859" y="4183261"/>
            <a:ext cx="1731169" cy="1014859"/>
          </a:xfrm>
          <a:prstGeom prst="rect">
            <a:avLst/>
          </a:prstGeom>
          <a:noFill/>
          <a:ln/>
        </p:spPr>
        <p:txBody>
          <a:bodyPr vert="horz" wrap="none" lIns="0" tIns="0" rIns="0" bIns="0" rtlCol="0" anchor="ctr"/>
          <a:lstStyle/>
          <a:p>
            <a:pPr marL="0" indent="0" algn="ctr">
              <a:lnSpc>
                <a:spcPts val="1440"/>
              </a:lnSpc>
              <a:buNone/>
            </a:pPr>
            <a:r>
              <a:rPr lang="en-US" sz="1200" dirty="0">
                <a:solidFill>
                  <a:srgbClr val="333333"/>
                </a:solidFill>
                <a:latin typeface="Roboto" pitchFamily="34" charset="0"/>
                <a:ea typeface="Roboto" pitchFamily="34" charset="-122"/>
                <a:cs typeface="Roboto" pitchFamily="34" charset="-120"/>
              </a:rPr>
              <a:t>Nephrotoxic. Use lipid</a:t>
            </a:r>
            <a:endParaRPr lang="en-US" sz="1200" dirty="0"/>
          </a:p>
          <a:p>
            <a:pPr marL="0" indent="0" algn="ctr">
              <a:lnSpc>
                <a:spcPts val="1440"/>
              </a:lnSpc>
              <a:buNone/>
            </a:pPr>
            <a:r>
              <a:rPr lang="en-US" sz="1200" dirty="0">
                <a:solidFill>
                  <a:srgbClr val="333333"/>
                </a:solidFill>
                <a:latin typeface="Roboto" pitchFamily="34" charset="0"/>
                <a:ea typeface="Roboto" pitchFamily="34" charset="-122"/>
                <a:cs typeface="Roboto" pitchFamily="34" charset="-120"/>
              </a:rPr>
              <a:t>formulation if no</a:t>
            </a:r>
            <a:endParaRPr lang="en-US" sz="1200" dirty="0"/>
          </a:p>
          <a:p>
            <a:pPr marL="0" indent="0" algn="ctr">
              <a:lnSpc>
                <a:spcPts val="1440"/>
              </a:lnSpc>
              <a:buNone/>
            </a:pPr>
            <a:r>
              <a:rPr lang="en-US" sz="1200" dirty="0">
                <a:solidFill>
                  <a:srgbClr val="333333"/>
                </a:solidFill>
                <a:latin typeface="Roboto" pitchFamily="34" charset="0"/>
                <a:ea typeface="Roboto" pitchFamily="34" charset="-122"/>
                <a:cs typeface="Roboto" pitchFamily="34" charset="-120"/>
              </a:rPr>
              <a:t>alternative available.</a:t>
            </a:r>
            <a:endParaRPr lang="en-US" sz="1200" dirty="0"/>
          </a:p>
          <a:p>
            <a:pPr marL="0" indent="0" algn="ctr">
              <a:lnSpc>
                <a:spcPts val="1440"/>
              </a:lnSpc>
              <a:buNone/>
            </a:pPr>
            <a:r>
              <a:rPr lang="en-US" sz="1200" dirty="0">
                <a:solidFill>
                  <a:srgbClr val="333333"/>
                </a:solidFill>
                <a:latin typeface="Roboto" pitchFamily="34" charset="0"/>
                <a:ea typeface="Roboto" pitchFamily="34" charset="-122"/>
                <a:cs typeface="Roboto" pitchFamily="34" charset="-120"/>
              </a:rPr>
              <a:t>Monitor renal function</a:t>
            </a:r>
            <a:endParaRPr lang="en-US" sz="1200" dirty="0"/>
          </a:p>
          <a:p>
            <a:pPr marL="0" indent="0" algn="ctr">
              <a:lnSpc>
                <a:spcPts val="1440"/>
              </a:lnSpc>
              <a:buNone/>
            </a:pPr>
            <a:r>
              <a:rPr lang="en-US" sz="1200" dirty="0">
                <a:solidFill>
                  <a:srgbClr val="333333"/>
                </a:solidFill>
                <a:latin typeface="Roboto" pitchFamily="34" charset="0"/>
                <a:ea typeface="Roboto" pitchFamily="34" charset="-122"/>
                <a:cs typeface="Roboto" pitchFamily="34" charset="-120"/>
              </a:rPr>
              <a:t>closely during treatment.</a:t>
            </a:r>
            <a:endParaRPr lang="en-US" sz="1200" dirty="0"/>
          </a:p>
        </p:txBody>
      </p:sp>
      <p:sp>
        <p:nvSpPr>
          <p:cNvPr id="39" name="SK-3-text-38"/>
          <p:cNvSpPr/>
          <p:nvPr/>
        </p:nvSpPr>
        <p:spPr>
          <a:xfrm>
            <a:off x="719286" y="5911453"/>
            <a:ext cx="11472714" cy="274290"/>
          </a:xfrm>
          <a:prstGeom prst="rect">
            <a:avLst/>
          </a:prstGeom>
          <a:noFill/>
          <a:ln/>
        </p:spPr>
        <p:txBody>
          <a:bodyPr vert="horz" wrap="none" lIns="0" tIns="0" rIns="0" bIns="0" rtlCol="0" anchor="ctr"/>
          <a:lstStyle/>
          <a:p>
            <a:pPr marL="0" indent="0" algn="l">
              <a:buNone/>
            </a:pPr>
            <a:r>
              <a:rPr lang="en-US" sz="1500" b="1" dirty="0">
                <a:solidFill>
                  <a:srgbClr val="000000"/>
                </a:solidFill>
                <a:latin typeface="Roboto" pitchFamily="34" charset="0"/>
                <a:ea typeface="Roboto" pitchFamily="34" charset="-122"/>
                <a:cs typeface="Roboto" pitchFamily="34" charset="-120"/>
              </a:rPr>
              <a:t>⚠ NSAIDs are the most clinically important — patients may self-medicate with OTC ibuprofen or naproxen. Always counsel.</a:t>
            </a:r>
            <a:endParaRPr lang="en-US" sz="1500" dirty="0"/>
          </a:p>
        </p:txBody>
      </p:sp>
      <p:sp>
        <p:nvSpPr>
          <p:cNvPr id="40" name="SK-3-text-39"/>
          <p:cNvSpPr/>
          <p:nvPr/>
        </p:nvSpPr>
        <p:spPr>
          <a:xfrm>
            <a:off x="487561" y="6556177"/>
            <a:ext cx="5562600" cy="219373"/>
          </a:xfrm>
          <a:prstGeom prst="rect">
            <a:avLst/>
          </a:prstGeom>
          <a:noFill/>
          <a:ln/>
        </p:spPr>
        <p:txBody>
          <a:bodyPr vert="horz" wrap="none" lIns="0" tIns="0" rIns="0" bIns="0" rtlCol="0" anchor="ctr"/>
          <a:lstStyle/>
          <a:p>
            <a:pPr marL="0" indent="0" algn="l">
              <a:buNone/>
            </a:pPr>
            <a:r>
              <a:rPr lang="en-US" sz="1200" dirty="0">
                <a:solidFill>
                  <a:srgbClr val="FFFFFF"/>
                </a:solidFill>
                <a:latin typeface="Roboto" pitchFamily="34" charset="0"/>
                <a:ea typeface="Roboto" pitchFamily="34" charset="-122"/>
                <a:cs typeface="Roboto" pitchFamily="34" charset="-120"/>
              </a:rPr>
              <a:t>Bradford VTS — CKD Prescribing</a:t>
            </a:r>
            <a:endParaRPr lang="en-US" sz="1200" dirty="0"/>
          </a:p>
        </p:txBody>
      </p:sp>
      <p:sp>
        <p:nvSpPr>
          <p:cNvPr id="41" name="SK-3-text-40"/>
          <p:cNvSpPr/>
          <p:nvPr/>
        </p:nvSpPr>
        <p:spPr>
          <a:xfrm>
            <a:off x="5291286" y="6563023"/>
            <a:ext cx="3916680" cy="185142"/>
          </a:xfrm>
          <a:prstGeom prst="rect">
            <a:avLst/>
          </a:prstGeom>
          <a:noFill/>
          <a:ln/>
        </p:spPr>
        <p:txBody>
          <a:bodyPr vert="horz" wrap="none" lIns="0" tIns="0" rIns="0" bIns="0" rtlCol="0" anchor="ctr"/>
          <a:lstStyle/>
          <a:p>
            <a:pPr marL="0" indent="0" algn="l">
              <a:buNone/>
            </a:pPr>
            <a:r>
              <a:rPr lang="en-US" sz="1200" dirty="0">
                <a:solidFill>
                  <a:srgbClr val="00A9CE"/>
                </a:solidFill>
                <a:latin typeface="Roboto" pitchFamily="34" charset="0"/>
                <a:ea typeface="Roboto" pitchFamily="34" charset="-122"/>
                <a:cs typeface="Roboto" pitchFamily="34" charset="-120"/>
              </a:rPr>
              <a:t>www.bradfordvts.co.uk</a:t>
            </a:r>
            <a:endParaRPr lang="en-US" sz="1200" dirty="0"/>
          </a:p>
        </p:txBody>
      </p:sp>
      <p:sp>
        <p:nvSpPr>
          <p:cNvPr id="42" name="SK-3-text-41"/>
          <p:cNvSpPr/>
          <p:nvPr/>
        </p:nvSpPr>
        <p:spPr>
          <a:xfrm>
            <a:off x="9704784" y="6542484"/>
            <a:ext cx="2487216" cy="212527"/>
          </a:xfrm>
          <a:prstGeom prst="rect">
            <a:avLst/>
          </a:prstGeom>
          <a:noFill/>
          <a:ln/>
        </p:spPr>
        <p:txBody>
          <a:bodyPr vert="horz" wrap="none" lIns="0" tIns="0" rIns="0" bIns="0" rtlCol="0" anchor="ctr"/>
          <a:lstStyle/>
          <a:p>
            <a:pPr marL="0" indent="0" algn="l">
              <a:buNone/>
            </a:pPr>
            <a:r>
              <a:rPr lang="en-US" sz="1200" dirty="0">
                <a:solidFill>
                  <a:srgbClr val="FFFFFF"/>
                </a:solidFill>
                <a:latin typeface="Roboto" pitchFamily="34" charset="0"/>
                <a:ea typeface="Roboto" pitchFamily="34" charset="-122"/>
                <a:cs typeface="Roboto" pitchFamily="34" charset="-120"/>
              </a:rPr>
              <a:t>BNF May 2026 | NICE NG203</a:t>
            </a:r>
            <a:endParaRPr lang="en-US" sz="1200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SK-4-img-1" descr="preencoded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3" name="SK-4-img-2" descr="preencoded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6412111"/>
            <a:ext cx="12192000" cy="445740"/>
          </a:xfrm>
          <a:prstGeom prst="rect">
            <a:avLst/>
          </a:prstGeom>
        </p:spPr>
      </p:pic>
      <p:pic>
        <p:nvPicPr>
          <p:cNvPr id="4" name="SK-4-img-3" descr="preencoded.png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496070" y="1233430"/>
            <a:ext cx="848588" cy="166371"/>
          </a:xfrm>
          <a:prstGeom prst="rect">
            <a:avLst/>
          </a:prstGeom>
        </p:spPr>
      </p:pic>
      <p:pic>
        <p:nvPicPr>
          <p:cNvPr id="5" name="SK-4-img-4" descr="preencoded.png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499765" y="1872109"/>
            <a:ext cx="5388769" cy="4347865"/>
          </a:xfrm>
          <a:prstGeom prst="rect">
            <a:avLst/>
          </a:prstGeom>
        </p:spPr>
      </p:pic>
      <p:pic>
        <p:nvPicPr>
          <p:cNvPr id="6" name="SK-4-img-5" descr="preencoded.png"/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499765" y="1872109"/>
            <a:ext cx="5388769" cy="788640"/>
          </a:xfrm>
          <a:prstGeom prst="rect">
            <a:avLst/>
          </a:prstGeom>
        </p:spPr>
      </p:pic>
      <p:pic>
        <p:nvPicPr>
          <p:cNvPr id="7" name="SK-4-img-6" descr="preencoded.png"/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682675" y="2784277"/>
            <a:ext cx="146298" cy="754261"/>
          </a:xfrm>
          <a:prstGeom prst="rect">
            <a:avLst/>
          </a:prstGeom>
        </p:spPr>
      </p:pic>
      <p:pic>
        <p:nvPicPr>
          <p:cNvPr id="8" name="SK-4-img-7" descr="preencoded.png"/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682675" y="3627834"/>
            <a:ext cx="146298" cy="774948"/>
          </a:xfrm>
          <a:prstGeom prst="rect">
            <a:avLst/>
          </a:prstGeom>
        </p:spPr>
      </p:pic>
      <p:pic>
        <p:nvPicPr>
          <p:cNvPr id="9" name="SK-4-img-8" descr="preencoded.png"/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682675" y="4491930"/>
            <a:ext cx="146298" cy="747415"/>
          </a:xfrm>
          <a:prstGeom prst="rect">
            <a:avLst/>
          </a:prstGeom>
        </p:spPr>
      </p:pic>
      <p:pic>
        <p:nvPicPr>
          <p:cNvPr id="10" name="SK-4-img-9" descr="preencoded.png"/>
          <p:cNvPicPr>
            <a:picLocks noChangeAspect="1"/>
          </p:cNvPicPr>
          <p:nvPr/>
        </p:nvPicPr>
        <p:blipFill>
          <a:blip r:embed="rId11"/>
          <a:stretch>
            <a:fillRect/>
          </a:stretch>
        </p:blipFill>
        <p:spPr>
          <a:xfrm>
            <a:off x="2433638" y="2784277"/>
            <a:ext cx="9525" cy="2455069"/>
          </a:xfrm>
          <a:prstGeom prst="rect">
            <a:avLst/>
          </a:prstGeom>
        </p:spPr>
      </p:pic>
      <p:pic>
        <p:nvPicPr>
          <p:cNvPr id="11" name="SK-4-img-10" descr="preencoded.png"/>
          <p:cNvPicPr>
            <a:picLocks noChangeAspect="1"/>
          </p:cNvPicPr>
          <p:nvPr/>
        </p:nvPicPr>
        <p:blipFill>
          <a:blip r:embed="rId12"/>
          <a:stretch>
            <a:fillRect/>
          </a:stretch>
        </p:blipFill>
        <p:spPr>
          <a:xfrm>
            <a:off x="2584698" y="3533924"/>
            <a:ext cx="3145482" cy="9525"/>
          </a:xfrm>
          <a:prstGeom prst="rect">
            <a:avLst/>
          </a:prstGeom>
        </p:spPr>
      </p:pic>
      <p:pic>
        <p:nvPicPr>
          <p:cNvPr id="12" name="SK-4-img-11" descr="preencoded.png"/>
          <p:cNvPicPr>
            <a:picLocks noChangeAspect="1"/>
          </p:cNvPicPr>
          <p:nvPr/>
        </p:nvPicPr>
        <p:blipFill>
          <a:blip r:embed="rId13"/>
          <a:stretch>
            <a:fillRect/>
          </a:stretch>
        </p:blipFill>
        <p:spPr>
          <a:xfrm>
            <a:off x="2584698" y="4398020"/>
            <a:ext cx="3145482" cy="9525"/>
          </a:xfrm>
          <a:prstGeom prst="rect">
            <a:avLst/>
          </a:prstGeom>
        </p:spPr>
      </p:pic>
      <p:pic>
        <p:nvPicPr>
          <p:cNvPr id="13" name="SK-4-img-12" descr="preencoded.png"/>
          <p:cNvPicPr>
            <a:picLocks noChangeAspect="1"/>
          </p:cNvPicPr>
          <p:nvPr/>
        </p:nvPicPr>
        <p:blipFill>
          <a:blip r:embed="rId14"/>
          <a:stretch>
            <a:fillRect/>
          </a:stretch>
        </p:blipFill>
        <p:spPr>
          <a:xfrm>
            <a:off x="670471" y="5431482"/>
            <a:ext cx="5059561" cy="617190"/>
          </a:xfrm>
          <a:prstGeom prst="rect">
            <a:avLst/>
          </a:prstGeom>
        </p:spPr>
      </p:pic>
      <p:pic>
        <p:nvPicPr>
          <p:cNvPr id="14" name="SK-4-img-13" descr="preencoded.png"/>
          <p:cNvPicPr>
            <a:picLocks noChangeAspect="1"/>
          </p:cNvPicPr>
          <p:nvPr/>
        </p:nvPicPr>
        <p:blipFill>
          <a:blip r:embed="rId15"/>
          <a:stretch>
            <a:fillRect/>
          </a:stretch>
        </p:blipFill>
        <p:spPr>
          <a:xfrm>
            <a:off x="6096000" y="1872109"/>
            <a:ext cx="5376565" cy="4347865"/>
          </a:xfrm>
          <a:prstGeom prst="rect">
            <a:avLst/>
          </a:prstGeom>
        </p:spPr>
      </p:pic>
      <p:pic>
        <p:nvPicPr>
          <p:cNvPr id="15" name="SK-4-img-14" descr="preencoded.png"/>
          <p:cNvPicPr>
            <a:picLocks noChangeAspect="1"/>
          </p:cNvPicPr>
          <p:nvPr/>
        </p:nvPicPr>
        <p:blipFill>
          <a:blip r:embed="rId16"/>
          <a:stretch>
            <a:fillRect/>
          </a:stretch>
        </p:blipFill>
        <p:spPr>
          <a:xfrm>
            <a:off x="6096000" y="1872109"/>
            <a:ext cx="5376565" cy="788640"/>
          </a:xfrm>
          <a:prstGeom prst="rect">
            <a:avLst/>
          </a:prstGeom>
        </p:spPr>
      </p:pic>
      <p:pic>
        <p:nvPicPr>
          <p:cNvPr id="16" name="SK-4-img-15" descr="preencoded.png"/>
          <p:cNvPicPr>
            <a:picLocks noChangeAspect="1"/>
          </p:cNvPicPr>
          <p:nvPr/>
        </p:nvPicPr>
        <p:blipFill>
          <a:blip r:embed="rId17"/>
          <a:stretch>
            <a:fillRect/>
          </a:stretch>
        </p:blipFill>
        <p:spPr>
          <a:xfrm>
            <a:off x="6254353" y="4281488"/>
            <a:ext cx="5083969" cy="9525"/>
          </a:xfrm>
          <a:prstGeom prst="rect">
            <a:avLst/>
          </a:prstGeom>
        </p:spPr>
      </p:pic>
      <p:pic>
        <p:nvPicPr>
          <p:cNvPr id="17" name="SK-4-img-16" descr="preencoded.png"/>
          <p:cNvPicPr>
            <a:picLocks noChangeAspect="1"/>
          </p:cNvPicPr>
          <p:nvPr/>
        </p:nvPicPr>
        <p:blipFill>
          <a:blip r:embed="rId18"/>
          <a:stretch>
            <a:fillRect/>
          </a:stretch>
        </p:blipFill>
        <p:spPr>
          <a:xfrm>
            <a:off x="6254353" y="5431482"/>
            <a:ext cx="5083969" cy="575965"/>
          </a:xfrm>
          <a:prstGeom prst="rect">
            <a:avLst/>
          </a:prstGeom>
        </p:spPr>
      </p:pic>
      <p:pic>
        <p:nvPicPr>
          <p:cNvPr id="18" name="SK-4-img-17" descr="preencoded.png"/>
          <p:cNvPicPr>
            <a:picLocks noChangeAspect="1"/>
          </p:cNvPicPr>
          <p:nvPr/>
        </p:nvPicPr>
        <p:blipFill>
          <a:blip r:embed="rId19"/>
          <a:stretch>
            <a:fillRect/>
          </a:stretch>
        </p:blipFill>
        <p:spPr>
          <a:xfrm>
            <a:off x="499765" y="6528792"/>
            <a:ext cx="268188" cy="260598"/>
          </a:xfrm>
          <a:prstGeom prst="rect">
            <a:avLst/>
          </a:prstGeom>
        </p:spPr>
      </p:pic>
      <p:pic>
        <p:nvPicPr>
          <p:cNvPr id="19" name="SK-4-img-18" descr="preencoded.png"/>
          <p:cNvPicPr>
            <a:picLocks noChangeAspect="1"/>
          </p:cNvPicPr>
          <p:nvPr/>
        </p:nvPicPr>
        <p:blipFill>
          <a:blip r:embed="rId20"/>
          <a:stretch>
            <a:fillRect/>
          </a:stretch>
        </p:blipFill>
        <p:spPr>
          <a:xfrm>
            <a:off x="6278761" y="1995636"/>
            <a:ext cx="511969" cy="514350"/>
          </a:xfrm>
          <a:prstGeom prst="rect">
            <a:avLst/>
          </a:prstGeom>
        </p:spPr>
      </p:pic>
      <p:pic>
        <p:nvPicPr>
          <p:cNvPr id="20" name="SK-4-img-19" descr="preencoded.png"/>
          <p:cNvPicPr>
            <a:picLocks noChangeAspect="1"/>
          </p:cNvPicPr>
          <p:nvPr/>
        </p:nvPicPr>
        <p:blipFill>
          <a:blip r:embed="rId21"/>
          <a:stretch>
            <a:fillRect/>
          </a:stretch>
        </p:blipFill>
        <p:spPr>
          <a:xfrm>
            <a:off x="743694" y="5493246"/>
            <a:ext cx="292596" cy="246757"/>
          </a:xfrm>
          <a:prstGeom prst="rect">
            <a:avLst/>
          </a:prstGeom>
        </p:spPr>
      </p:pic>
      <p:pic>
        <p:nvPicPr>
          <p:cNvPr id="21" name="SK-4-img-20" descr="preencoded.png"/>
          <p:cNvPicPr>
            <a:picLocks noChangeAspect="1"/>
          </p:cNvPicPr>
          <p:nvPr/>
        </p:nvPicPr>
        <p:blipFill>
          <a:blip r:embed="rId22"/>
          <a:stretch>
            <a:fillRect/>
          </a:stretch>
        </p:blipFill>
        <p:spPr>
          <a:xfrm>
            <a:off x="658267" y="1995636"/>
            <a:ext cx="463153" cy="500509"/>
          </a:xfrm>
          <a:prstGeom prst="rect">
            <a:avLst/>
          </a:prstGeom>
        </p:spPr>
      </p:pic>
      <p:pic>
        <p:nvPicPr>
          <p:cNvPr id="22" name="SK-4-img-21" descr="preencoded.png"/>
          <p:cNvPicPr>
            <a:picLocks noChangeAspect="1"/>
          </p:cNvPicPr>
          <p:nvPr/>
        </p:nvPicPr>
        <p:blipFill>
          <a:blip r:embed="rId23"/>
          <a:stretch>
            <a:fillRect/>
          </a:stretch>
        </p:blipFill>
        <p:spPr>
          <a:xfrm>
            <a:off x="10545961" y="411361"/>
            <a:ext cx="1121569" cy="1131540"/>
          </a:xfrm>
          <a:prstGeom prst="rect">
            <a:avLst/>
          </a:prstGeom>
        </p:spPr>
      </p:pic>
      <p:sp>
        <p:nvSpPr>
          <p:cNvPr id="23" name="SK-4-text-22"/>
          <p:cNvSpPr/>
          <p:nvPr/>
        </p:nvSpPr>
        <p:spPr>
          <a:xfrm>
            <a:off x="487561" y="452586"/>
            <a:ext cx="6894195" cy="239911"/>
          </a:xfrm>
          <a:prstGeom prst="rect">
            <a:avLst/>
          </a:prstGeom>
          <a:noFill/>
          <a:ln/>
        </p:spPr>
        <p:txBody>
          <a:bodyPr vert="horz" wrap="none" lIns="0" tIns="0" rIns="0" bIns="0" rtlCol="0" anchor="ctr"/>
          <a:lstStyle/>
          <a:p>
            <a:pPr marL="0" indent="0" algn="l">
              <a:buNone/>
            </a:pPr>
            <a:r>
              <a:rPr lang="en-US" sz="1650" b="1" dirty="0">
                <a:solidFill>
                  <a:srgbClr val="007B83"/>
                </a:solidFill>
                <a:latin typeface="Roboto" pitchFamily="34" charset="0"/>
                <a:ea typeface="Roboto" pitchFamily="34" charset="-122"/>
                <a:cs typeface="Roboto" pitchFamily="34" charset="-120"/>
              </a:rPr>
              <a:t>DIABETES PRESCRIBING IN CKD</a:t>
            </a:r>
            <a:endParaRPr lang="en-US" sz="1650" dirty="0"/>
          </a:p>
        </p:txBody>
      </p:sp>
      <p:sp>
        <p:nvSpPr>
          <p:cNvPr id="24" name="SK-4-text-23"/>
          <p:cNvSpPr/>
          <p:nvPr/>
        </p:nvSpPr>
        <p:spPr>
          <a:xfrm>
            <a:off x="475357" y="761107"/>
            <a:ext cx="11716643" cy="418207"/>
          </a:xfrm>
          <a:prstGeom prst="rect">
            <a:avLst/>
          </a:prstGeom>
          <a:noFill/>
          <a:ln/>
        </p:spPr>
        <p:txBody>
          <a:bodyPr vert="horz" wrap="none" lIns="0" tIns="0" rIns="0" bIns="0" rtlCol="0" anchor="ctr"/>
          <a:lstStyle/>
          <a:p>
            <a:pPr marL="0" indent="0" algn="l">
              <a:buNone/>
            </a:pPr>
            <a:r>
              <a:rPr lang="en-US" sz="3000" b="1" dirty="0">
                <a:solidFill>
                  <a:srgbClr val="001529"/>
                </a:solidFill>
                <a:latin typeface="Roboto" pitchFamily="34" charset="0"/>
                <a:ea typeface="Roboto" pitchFamily="34" charset="-122"/>
                <a:cs typeface="Roboto" pitchFamily="34" charset="-120"/>
              </a:rPr>
              <a:t>Diabetes Medications: Metformin &amp; SGLT2 Inhibitors</a:t>
            </a:r>
            <a:endParaRPr lang="en-US" sz="3000" dirty="0"/>
          </a:p>
        </p:txBody>
      </p:sp>
      <p:sp>
        <p:nvSpPr>
          <p:cNvPr id="25" name="SK-4-text-24"/>
          <p:cNvSpPr/>
          <p:nvPr/>
        </p:nvSpPr>
        <p:spPr>
          <a:xfrm>
            <a:off x="475357" y="1433215"/>
            <a:ext cx="11716643" cy="294829"/>
          </a:xfrm>
          <a:prstGeom prst="rect">
            <a:avLst/>
          </a:prstGeom>
          <a:noFill/>
          <a:ln/>
        </p:spPr>
        <p:txBody>
          <a:bodyPr vert="horz" wrap="none" lIns="0" tIns="0" rIns="0" bIns="0" rtlCol="0" anchor="ctr"/>
          <a:lstStyle/>
          <a:p>
            <a:pPr marL="0" indent="0" algn="l">
              <a:buNone/>
            </a:pPr>
            <a:r>
              <a:rPr lang="en-US" sz="1800" dirty="0">
                <a:solidFill>
                  <a:srgbClr val="666666"/>
                </a:solidFill>
                <a:latin typeface="Roboto" pitchFamily="34" charset="0"/>
                <a:ea typeface="Roboto" pitchFamily="34" charset="-122"/>
                <a:cs typeface="Roboto" pitchFamily="34" charset="-120"/>
              </a:rPr>
              <a:t>BNF May 2026 · NICE NG203 · NICE TA1075 (July 2025)</a:t>
            </a:r>
            <a:endParaRPr lang="en-US" sz="1800" dirty="0"/>
          </a:p>
        </p:txBody>
      </p:sp>
      <p:sp>
        <p:nvSpPr>
          <p:cNvPr id="26" name="SK-4-text-25"/>
          <p:cNvSpPr/>
          <p:nvPr/>
        </p:nvSpPr>
        <p:spPr>
          <a:xfrm>
            <a:off x="1219200" y="1975098"/>
            <a:ext cx="3121343" cy="301675"/>
          </a:xfrm>
          <a:prstGeom prst="rect">
            <a:avLst/>
          </a:prstGeom>
          <a:noFill/>
          <a:ln/>
        </p:spPr>
        <p:txBody>
          <a:bodyPr vert="horz" wrap="none" lIns="0" tIns="0" rIns="0" bIns="0" rtlCol="0" anchor="ctr"/>
          <a:lstStyle/>
          <a:p>
            <a:pPr marL="0" indent="0" algn="l">
              <a:buNone/>
            </a:pPr>
            <a:r>
              <a:rPr lang="en-US" sz="2175" b="1" dirty="0">
                <a:solidFill>
                  <a:srgbClr val="000000"/>
                </a:solidFill>
                <a:latin typeface="Roboto" pitchFamily="34" charset="0"/>
                <a:ea typeface="Roboto" pitchFamily="34" charset="-122"/>
                <a:cs typeface="Roboto" pitchFamily="34" charset="-120"/>
              </a:rPr>
              <a:t>Metformin</a:t>
            </a:r>
            <a:endParaRPr lang="en-US" sz="2175" dirty="0"/>
          </a:p>
        </p:txBody>
      </p:sp>
      <p:sp>
        <p:nvSpPr>
          <p:cNvPr id="27" name="SK-4-text-26"/>
          <p:cNvSpPr/>
          <p:nvPr/>
        </p:nvSpPr>
        <p:spPr>
          <a:xfrm>
            <a:off x="1219200" y="2297311"/>
            <a:ext cx="10972800" cy="281136"/>
          </a:xfrm>
          <a:prstGeom prst="rect">
            <a:avLst/>
          </a:prstGeom>
          <a:noFill/>
          <a:ln/>
        </p:spPr>
        <p:txBody>
          <a:bodyPr vert="horz" wrap="none" lIns="0" tIns="0" rIns="0" bIns="0" rtlCol="0" anchor="ctr"/>
          <a:lstStyle/>
          <a:p>
            <a:pPr marL="0" indent="0" algn="l">
              <a:buNone/>
            </a:pPr>
            <a:r>
              <a:rPr lang="en-US" sz="1500" dirty="0">
                <a:solidFill>
                  <a:srgbClr val="000000"/>
                </a:solidFill>
                <a:latin typeface="Roboto" pitchFamily="34" charset="0"/>
                <a:ea typeface="Roboto" pitchFamily="34" charset="-122"/>
                <a:cs typeface="Roboto" pitchFamily="34" charset="-120"/>
              </a:rPr>
              <a:t>Risk of lactic acidosis with declining renal function</a:t>
            </a:r>
            <a:endParaRPr lang="en-US" sz="1500" dirty="0"/>
          </a:p>
        </p:txBody>
      </p:sp>
      <p:sp>
        <p:nvSpPr>
          <p:cNvPr id="28" name="SK-4-text-27"/>
          <p:cNvSpPr/>
          <p:nvPr/>
        </p:nvSpPr>
        <p:spPr>
          <a:xfrm>
            <a:off x="1182588" y="2784277"/>
            <a:ext cx="1211580" cy="281136"/>
          </a:xfrm>
          <a:prstGeom prst="rect">
            <a:avLst/>
          </a:prstGeom>
          <a:noFill/>
          <a:ln/>
        </p:spPr>
        <p:txBody>
          <a:bodyPr vert="horz" wrap="none" lIns="0" tIns="0" rIns="0" bIns="0" rtlCol="0" anchor="ctr"/>
          <a:lstStyle/>
          <a:p>
            <a:pPr marL="0" indent="0" algn="l">
              <a:buNone/>
            </a:pPr>
            <a:r>
              <a:rPr lang="en-US" sz="1800" b="1" dirty="0">
                <a:solidFill>
                  <a:srgbClr val="000000"/>
                </a:solidFill>
                <a:latin typeface="Roboto" pitchFamily="34" charset="0"/>
                <a:ea typeface="Roboto" pitchFamily="34" charset="-122"/>
                <a:cs typeface="Roboto" pitchFamily="34" charset="-120"/>
              </a:rPr>
              <a:t>eGFR</a:t>
            </a:r>
            <a:endParaRPr lang="en-US" sz="1800" dirty="0"/>
          </a:p>
        </p:txBody>
      </p:sp>
      <p:sp>
        <p:nvSpPr>
          <p:cNvPr id="29" name="SK-4-text-28"/>
          <p:cNvSpPr/>
          <p:nvPr/>
        </p:nvSpPr>
        <p:spPr>
          <a:xfrm>
            <a:off x="1170384" y="3092946"/>
            <a:ext cx="1791652" cy="342900"/>
          </a:xfrm>
          <a:prstGeom prst="rect">
            <a:avLst/>
          </a:prstGeom>
          <a:noFill/>
          <a:ln/>
        </p:spPr>
        <p:txBody>
          <a:bodyPr vert="horz" wrap="none" lIns="0" tIns="0" rIns="0" bIns="0" rtlCol="0" anchor="ctr"/>
          <a:lstStyle/>
          <a:p>
            <a:pPr marL="0" indent="0" algn="l">
              <a:buNone/>
            </a:pPr>
            <a:r>
              <a:rPr lang="en-US" sz="2475" b="1" dirty="0">
                <a:solidFill>
                  <a:srgbClr val="000000"/>
                </a:solidFill>
                <a:latin typeface="Roboto" pitchFamily="34" charset="0"/>
                <a:ea typeface="Roboto" pitchFamily="34" charset="-122"/>
                <a:cs typeface="Roboto" pitchFamily="34" charset="-120"/>
              </a:rPr>
              <a:t>≥45</a:t>
            </a:r>
            <a:endParaRPr lang="en-US" sz="2475" dirty="0"/>
          </a:p>
        </p:txBody>
      </p:sp>
      <p:sp>
        <p:nvSpPr>
          <p:cNvPr id="30" name="SK-4-text-29"/>
          <p:cNvSpPr/>
          <p:nvPr/>
        </p:nvSpPr>
        <p:spPr>
          <a:xfrm>
            <a:off x="950863" y="3655219"/>
            <a:ext cx="1182588" cy="651421"/>
          </a:xfrm>
          <a:prstGeom prst="rect">
            <a:avLst/>
          </a:prstGeom>
          <a:noFill/>
          <a:ln/>
        </p:spPr>
        <p:txBody>
          <a:bodyPr vert="horz" wrap="none" lIns="0" tIns="0" rIns="0" bIns="0" rtlCol="0" anchor="ctr"/>
          <a:lstStyle/>
          <a:p>
            <a:pPr marL="0" indent="0" algn="ctr">
              <a:lnSpc>
                <a:spcPts val="2558"/>
              </a:lnSpc>
              <a:buNone/>
            </a:pPr>
            <a:r>
              <a:rPr lang="en-US" sz="2325" b="1" dirty="0">
                <a:solidFill>
                  <a:srgbClr val="000000"/>
                </a:solidFill>
                <a:latin typeface="Roboto" pitchFamily="34" charset="0"/>
                <a:ea typeface="Roboto" pitchFamily="34" charset="-122"/>
                <a:cs typeface="Roboto" pitchFamily="34" charset="-120"/>
              </a:rPr>
              <a:t>eGFR</a:t>
            </a:r>
            <a:endParaRPr lang="en-US" sz="2325" dirty="0"/>
          </a:p>
          <a:p>
            <a:pPr marL="0" indent="0" algn="ctr">
              <a:lnSpc>
                <a:spcPts val="2558"/>
              </a:lnSpc>
              <a:buNone/>
            </a:pPr>
            <a:r>
              <a:rPr lang="en-US" sz="2325" b="1" dirty="0">
                <a:solidFill>
                  <a:srgbClr val="000000"/>
                </a:solidFill>
                <a:latin typeface="Roboto" pitchFamily="34" charset="0"/>
                <a:ea typeface="Roboto" pitchFamily="34" charset="-122"/>
                <a:cs typeface="Roboto" pitchFamily="34" charset="-120"/>
              </a:rPr>
              <a:t>30-45</a:t>
            </a:r>
            <a:endParaRPr lang="en-US" sz="2325" dirty="0"/>
          </a:p>
        </p:txBody>
      </p:sp>
      <p:sp>
        <p:nvSpPr>
          <p:cNvPr id="31" name="SK-4-text-30"/>
          <p:cNvSpPr/>
          <p:nvPr/>
        </p:nvSpPr>
        <p:spPr>
          <a:xfrm>
            <a:off x="1206996" y="4526161"/>
            <a:ext cx="1211580" cy="253603"/>
          </a:xfrm>
          <a:prstGeom prst="rect">
            <a:avLst/>
          </a:prstGeom>
          <a:noFill/>
          <a:ln/>
        </p:spPr>
        <p:txBody>
          <a:bodyPr vert="horz" wrap="none" lIns="0" tIns="0" rIns="0" bIns="0" rtlCol="0" anchor="ctr"/>
          <a:lstStyle/>
          <a:p>
            <a:pPr marL="0" indent="0" algn="l">
              <a:buNone/>
            </a:pPr>
            <a:r>
              <a:rPr lang="en-US" sz="1800" b="1" dirty="0">
                <a:solidFill>
                  <a:srgbClr val="000000"/>
                </a:solidFill>
                <a:latin typeface="Roboto" pitchFamily="34" charset="0"/>
                <a:ea typeface="Roboto" pitchFamily="34" charset="-122"/>
                <a:cs typeface="Roboto" pitchFamily="34" charset="-120"/>
              </a:rPr>
              <a:t>eGFR</a:t>
            </a:r>
            <a:endParaRPr lang="en-US" sz="1800" dirty="0"/>
          </a:p>
        </p:txBody>
      </p:sp>
      <p:sp>
        <p:nvSpPr>
          <p:cNvPr id="32" name="SK-4-text-31"/>
          <p:cNvSpPr/>
          <p:nvPr/>
        </p:nvSpPr>
        <p:spPr>
          <a:xfrm>
            <a:off x="1194792" y="4814292"/>
            <a:ext cx="1791653" cy="335905"/>
          </a:xfrm>
          <a:prstGeom prst="rect">
            <a:avLst/>
          </a:prstGeom>
          <a:noFill/>
          <a:ln/>
        </p:spPr>
        <p:txBody>
          <a:bodyPr vert="horz" wrap="none" lIns="0" tIns="0" rIns="0" bIns="0" rtlCol="0" anchor="ctr"/>
          <a:lstStyle/>
          <a:p>
            <a:pPr marL="0" indent="0" algn="l">
              <a:buNone/>
            </a:pPr>
            <a:r>
              <a:rPr lang="en-US" sz="2475" b="1" dirty="0">
                <a:solidFill>
                  <a:srgbClr val="000000"/>
                </a:solidFill>
                <a:latin typeface="Roboto" pitchFamily="34" charset="0"/>
                <a:ea typeface="Roboto" pitchFamily="34" charset="-122"/>
                <a:cs typeface="Roboto" pitchFamily="34" charset="-120"/>
              </a:rPr>
              <a:t>&lt;30</a:t>
            </a:r>
            <a:endParaRPr lang="en-US" sz="2475" dirty="0"/>
          </a:p>
        </p:txBody>
      </p:sp>
      <p:sp>
        <p:nvSpPr>
          <p:cNvPr id="33" name="SK-4-text-32"/>
          <p:cNvSpPr/>
          <p:nvPr/>
        </p:nvSpPr>
        <p:spPr>
          <a:xfrm>
            <a:off x="2584698" y="3017490"/>
            <a:ext cx="6496050" cy="233065"/>
          </a:xfrm>
          <a:prstGeom prst="rect">
            <a:avLst/>
          </a:prstGeom>
          <a:noFill/>
          <a:ln/>
        </p:spPr>
        <p:txBody>
          <a:bodyPr vert="horz" wrap="none" lIns="0" tIns="0" rIns="0" bIns="0" rtlCol="0" anchor="ctr"/>
          <a:lstStyle/>
          <a:p>
            <a:pPr marL="0" indent="0" algn="l">
              <a:buNone/>
            </a:pPr>
            <a:r>
              <a:rPr lang="en-US" sz="1500" dirty="0">
                <a:solidFill>
                  <a:srgbClr val="000000"/>
                </a:solidFill>
                <a:latin typeface="Roboto" pitchFamily="34" charset="0"/>
                <a:ea typeface="Roboto" pitchFamily="34" charset="-122"/>
                <a:cs typeface="Roboto" pitchFamily="34" charset="-120"/>
              </a:rPr>
              <a:t>Normal dose. No restriction.</a:t>
            </a:r>
            <a:endParaRPr lang="en-US" sz="1500" dirty="0"/>
          </a:p>
        </p:txBody>
      </p:sp>
      <p:sp>
        <p:nvSpPr>
          <p:cNvPr id="34" name="SK-4-text-33"/>
          <p:cNvSpPr/>
          <p:nvPr/>
        </p:nvSpPr>
        <p:spPr>
          <a:xfrm>
            <a:off x="2584698" y="3751213"/>
            <a:ext cx="2682180" cy="500509"/>
          </a:xfrm>
          <a:prstGeom prst="rect">
            <a:avLst/>
          </a:prstGeom>
          <a:noFill/>
          <a:ln/>
        </p:spPr>
        <p:txBody>
          <a:bodyPr vert="horz" wrap="none" lIns="0" tIns="0" rIns="0" bIns="0" rtlCol="0" anchor="ctr"/>
          <a:lstStyle/>
          <a:p>
            <a:pPr marL="0" indent="0" algn="l">
              <a:lnSpc>
                <a:spcPts val="1890"/>
              </a:lnSpc>
              <a:buNone/>
            </a:pPr>
            <a:r>
              <a:rPr lang="en-US" sz="1575" dirty="0">
                <a:solidFill>
                  <a:srgbClr val="000000"/>
                </a:solidFill>
                <a:latin typeface="Roboto" pitchFamily="34" charset="0"/>
                <a:ea typeface="Roboto" pitchFamily="34" charset="-122"/>
                <a:cs typeface="Roboto" pitchFamily="34" charset="-120"/>
              </a:rPr>
              <a:t>Use with caution. Halve dose.</a:t>
            </a:r>
            <a:endParaRPr lang="en-US" sz="1575" dirty="0"/>
          </a:p>
          <a:p>
            <a:pPr marL="0" indent="0" algn="l">
              <a:lnSpc>
                <a:spcPts val="1890"/>
              </a:lnSpc>
              <a:buNone/>
            </a:pPr>
            <a:r>
              <a:rPr lang="en-US" sz="1575" dirty="0">
                <a:solidFill>
                  <a:srgbClr val="000000"/>
                </a:solidFill>
                <a:latin typeface="Roboto" pitchFamily="34" charset="0"/>
                <a:ea typeface="Roboto" pitchFamily="34" charset="-122"/>
                <a:cs typeface="Roboto" pitchFamily="34" charset="-120"/>
              </a:rPr>
              <a:t>Increased monitoring.</a:t>
            </a:r>
            <a:endParaRPr lang="en-US" sz="1575" dirty="0"/>
          </a:p>
        </p:txBody>
      </p:sp>
      <p:sp>
        <p:nvSpPr>
          <p:cNvPr id="35" name="SK-4-text-34"/>
          <p:cNvSpPr/>
          <p:nvPr/>
        </p:nvSpPr>
        <p:spPr>
          <a:xfrm>
            <a:off x="2584698" y="4622155"/>
            <a:ext cx="2743200" cy="479971"/>
          </a:xfrm>
          <a:prstGeom prst="rect">
            <a:avLst/>
          </a:prstGeom>
          <a:noFill/>
          <a:ln/>
        </p:spPr>
        <p:txBody>
          <a:bodyPr vert="horz" wrap="none" lIns="0" tIns="0" rIns="0" bIns="0" rtlCol="0" anchor="ctr"/>
          <a:lstStyle/>
          <a:p>
            <a:pPr marL="0" indent="0" algn="l">
              <a:lnSpc>
                <a:spcPts val="1890"/>
              </a:lnSpc>
              <a:buNone/>
            </a:pPr>
            <a:r>
              <a:rPr lang="en-US" sz="1575" dirty="0">
                <a:solidFill>
                  <a:srgbClr val="000000"/>
                </a:solidFill>
                <a:latin typeface="Roboto" pitchFamily="34" charset="0"/>
                <a:ea typeface="Roboto" pitchFamily="34" charset="-122"/>
                <a:cs typeface="Roboto" pitchFamily="34" charset="-120"/>
              </a:rPr>
              <a:t>CONTRAINDICATED — risk of</a:t>
            </a:r>
            <a:endParaRPr lang="en-US" sz="1575" dirty="0"/>
          </a:p>
          <a:p>
            <a:pPr marL="0" indent="0" algn="l">
              <a:lnSpc>
                <a:spcPts val="1890"/>
              </a:lnSpc>
              <a:buNone/>
            </a:pPr>
            <a:r>
              <a:rPr lang="en-US" sz="1575" dirty="0">
                <a:solidFill>
                  <a:srgbClr val="000000"/>
                </a:solidFill>
                <a:latin typeface="Roboto" pitchFamily="34" charset="0"/>
                <a:ea typeface="Roboto" pitchFamily="34" charset="-122"/>
                <a:cs typeface="Roboto" pitchFamily="34" charset="-120"/>
              </a:rPr>
              <a:t>lactic acidosis.</a:t>
            </a:r>
            <a:endParaRPr lang="en-US" sz="1575" dirty="0"/>
          </a:p>
        </p:txBody>
      </p:sp>
      <p:sp>
        <p:nvSpPr>
          <p:cNvPr id="36" name="SK-4-text-35"/>
          <p:cNvSpPr/>
          <p:nvPr/>
        </p:nvSpPr>
        <p:spPr>
          <a:xfrm>
            <a:off x="1060698" y="5500092"/>
            <a:ext cx="3742879" cy="493663"/>
          </a:xfrm>
          <a:prstGeom prst="rect">
            <a:avLst/>
          </a:prstGeom>
          <a:noFill/>
          <a:ln/>
        </p:spPr>
        <p:txBody>
          <a:bodyPr vert="horz" wrap="none" lIns="0" tIns="0" rIns="0" bIns="0" rtlCol="0" anchor="ctr"/>
          <a:lstStyle/>
          <a:p>
            <a:pPr marL="0" indent="0" algn="l">
              <a:lnSpc>
                <a:spcPts val="1800"/>
              </a:lnSpc>
              <a:buNone/>
            </a:pPr>
            <a:r>
              <a:rPr lang="en-US" sz="1500" b="1" dirty="0">
                <a:solidFill>
                  <a:srgbClr val="000000"/>
                </a:solidFill>
                <a:latin typeface="Roboto" pitchFamily="34" charset="0"/>
                <a:ea typeface="Roboto" pitchFamily="34" charset="-122"/>
                <a:cs typeface="Roboto" pitchFamily="34" charset="-120"/>
              </a:rPr>
              <a:t>Sick Day Rule: Stop metformin if vomiting,</a:t>
            </a:r>
            <a:endParaRPr lang="en-US" sz="1500" dirty="0"/>
          </a:p>
          <a:p>
            <a:pPr marL="0" indent="0" algn="l">
              <a:lnSpc>
                <a:spcPts val="1800"/>
              </a:lnSpc>
              <a:buNone/>
            </a:pPr>
            <a:r>
              <a:rPr lang="en-US" sz="1500" b="1" dirty="0">
                <a:solidFill>
                  <a:srgbClr val="000000"/>
                </a:solidFill>
                <a:latin typeface="Roboto" pitchFamily="34" charset="0"/>
                <a:ea typeface="Roboto" pitchFamily="34" charset="-122"/>
                <a:cs typeface="Roboto" pitchFamily="34" charset="-120"/>
              </a:rPr>
              <a:t>diarrhoea, or dehydration.</a:t>
            </a:r>
            <a:endParaRPr lang="en-US" sz="1500" dirty="0"/>
          </a:p>
        </p:txBody>
      </p:sp>
      <p:sp>
        <p:nvSpPr>
          <p:cNvPr id="37" name="SK-4-text-36"/>
          <p:cNvSpPr/>
          <p:nvPr/>
        </p:nvSpPr>
        <p:spPr>
          <a:xfrm>
            <a:off x="6888361" y="1981944"/>
            <a:ext cx="5303639" cy="294829"/>
          </a:xfrm>
          <a:prstGeom prst="rect">
            <a:avLst/>
          </a:prstGeom>
          <a:noFill/>
          <a:ln/>
        </p:spPr>
        <p:txBody>
          <a:bodyPr vert="horz" wrap="none" lIns="0" tIns="0" rIns="0" bIns="0" rtlCol="0" anchor="ctr"/>
          <a:lstStyle/>
          <a:p>
            <a:pPr marL="0" indent="0" algn="l">
              <a:buNone/>
            </a:pPr>
            <a:r>
              <a:rPr lang="en-US" sz="2175" b="1" dirty="0">
                <a:solidFill>
                  <a:srgbClr val="000000"/>
                </a:solidFill>
                <a:latin typeface="Roboto" pitchFamily="34" charset="0"/>
                <a:ea typeface="Roboto" pitchFamily="34" charset="-122"/>
                <a:cs typeface="Roboto" pitchFamily="34" charset="-120"/>
              </a:rPr>
              <a:t>SGLT2 Inhibitors</a:t>
            </a:r>
            <a:endParaRPr lang="en-US" sz="2175" dirty="0"/>
          </a:p>
        </p:txBody>
      </p:sp>
      <p:sp>
        <p:nvSpPr>
          <p:cNvPr id="38" name="SK-4-text-37"/>
          <p:cNvSpPr/>
          <p:nvPr/>
        </p:nvSpPr>
        <p:spPr>
          <a:xfrm>
            <a:off x="6888361" y="2311003"/>
            <a:ext cx="5303639" cy="253603"/>
          </a:xfrm>
          <a:prstGeom prst="rect">
            <a:avLst/>
          </a:prstGeom>
          <a:noFill/>
          <a:ln/>
        </p:spPr>
        <p:txBody>
          <a:bodyPr vert="horz" wrap="none" lIns="0" tIns="0" rIns="0" bIns="0" rtlCol="0" anchor="ctr"/>
          <a:lstStyle/>
          <a:p>
            <a:pPr marL="0" indent="0" algn="l">
              <a:buNone/>
            </a:pPr>
            <a:r>
              <a:rPr lang="en-US" sz="1500" dirty="0">
                <a:solidFill>
                  <a:srgbClr val="000000"/>
                </a:solidFill>
                <a:latin typeface="Roboto" pitchFamily="34" charset="0"/>
                <a:ea typeface="Roboto" pitchFamily="34" charset="-122"/>
                <a:cs typeface="Roboto" pitchFamily="34" charset="-120"/>
              </a:rPr>
              <a:t>Cardio-renal protection beyond glucose lowering</a:t>
            </a:r>
            <a:endParaRPr lang="en-US" sz="1500" dirty="0"/>
          </a:p>
        </p:txBody>
      </p:sp>
      <p:sp>
        <p:nvSpPr>
          <p:cNvPr id="39" name="SK-4-text-38"/>
          <p:cNvSpPr/>
          <p:nvPr/>
        </p:nvSpPr>
        <p:spPr>
          <a:xfrm>
            <a:off x="6278761" y="2784277"/>
            <a:ext cx="5913239" cy="281136"/>
          </a:xfrm>
          <a:prstGeom prst="rect">
            <a:avLst/>
          </a:prstGeom>
          <a:noFill/>
          <a:ln/>
        </p:spPr>
        <p:txBody>
          <a:bodyPr vert="horz" wrap="none" lIns="0" tIns="0" rIns="0" bIns="0" rtlCol="0" anchor="ctr"/>
          <a:lstStyle/>
          <a:p>
            <a:pPr marL="0" indent="0" algn="l">
              <a:buNone/>
            </a:pPr>
            <a:r>
              <a:rPr lang="en-US" sz="1800" b="1" dirty="0">
                <a:solidFill>
                  <a:srgbClr val="007B83"/>
                </a:solidFill>
                <a:latin typeface="Roboto" pitchFamily="34" charset="0"/>
                <a:ea typeface="Roboto" pitchFamily="34" charset="-122"/>
                <a:cs typeface="Roboto" pitchFamily="34" charset="-120"/>
              </a:rPr>
              <a:t>Dapagliflozin (NICE TA1075, July 2025)</a:t>
            </a:r>
            <a:endParaRPr lang="en-US" sz="1800" dirty="0"/>
          </a:p>
        </p:txBody>
      </p:sp>
      <p:sp>
        <p:nvSpPr>
          <p:cNvPr id="40" name="SK-4-text-39"/>
          <p:cNvSpPr/>
          <p:nvPr/>
        </p:nvSpPr>
        <p:spPr>
          <a:xfrm>
            <a:off x="6278761" y="3092946"/>
            <a:ext cx="5913239" cy="253603"/>
          </a:xfrm>
          <a:prstGeom prst="rect">
            <a:avLst/>
          </a:prstGeom>
          <a:noFill/>
          <a:ln/>
        </p:spPr>
        <p:txBody>
          <a:bodyPr vert="horz" wrap="none" lIns="0" tIns="0" rIns="0" bIns="0" rtlCol="0" anchor="ctr"/>
          <a:lstStyle/>
          <a:p>
            <a:pPr marL="0" indent="0" algn="l">
              <a:buNone/>
            </a:pPr>
            <a:r>
              <a:rPr lang="en-US" sz="1500" dirty="0">
                <a:solidFill>
                  <a:srgbClr val="000000"/>
                </a:solidFill>
                <a:latin typeface="Roboto" pitchFamily="34" charset="0"/>
                <a:ea typeface="Roboto" pitchFamily="34" charset="-122"/>
                <a:cs typeface="Roboto" pitchFamily="34" charset="-120"/>
              </a:rPr>
              <a:t>◆ 10mg OD — for CKD: eGFR 20–&lt;45 (any patient)</a:t>
            </a:r>
            <a:endParaRPr lang="en-US" sz="1500" dirty="0"/>
          </a:p>
        </p:txBody>
      </p:sp>
      <p:sp>
        <p:nvSpPr>
          <p:cNvPr id="41" name="SK-4-text-40"/>
          <p:cNvSpPr/>
          <p:nvPr/>
        </p:nvSpPr>
        <p:spPr>
          <a:xfrm>
            <a:off x="6278761" y="3374082"/>
            <a:ext cx="5913239" cy="253603"/>
          </a:xfrm>
          <a:prstGeom prst="rect">
            <a:avLst/>
          </a:prstGeom>
          <a:noFill/>
          <a:ln/>
        </p:spPr>
        <p:txBody>
          <a:bodyPr vert="horz" wrap="none" lIns="0" tIns="0" rIns="0" bIns="0" rtlCol="0" anchor="ctr"/>
          <a:lstStyle/>
          <a:p>
            <a:pPr marL="0" indent="0" algn="l">
              <a:buNone/>
            </a:pPr>
            <a:r>
              <a:rPr lang="en-US" sz="1500" dirty="0">
                <a:solidFill>
                  <a:srgbClr val="000000"/>
                </a:solidFill>
                <a:latin typeface="Roboto" pitchFamily="34" charset="0"/>
                <a:ea typeface="Roboto" pitchFamily="34" charset="-122"/>
                <a:cs typeface="Roboto" pitchFamily="34" charset="-120"/>
              </a:rPr>
              <a:t>◆ eGFR 45–90 with uACR ≥22.6 mg/mmol OR Type 2 diabetes</a:t>
            </a:r>
            <a:endParaRPr lang="en-US" sz="1500" dirty="0"/>
          </a:p>
        </p:txBody>
      </p:sp>
      <p:sp>
        <p:nvSpPr>
          <p:cNvPr id="42" name="SK-4-text-41"/>
          <p:cNvSpPr/>
          <p:nvPr/>
        </p:nvSpPr>
        <p:spPr>
          <a:xfrm>
            <a:off x="6278761" y="3662065"/>
            <a:ext cx="5913239" cy="226219"/>
          </a:xfrm>
          <a:prstGeom prst="rect">
            <a:avLst/>
          </a:prstGeom>
          <a:noFill/>
          <a:ln/>
        </p:spPr>
        <p:txBody>
          <a:bodyPr vert="horz" wrap="none" lIns="0" tIns="0" rIns="0" bIns="0" rtlCol="0" anchor="ctr"/>
          <a:lstStyle/>
          <a:p>
            <a:pPr marL="0" indent="0" algn="l">
              <a:buNone/>
            </a:pPr>
            <a:r>
              <a:rPr lang="en-US" sz="1500" dirty="0">
                <a:solidFill>
                  <a:srgbClr val="000000"/>
                </a:solidFill>
                <a:latin typeface="Roboto" pitchFamily="34" charset="0"/>
                <a:ea typeface="Roboto" pitchFamily="34" charset="-122"/>
                <a:cs typeface="Roboto" pitchFamily="34" charset="-120"/>
              </a:rPr>
              <a:t>◆ Do not initiate below eGFR 15 ml/min</a:t>
            </a:r>
            <a:endParaRPr lang="en-US" sz="1500" dirty="0"/>
          </a:p>
        </p:txBody>
      </p:sp>
      <p:sp>
        <p:nvSpPr>
          <p:cNvPr id="43" name="SK-4-text-42"/>
          <p:cNvSpPr/>
          <p:nvPr/>
        </p:nvSpPr>
        <p:spPr>
          <a:xfrm>
            <a:off x="6266557" y="3943350"/>
            <a:ext cx="5925443" cy="226219"/>
          </a:xfrm>
          <a:prstGeom prst="rect">
            <a:avLst/>
          </a:prstGeom>
          <a:noFill/>
          <a:ln/>
        </p:spPr>
        <p:txBody>
          <a:bodyPr vert="horz" wrap="none" lIns="0" tIns="0" rIns="0" bIns="0" rtlCol="0" anchor="ctr"/>
          <a:lstStyle/>
          <a:p>
            <a:pPr marL="0" indent="0" algn="l">
              <a:buNone/>
            </a:pPr>
            <a:r>
              <a:rPr lang="en-US" sz="1200" dirty="0">
                <a:solidFill>
                  <a:srgbClr val="000000"/>
                </a:solidFill>
                <a:latin typeface="Roboto" pitchFamily="34" charset="0"/>
                <a:ea typeface="Roboto" pitchFamily="34" charset="-122"/>
                <a:cs typeface="Roboto" pitchFamily="34" charset="-120"/>
              </a:rPr>
              <a:t>Reduced glucose-lowering efficacy if eGFR &lt;45 — may need additional agent</a:t>
            </a:r>
            <a:endParaRPr lang="en-US" sz="1200" dirty="0"/>
          </a:p>
        </p:txBody>
      </p:sp>
      <p:sp>
        <p:nvSpPr>
          <p:cNvPr id="44" name="SK-4-text-43"/>
          <p:cNvSpPr/>
          <p:nvPr/>
        </p:nvSpPr>
        <p:spPr>
          <a:xfrm>
            <a:off x="6278761" y="4450705"/>
            <a:ext cx="5913239" cy="274290"/>
          </a:xfrm>
          <a:prstGeom prst="rect">
            <a:avLst/>
          </a:prstGeom>
          <a:noFill/>
          <a:ln/>
        </p:spPr>
        <p:txBody>
          <a:bodyPr vert="horz" wrap="none" lIns="0" tIns="0" rIns="0" bIns="0" rtlCol="0" anchor="ctr"/>
          <a:lstStyle/>
          <a:p>
            <a:pPr marL="0" indent="0" algn="l">
              <a:buNone/>
            </a:pPr>
            <a:r>
              <a:rPr lang="en-US" sz="1800" b="1" dirty="0">
                <a:solidFill>
                  <a:srgbClr val="007B83"/>
                </a:solidFill>
                <a:latin typeface="Roboto" pitchFamily="34" charset="0"/>
                <a:ea typeface="Roboto" pitchFamily="34" charset="-122"/>
                <a:cs typeface="Roboto" pitchFamily="34" charset="-120"/>
              </a:rPr>
              <a:t>Empagliflozin (NICE TA942, 2023)</a:t>
            </a:r>
            <a:endParaRPr lang="en-US" sz="1800" dirty="0"/>
          </a:p>
        </p:txBody>
      </p:sp>
      <p:sp>
        <p:nvSpPr>
          <p:cNvPr id="45" name="SK-4-text-44"/>
          <p:cNvSpPr/>
          <p:nvPr/>
        </p:nvSpPr>
        <p:spPr>
          <a:xfrm>
            <a:off x="6278761" y="4766221"/>
            <a:ext cx="5913239" cy="239911"/>
          </a:xfrm>
          <a:prstGeom prst="rect">
            <a:avLst/>
          </a:prstGeom>
          <a:noFill/>
          <a:ln/>
        </p:spPr>
        <p:txBody>
          <a:bodyPr vert="horz" wrap="none" lIns="0" tIns="0" rIns="0" bIns="0" rtlCol="0" anchor="ctr"/>
          <a:lstStyle/>
          <a:p>
            <a:pPr marL="0" indent="0" algn="l">
              <a:buNone/>
            </a:pPr>
            <a:r>
              <a:rPr lang="en-US" sz="1500" dirty="0">
                <a:solidFill>
                  <a:srgbClr val="000000"/>
                </a:solidFill>
                <a:latin typeface="Roboto" pitchFamily="34" charset="0"/>
                <a:ea typeface="Roboto" pitchFamily="34" charset="-122"/>
                <a:cs typeface="Roboto" pitchFamily="34" charset="-120"/>
              </a:rPr>
              <a:t>◆ CHF indication: avoid if eGFR &lt;20 ml/min</a:t>
            </a:r>
            <a:endParaRPr lang="en-US" sz="1500" dirty="0"/>
          </a:p>
        </p:txBody>
      </p:sp>
      <p:sp>
        <p:nvSpPr>
          <p:cNvPr id="46" name="SK-4-text-45"/>
          <p:cNvSpPr/>
          <p:nvPr/>
        </p:nvSpPr>
        <p:spPr>
          <a:xfrm>
            <a:off x="6278761" y="5047357"/>
            <a:ext cx="5913239" cy="233065"/>
          </a:xfrm>
          <a:prstGeom prst="rect">
            <a:avLst/>
          </a:prstGeom>
          <a:noFill/>
          <a:ln/>
        </p:spPr>
        <p:txBody>
          <a:bodyPr vert="horz" wrap="none" lIns="0" tIns="0" rIns="0" bIns="0" rtlCol="0" anchor="ctr"/>
          <a:lstStyle/>
          <a:p>
            <a:pPr marL="0" indent="0" algn="l">
              <a:buNone/>
            </a:pPr>
            <a:r>
              <a:rPr lang="en-US" sz="1500" dirty="0">
                <a:solidFill>
                  <a:srgbClr val="000000"/>
                </a:solidFill>
                <a:latin typeface="Roboto" pitchFamily="34" charset="0"/>
                <a:ea typeface="Roboto" pitchFamily="34" charset="-122"/>
                <a:cs typeface="Roboto" pitchFamily="34" charset="-120"/>
              </a:rPr>
              <a:t>◆ Diabetes indication: avoid if eGFR &lt;30 ml/min</a:t>
            </a:r>
            <a:endParaRPr lang="en-US" sz="1500" dirty="0"/>
          </a:p>
        </p:txBody>
      </p:sp>
      <p:sp>
        <p:nvSpPr>
          <p:cNvPr id="47" name="SK-4-text-46"/>
          <p:cNvSpPr/>
          <p:nvPr/>
        </p:nvSpPr>
        <p:spPr>
          <a:xfrm>
            <a:off x="6339780" y="5500092"/>
            <a:ext cx="5047357" cy="507355"/>
          </a:xfrm>
          <a:prstGeom prst="rect">
            <a:avLst/>
          </a:prstGeom>
          <a:noFill/>
          <a:ln/>
        </p:spPr>
        <p:txBody>
          <a:bodyPr vert="horz" wrap="none" lIns="0" tIns="0" rIns="0" bIns="0" rtlCol="0" anchor="ctr"/>
          <a:lstStyle/>
          <a:p>
            <a:pPr marL="0" indent="0" algn="l">
              <a:lnSpc>
                <a:spcPts val="1800"/>
              </a:lnSpc>
              <a:buNone/>
            </a:pPr>
            <a:r>
              <a:rPr lang="en-US" sz="1500" b="1" dirty="0">
                <a:solidFill>
                  <a:srgbClr val="000000"/>
                </a:solidFill>
                <a:latin typeface="Roboto" pitchFamily="34" charset="0"/>
                <a:ea typeface="Roboto" pitchFamily="34" charset="-122"/>
                <a:cs typeface="Roboto" pitchFamily="34" charset="-120"/>
              </a:rPr>
              <a:t>Sick Day Rule: Stop SGLT2i during acute illness — risk of</a:t>
            </a:r>
            <a:endParaRPr lang="en-US" sz="1500" dirty="0"/>
          </a:p>
          <a:p>
            <a:pPr marL="0" indent="0" algn="l">
              <a:lnSpc>
                <a:spcPts val="1800"/>
              </a:lnSpc>
              <a:buNone/>
            </a:pPr>
            <a:r>
              <a:rPr lang="en-US" sz="1500" b="1" dirty="0">
                <a:solidFill>
                  <a:srgbClr val="000000"/>
                </a:solidFill>
                <a:latin typeface="Roboto" pitchFamily="34" charset="0"/>
                <a:ea typeface="Roboto" pitchFamily="34" charset="-122"/>
                <a:cs typeface="Roboto" pitchFamily="34" charset="-120"/>
              </a:rPr>
              <a:t>of euglycaemic DKA even without hyperglycaemia.</a:t>
            </a:r>
            <a:endParaRPr lang="en-US" sz="1500" dirty="0"/>
          </a:p>
        </p:txBody>
      </p:sp>
      <p:sp>
        <p:nvSpPr>
          <p:cNvPr id="48" name="SK-4-text-47"/>
          <p:cNvSpPr/>
          <p:nvPr/>
        </p:nvSpPr>
        <p:spPr>
          <a:xfrm>
            <a:off x="792361" y="6528792"/>
            <a:ext cx="11399639" cy="287982"/>
          </a:xfrm>
          <a:prstGeom prst="rect">
            <a:avLst/>
          </a:prstGeom>
          <a:noFill/>
          <a:ln/>
        </p:spPr>
        <p:txBody>
          <a:bodyPr vert="horz" wrap="none" lIns="0" tIns="0" rIns="0" bIns="0" rtlCol="0" anchor="ctr"/>
          <a:lstStyle/>
          <a:p>
            <a:pPr marL="0" indent="0" algn="l">
              <a:buNone/>
            </a:pPr>
            <a:r>
              <a:rPr lang="en-US" sz="1500" b="1" dirty="0">
                <a:solidFill>
                  <a:srgbClr val="FFFFFF"/>
                </a:solidFill>
                <a:latin typeface="Roboto" pitchFamily="34" charset="0"/>
                <a:ea typeface="Roboto" pitchFamily="34" charset="-122"/>
                <a:cs typeface="Roboto" pitchFamily="34" charset="-120"/>
              </a:rPr>
              <a:t>AKT Pearl: Dapagliflozin TA1075 — eGFR 20–&lt;45 (any patient) or eGFR 45–90 + uACR ≥22.6 or T2DM. Know the thresholds.</a:t>
            </a:r>
            <a:endParaRPr lang="en-US" sz="150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SK-5-img-1" descr="preencoded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3" name="SK-5-img-2" descr="preencoded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6563023"/>
            <a:ext cx="12192000" cy="294829"/>
          </a:xfrm>
          <a:prstGeom prst="rect">
            <a:avLst/>
          </a:prstGeom>
        </p:spPr>
      </p:pic>
      <p:pic>
        <p:nvPicPr>
          <p:cNvPr id="4" name="SK-5-img-3" descr="preencoded.png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658267" y="1452711"/>
            <a:ext cx="1633686" cy="57150"/>
          </a:xfrm>
          <a:prstGeom prst="rect">
            <a:avLst/>
          </a:prstGeom>
        </p:spPr>
      </p:pic>
      <p:pic>
        <p:nvPicPr>
          <p:cNvPr id="5" name="SK-5-img-4" descr="preencoded.png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7273826" y="2228850"/>
            <a:ext cx="9525" cy="4114800"/>
          </a:xfrm>
          <a:prstGeom prst="rect">
            <a:avLst/>
          </a:prstGeom>
        </p:spPr>
      </p:pic>
      <p:pic>
        <p:nvPicPr>
          <p:cNvPr id="6" name="SK-5-img-5" descr="preencoded.png"/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621655" y="2215009"/>
            <a:ext cx="6510486" cy="1028700"/>
          </a:xfrm>
          <a:prstGeom prst="rect">
            <a:avLst/>
          </a:prstGeom>
        </p:spPr>
      </p:pic>
      <p:pic>
        <p:nvPicPr>
          <p:cNvPr id="7" name="SK-5-img-6" descr="preencoded.png"/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621655" y="3332857"/>
            <a:ext cx="6510486" cy="1062930"/>
          </a:xfrm>
          <a:prstGeom prst="rect">
            <a:avLst/>
          </a:prstGeom>
        </p:spPr>
      </p:pic>
      <p:pic>
        <p:nvPicPr>
          <p:cNvPr id="8" name="SK-5-img-7" descr="preencoded.png"/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621655" y="4491930"/>
            <a:ext cx="6510486" cy="925711"/>
          </a:xfrm>
          <a:prstGeom prst="rect">
            <a:avLst/>
          </a:prstGeom>
        </p:spPr>
      </p:pic>
      <p:pic>
        <p:nvPicPr>
          <p:cNvPr id="9" name="SK-5-img-8" descr="preencoded.png"/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621655" y="5500092"/>
            <a:ext cx="6510486" cy="857250"/>
          </a:xfrm>
          <a:prstGeom prst="rect">
            <a:avLst/>
          </a:prstGeom>
        </p:spPr>
      </p:pic>
      <p:pic>
        <p:nvPicPr>
          <p:cNvPr id="10" name="SK-5-img-9" descr="preencoded.png"/>
          <p:cNvPicPr>
            <a:picLocks noChangeAspect="1"/>
          </p:cNvPicPr>
          <p:nvPr/>
        </p:nvPicPr>
        <p:blipFill>
          <a:blip r:embed="rId11"/>
          <a:stretch>
            <a:fillRect/>
          </a:stretch>
        </p:blipFill>
        <p:spPr>
          <a:xfrm>
            <a:off x="7473553" y="2215009"/>
            <a:ext cx="4181773" cy="1721346"/>
          </a:xfrm>
          <a:prstGeom prst="rect">
            <a:avLst/>
          </a:prstGeom>
        </p:spPr>
      </p:pic>
      <p:pic>
        <p:nvPicPr>
          <p:cNvPr id="11" name="SK-5-img-10" descr="preencoded.png"/>
          <p:cNvPicPr>
            <a:picLocks noChangeAspect="1"/>
          </p:cNvPicPr>
          <p:nvPr/>
        </p:nvPicPr>
        <p:blipFill>
          <a:blip r:embed="rId12"/>
          <a:stretch>
            <a:fillRect/>
          </a:stretch>
        </p:blipFill>
        <p:spPr>
          <a:xfrm>
            <a:off x="7473553" y="4066729"/>
            <a:ext cx="4181773" cy="2290465"/>
          </a:xfrm>
          <a:prstGeom prst="rect">
            <a:avLst/>
          </a:prstGeom>
        </p:spPr>
      </p:pic>
      <p:pic>
        <p:nvPicPr>
          <p:cNvPr id="12" name="SK-5-img-11" descr="preencoded.png"/>
          <p:cNvPicPr>
            <a:picLocks noChangeAspect="1"/>
          </p:cNvPicPr>
          <p:nvPr/>
        </p:nvPicPr>
        <p:blipFill>
          <a:blip r:embed="rId13"/>
          <a:stretch>
            <a:fillRect/>
          </a:stretch>
        </p:blipFill>
        <p:spPr>
          <a:xfrm>
            <a:off x="7583388" y="5513784"/>
            <a:ext cx="3937992" cy="349746"/>
          </a:xfrm>
          <a:prstGeom prst="rect">
            <a:avLst/>
          </a:prstGeom>
        </p:spPr>
      </p:pic>
      <p:pic>
        <p:nvPicPr>
          <p:cNvPr id="13" name="SK-5-img-12" descr="preencoded.png"/>
          <p:cNvPicPr>
            <a:picLocks noChangeAspect="1"/>
          </p:cNvPicPr>
          <p:nvPr/>
        </p:nvPicPr>
        <p:blipFill>
          <a:blip r:embed="rId14"/>
          <a:stretch>
            <a:fillRect/>
          </a:stretch>
        </p:blipFill>
        <p:spPr>
          <a:xfrm>
            <a:off x="9021961" y="0"/>
            <a:ext cx="3169890" cy="2263080"/>
          </a:xfrm>
          <a:prstGeom prst="rect">
            <a:avLst/>
          </a:prstGeom>
        </p:spPr>
      </p:pic>
      <p:pic>
        <p:nvPicPr>
          <p:cNvPr id="14" name="SK-5-img-13" descr="preencoded.png"/>
          <p:cNvPicPr>
            <a:picLocks noChangeAspect="1"/>
          </p:cNvPicPr>
          <p:nvPr/>
        </p:nvPicPr>
        <p:blipFill>
          <a:blip r:embed="rId15"/>
          <a:stretch>
            <a:fillRect/>
          </a:stretch>
        </p:blipFill>
        <p:spPr>
          <a:xfrm>
            <a:off x="0" y="3977580"/>
            <a:ext cx="548580" cy="2571750"/>
          </a:xfrm>
          <a:prstGeom prst="rect">
            <a:avLst/>
          </a:prstGeom>
        </p:spPr>
      </p:pic>
      <p:pic>
        <p:nvPicPr>
          <p:cNvPr id="15" name="SK-5-img-14" descr="preencoded.png"/>
          <p:cNvPicPr>
            <a:picLocks noChangeAspect="1"/>
          </p:cNvPicPr>
          <p:nvPr/>
        </p:nvPicPr>
        <p:blipFill>
          <a:blip r:embed="rId16"/>
          <a:stretch>
            <a:fillRect/>
          </a:stretch>
        </p:blipFill>
        <p:spPr>
          <a:xfrm>
            <a:off x="11643271" y="4800600"/>
            <a:ext cx="548580" cy="1748730"/>
          </a:xfrm>
          <a:prstGeom prst="rect">
            <a:avLst/>
          </a:prstGeom>
        </p:spPr>
      </p:pic>
      <p:pic>
        <p:nvPicPr>
          <p:cNvPr id="16" name="SK-5-img-15" descr="preencoded.png"/>
          <p:cNvPicPr>
            <a:picLocks noChangeAspect="1"/>
          </p:cNvPicPr>
          <p:nvPr/>
        </p:nvPicPr>
        <p:blipFill>
          <a:blip r:embed="rId17"/>
          <a:stretch>
            <a:fillRect/>
          </a:stretch>
        </p:blipFill>
        <p:spPr>
          <a:xfrm>
            <a:off x="7583388" y="4190107"/>
            <a:ext cx="402282" cy="363438"/>
          </a:xfrm>
          <a:prstGeom prst="rect">
            <a:avLst/>
          </a:prstGeom>
        </p:spPr>
      </p:pic>
      <p:pic>
        <p:nvPicPr>
          <p:cNvPr id="17" name="SK-5-img-16" descr="preencoded.png"/>
          <p:cNvPicPr>
            <a:picLocks noChangeAspect="1"/>
          </p:cNvPicPr>
          <p:nvPr/>
        </p:nvPicPr>
        <p:blipFill>
          <a:blip r:embed="rId18"/>
          <a:stretch>
            <a:fillRect/>
          </a:stretch>
        </p:blipFill>
        <p:spPr>
          <a:xfrm>
            <a:off x="10948392" y="2036713"/>
            <a:ext cx="585192" cy="582811"/>
          </a:xfrm>
          <a:prstGeom prst="rect">
            <a:avLst/>
          </a:prstGeom>
        </p:spPr>
      </p:pic>
      <p:pic>
        <p:nvPicPr>
          <p:cNvPr id="18" name="SK-5-img-17" descr="preencoded.png"/>
          <p:cNvPicPr>
            <a:picLocks noChangeAspect="1"/>
          </p:cNvPicPr>
          <p:nvPr/>
        </p:nvPicPr>
        <p:blipFill>
          <a:blip r:embed="rId19"/>
          <a:stretch>
            <a:fillRect/>
          </a:stretch>
        </p:blipFill>
        <p:spPr>
          <a:xfrm>
            <a:off x="767953" y="2269927"/>
            <a:ext cx="402282" cy="349746"/>
          </a:xfrm>
          <a:prstGeom prst="rect">
            <a:avLst/>
          </a:prstGeom>
        </p:spPr>
      </p:pic>
      <p:sp>
        <p:nvSpPr>
          <p:cNvPr id="19" name="SK-5-text-18"/>
          <p:cNvSpPr/>
          <p:nvPr/>
        </p:nvSpPr>
        <p:spPr>
          <a:xfrm>
            <a:off x="633859" y="445740"/>
            <a:ext cx="7732395" cy="233065"/>
          </a:xfrm>
          <a:prstGeom prst="rect">
            <a:avLst/>
          </a:prstGeom>
          <a:noFill/>
          <a:ln/>
        </p:spPr>
        <p:txBody>
          <a:bodyPr vert="horz" wrap="none" lIns="0" tIns="0" rIns="0" bIns="0" rtlCol="0" anchor="ctr"/>
          <a:lstStyle/>
          <a:p>
            <a:pPr marL="0" indent="0" algn="l">
              <a:buNone/>
            </a:pPr>
            <a:r>
              <a:rPr lang="en-US" sz="1650" b="1" dirty="0">
                <a:solidFill>
                  <a:srgbClr val="007A78"/>
                </a:solidFill>
                <a:latin typeface="Roboto" pitchFamily="34" charset="0"/>
                <a:ea typeface="Roboto" pitchFamily="34" charset="-122"/>
                <a:cs typeface="Roboto" pitchFamily="34" charset="-120"/>
              </a:rPr>
              <a:t>SLIDE 05 — PRESCRIBING IN CKD</a:t>
            </a:r>
            <a:endParaRPr lang="en-US" sz="1650" dirty="0"/>
          </a:p>
        </p:txBody>
      </p:sp>
      <p:sp>
        <p:nvSpPr>
          <p:cNvPr id="20" name="SK-5-text-19"/>
          <p:cNvSpPr/>
          <p:nvPr/>
        </p:nvSpPr>
        <p:spPr>
          <a:xfrm>
            <a:off x="633859" y="781794"/>
            <a:ext cx="11558141" cy="589657"/>
          </a:xfrm>
          <a:prstGeom prst="rect">
            <a:avLst/>
          </a:prstGeom>
          <a:noFill/>
          <a:ln/>
        </p:spPr>
        <p:txBody>
          <a:bodyPr vert="horz" wrap="none" lIns="0" tIns="0" rIns="0" bIns="0" rtlCol="0" anchor="ctr"/>
          <a:lstStyle/>
          <a:p>
            <a:pPr marL="0" indent="0" algn="l">
              <a:buNone/>
            </a:pPr>
            <a:r>
              <a:rPr lang="en-US" sz="4275" b="1" dirty="0">
                <a:solidFill>
                  <a:srgbClr val="0D1B3E"/>
                </a:solidFill>
                <a:latin typeface="Roboto" pitchFamily="34" charset="0"/>
                <a:ea typeface="Roboto" pitchFamily="34" charset="-122"/>
                <a:cs typeface="Roboto" pitchFamily="34" charset="-120"/>
              </a:rPr>
              <a:t>Antibiotics &amp; Allopurinol Adjustments</a:t>
            </a:r>
            <a:endParaRPr lang="en-US" sz="4275" dirty="0"/>
          </a:p>
        </p:txBody>
      </p:sp>
      <p:sp>
        <p:nvSpPr>
          <p:cNvPr id="21" name="SK-5-text-20"/>
          <p:cNvSpPr/>
          <p:nvPr/>
        </p:nvSpPr>
        <p:spPr>
          <a:xfrm>
            <a:off x="633859" y="1693813"/>
            <a:ext cx="11558141" cy="342900"/>
          </a:xfrm>
          <a:prstGeom prst="rect">
            <a:avLst/>
          </a:prstGeom>
          <a:noFill/>
          <a:ln/>
        </p:spPr>
        <p:txBody>
          <a:bodyPr vert="horz" wrap="none" lIns="0" tIns="0" rIns="0" bIns="0" rtlCol="0" anchor="ctr"/>
          <a:lstStyle/>
          <a:p>
            <a:pPr marL="0" indent="0" algn="l">
              <a:buNone/>
            </a:pPr>
            <a:r>
              <a:rPr lang="en-US" sz="2250" dirty="0">
                <a:solidFill>
                  <a:srgbClr val="666666"/>
                </a:solidFill>
                <a:latin typeface="Roboto" pitchFamily="34" charset="0"/>
                <a:ea typeface="Roboto" pitchFamily="34" charset="-122"/>
                <a:cs typeface="Roboto" pitchFamily="34" charset="-120"/>
              </a:rPr>
              <a:t>BNF-verified dose adjustments — May 2026</a:t>
            </a:r>
            <a:endParaRPr lang="en-US" sz="2250" dirty="0"/>
          </a:p>
        </p:txBody>
      </p:sp>
      <p:sp>
        <p:nvSpPr>
          <p:cNvPr id="22" name="SK-5-text-21"/>
          <p:cNvSpPr/>
          <p:nvPr/>
        </p:nvSpPr>
        <p:spPr>
          <a:xfrm>
            <a:off x="1206996" y="2311003"/>
            <a:ext cx="3784283" cy="267444"/>
          </a:xfrm>
          <a:prstGeom prst="rect">
            <a:avLst/>
          </a:prstGeom>
          <a:noFill/>
          <a:ln/>
        </p:spPr>
        <p:txBody>
          <a:bodyPr vert="horz" wrap="none" lIns="0" tIns="0" rIns="0" bIns="0" rtlCol="0" anchor="ctr"/>
          <a:lstStyle/>
          <a:p>
            <a:pPr marL="0" indent="0" algn="l">
              <a:buNone/>
            </a:pPr>
            <a:r>
              <a:rPr lang="en-US" sz="2175" b="1" dirty="0">
                <a:solidFill>
                  <a:srgbClr val="000000"/>
                </a:solidFill>
                <a:latin typeface="Roboto" pitchFamily="34" charset="0"/>
                <a:ea typeface="Roboto" pitchFamily="34" charset="-122"/>
                <a:cs typeface="Roboto" pitchFamily="34" charset="-120"/>
              </a:rPr>
              <a:t>Amoxicillin</a:t>
            </a:r>
            <a:endParaRPr lang="en-US" sz="2175" dirty="0"/>
          </a:p>
        </p:txBody>
      </p:sp>
      <p:sp>
        <p:nvSpPr>
          <p:cNvPr id="23" name="SK-5-text-22"/>
          <p:cNvSpPr/>
          <p:nvPr/>
        </p:nvSpPr>
        <p:spPr>
          <a:xfrm>
            <a:off x="767953" y="2633365"/>
            <a:ext cx="9061133" cy="226219"/>
          </a:xfrm>
          <a:prstGeom prst="rect">
            <a:avLst/>
          </a:prstGeom>
          <a:noFill/>
          <a:ln/>
        </p:spPr>
        <p:txBody>
          <a:bodyPr vert="horz" wrap="none" lIns="0" tIns="0" rIns="0" bIns="0" rtlCol="0" anchor="ctr"/>
          <a:lstStyle/>
          <a:p>
            <a:pPr marL="0" indent="0" algn="l">
              <a:buNone/>
            </a:pPr>
            <a:r>
              <a:rPr lang="en-US" sz="1575" dirty="0">
                <a:solidFill>
                  <a:srgbClr val="000000"/>
                </a:solidFill>
                <a:latin typeface="Roboto" pitchFamily="34" charset="0"/>
                <a:ea typeface="Roboto" pitchFamily="34" charset="-122"/>
                <a:cs typeface="Roboto" pitchFamily="34" charset="-120"/>
              </a:rPr>
              <a:t>• eGFR &lt;30 → max 500mg twice daily</a:t>
            </a:r>
            <a:endParaRPr lang="en-US" sz="1575" dirty="0"/>
          </a:p>
        </p:txBody>
      </p:sp>
      <p:sp>
        <p:nvSpPr>
          <p:cNvPr id="24" name="SK-5-text-23"/>
          <p:cNvSpPr/>
          <p:nvPr/>
        </p:nvSpPr>
        <p:spPr>
          <a:xfrm>
            <a:off x="767953" y="2873425"/>
            <a:ext cx="8821103" cy="226219"/>
          </a:xfrm>
          <a:prstGeom prst="rect">
            <a:avLst/>
          </a:prstGeom>
          <a:noFill/>
          <a:ln/>
        </p:spPr>
        <p:txBody>
          <a:bodyPr vert="horz" wrap="none" lIns="0" tIns="0" rIns="0" bIns="0" rtlCol="0" anchor="ctr"/>
          <a:lstStyle/>
          <a:p>
            <a:pPr marL="0" indent="0" algn="l">
              <a:buNone/>
            </a:pPr>
            <a:r>
              <a:rPr lang="en-US" sz="1575" dirty="0">
                <a:solidFill>
                  <a:srgbClr val="000000"/>
                </a:solidFill>
                <a:latin typeface="Roboto" pitchFamily="34" charset="0"/>
                <a:ea typeface="Roboto" pitchFamily="34" charset="-122"/>
                <a:cs typeface="Roboto" pitchFamily="34" charset="-120"/>
              </a:rPr>
              <a:t>• eGFR &lt;10 → max 500mg once daily</a:t>
            </a:r>
            <a:endParaRPr lang="en-US" sz="1575" dirty="0"/>
          </a:p>
        </p:txBody>
      </p:sp>
      <p:sp>
        <p:nvSpPr>
          <p:cNvPr id="25" name="SK-5-text-24"/>
          <p:cNvSpPr/>
          <p:nvPr/>
        </p:nvSpPr>
        <p:spPr>
          <a:xfrm>
            <a:off x="975271" y="3092946"/>
            <a:ext cx="6875145" cy="185142"/>
          </a:xfrm>
          <a:prstGeom prst="rect">
            <a:avLst/>
          </a:prstGeom>
          <a:noFill/>
          <a:ln/>
        </p:spPr>
        <p:txBody>
          <a:bodyPr vert="horz" wrap="none" lIns="0" tIns="0" rIns="0" bIns="0" rtlCol="0" anchor="ctr"/>
          <a:lstStyle/>
          <a:p>
            <a:pPr marL="0" indent="0" algn="l">
              <a:buNone/>
            </a:pPr>
            <a:r>
              <a:rPr lang="en-US" sz="1350" dirty="0">
                <a:solidFill>
                  <a:srgbClr val="333333"/>
                </a:solidFill>
                <a:latin typeface="Roboto" pitchFamily="34" charset="0"/>
                <a:ea typeface="Roboto" pitchFamily="34" charset="-122"/>
                <a:cs typeface="Roboto" pitchFamily="34" charset="-120"/>
              </a:rPr>
              <a:t>Risk of convulsions at high doses</a:t>
            </a:r>
            <a:endParaRPr lang="en-US" sz="1350" dirty="0"/>
          </a:p>
        </p:txBody>
      </p:sp>
      <p:sp>
        <p:nvSpPr>
          <p:cNvPr id="26" name="SK-5-text-25"/>
          <p:cNvSpPr/>
          <p:nvPr/>
        </p:nvSpPr>
        <p:spPr>
          <a:xfrm>
            <a:off x="767953" y="3394621"/>
            <a:ext cx="4115753" cy="267444"/>
          </a:xfrm>
          <a:prstGeom prst="rect">
            <a:avLst/>
          </a:prstGeom>
          <a:noFill/>
          <a:ln/>
        </p:spPr>
        <p:txBody>
          <a:bodyPr vert="horz" wrap="none" lIns="0" tIns="0" rIns="0" bIns="0" rtlCol="0" anchor="ctr"/>
          <a:lstStyle/>
          <a:p>
            <a:pPr marL="0" indent="0" algn="l">
              <a:buNone/>
            </a:pPr>
            <a:r>
              <a:rPr lang="en-US" sz="2175" b="1" dirty="0">
                <a:solidFill>
                  <a:srgbClr val="000000"/>
                </a:solidFill>
                <a:latin typeface="Roboto" pitchFamily="34" charset="0"/>
                <a:ea typeface="Roboto" pitchFamily="34" charset="-122"/>
                <a:cs typeface="Roboto" pitchFamily="34" charset="-120"/>
              </a:rPr>
              <a:t>Co-amoxiclav</a:t>
            </a:r>
            <a:endParaRPr lang="en-US" sz="2175" dirty="0"/>
          </a:p>
        </p:txBody>
      </p:sp>
      <p:sp>
        <p:nvSpPr>
          <p:cNvPr id="27" name="SK-5-text-26"/>
          <p:cNvSpPr/>
          <p:nvPr/>
        </p:nvSpPr>
        <p:spPr>
          <a:xfrm>
            <a:off x="767953" y="3696444"/>
            <a:ext cx="11424047" cy="239911"/>
          </a:xfrm>
          <a:prstGeom prst="rect">
            <a:avLst/>
          </a:prstGeom>
          <a:noFill/>
          <a:ln/>
        </p:spPr>
        <p:txBody>
          <a:bodyPr vert="horz" wrap="none" lIns="0" tIns="0" rIns="0" bIns="0" rtlCol="0" anchor="ctr"/>
          <a:lstStyle/>
          <a:p>
            <a:pPr marL="0" indent="0" algn="l">
              <a:buNone/>
            </a:pPr>
            <a:r>
              <a:rPr lang="en-US" sz="1575" dirty="0">
                <a:solidFill>
                  <a:srgbClr val="000000"/>
                </a:solidFill>
                <a:latin typeface="Roboto" pitchFamily="34" charset="0"/>
                <a:ea typeface="Roboto" pitchFamily="34" charset="-122"/>
                <a:cs typeface="Roboto" pitchFamily="34" charset="-120"/>
              </a:rPr>
              <a:t>• eGFR 10–30 → 250/125mg or 500/125mg twice daily</a:t>
            </a:r>
            <a:endParaRPr lang="en-US" sz="1575" dirty="0"/>
          </a:p>
        </p:txBody>
      </p:sp>
      <p:sp>
        <p:nvSpPr>
          <p:cNvPr id="28" name="SK-5-text-27"/>
          <p:cNvSpPr/>
          <p:nvPr/>
        </p:nvSpPr>
        <p:spPr>
          <a:xfrm>
            <a:off x="767953" y="3943350"/>
            <a:ext cx="11424047" cy="226219"/>
          </a:xfrm>
          <a:prstGeom prst="rect">
            <a:avLst/>
          </a:prstGeom>
          <a:noFill/>
          <a:ln/>
        </p:spPr>
        <p:txBody>
          <a:bodyPr vert="horz" wrap="none" lIns="0" tIns="0" rIns="0" bIns="0" rtlCol="0" anchor="ctr"/>
          <a:lstStyle/>
          <a:p>
            <a:pPr marL="0" indent="0" algn="l">
              <a:buNone/>
            </a:pPr>
            <a:r>
              <a:rPr lang="en-US" sz="1575" dirty="0">
                <a:solidFill>
                  <a:srgbClr val="000000"/>
                </a:solidFill>
                <a:latin typeface="Roboto" pitchFamily="34" charset="0"/>
                <a:ea typeface="Roboto" pitchFamily="34" charset="-122"/>
                <a:cs typeface="Roboto" pitchFamily="34" charset="-120"/>
              </a:rPr>
              <a:t>• eGFR &lt;10 → 250/125mg or 500/125mg once daily</a:t>
            </a:r>
            <a:endParaRPr lang="en-US" sz="1575" dirty="0"/>
          </a:p>
        </p:txBody>
      </p:sp>
      <p:sp>
        <p:nvSpPr>
          <p:cNvPr id="29" name="SK-5-text-28"/>
          <p:cNvSpPr/>
          <p:nvPr/>
        </p:nvSpPr>
        <p:spPr>
          <a:xfrm>
            <a:off x="950863" y="4183261"/>
            <a:ext cx="8246745" cy="205680"/>
          </a:xfrm>
          <a:prstGeom prst="rect">
            <a:avLst/>
          </a:prstGeom>
          <a:noFill/>
          <a:ln/>
        </p:spPr>
        <p:txBody>
          <a:bodyPr vert="horz" wrap="none" lIns="0" tIns="0" rIns="0" bIns="0" rtlCol="0" anchor="ctr"/>
          <a:lstStyle/>
          <a:p>
            <a:pPr marL="0" indent="0" algn="l">
              <a:buNone/>
            </a:pPr>
            <a:r>
              <a:rPr lang="en-US" sz="1350" dirty="0">
                <a:solidFill>
                  <a:srgbClr val="333333"/>
                </a:solidFill>
                <a:latin typeface="Roboto" pitchFamily="34" charset="0"/>
                <a:ea typeface="Roboto" pitchFamily="34" charset="-122"/>
                <a:cs typeface="Roboto" pitchFamily="34" charset="-120"/>
              </a:rPr>
              <a:t>Avoid 400/57 suspension if eGFR &lt;30</a:t>
            </a:r>
            <a:endParaRPr lang="en-US" sz="1350" dirty="0"/>
          </a:p>
        </p:txBody>
      </p:sp>
      <p:sp>
        <p:nvSpPr>
          <p:cNvPr id="30" name="SK-5-text-29"/>
          <p:cNvSpPr/>
          <p:nvPr/>
        </p:nvSpPr>
        <p:spPr>
          <a:xfrm>
            <a:off x="767953" y="4574232"/>
            <a:ext cx="4778693" cy="308521"/>
          </a:xfrm>
          <a:prstGeom prst="rect">
            <a:avLst/>
          </a:prstGeom>
          <a:noFill/>
          <a:ln/>
        </p:spPr>
        <p:txBody>
          <a:bodyPr vert="horz" wrap="none" lIns="0" tIns="0" rIns="0" bIns="0" rtlCol="0" anchor="ctr"/>
          <a:lstStyle/>
          <a:p>
            <a:pPr marL="0" indent="0" algn="l">
              <a:buNone/>
            </a:pPr>
            <a:r>
              <a:rPr lang="en-US" sz="2175" b="1" dirty="0">
                <a:solidFill>
                  <a:srgbClr val="000000"/>
                </a:solidFill>
                <a:latin typeface="Roboto" pitchFamily="34" charset="0"/>
                <a:ea typeface="Roboto" pitchFamily="34" charset="-122"/>
                <a:cs typeface="Roboto" pitchFamily="34" charset="-120"/>
              </a:rPr>
              <a:t>Clarithromycin</a:t>
            </a:r>
            <a:endParaRPr lang="en-US" sz="2175" dirty="0"/>
          </a:p>
        </p:txBody>
      </p:sp>
      <p:sp>
        <p:nvSpPr>
          <p:cNvPr id="31" name="SK-5-text-30"/>
          <p:cNvSpPr/>
          <p:nvPr/>
        </p:nvSpPr>
        <p:spPr>
          <a:xfrm>
            <a:off x="767953" y="4889748"/>
            <a:ext cx="11424047" cy="226219"/>
          </a:xfrm>
          <a:prstGeom prst="rect">
            <a:avLst/>
          </a:prstGeom>
          <a:noFill/>
          <a:ln/>
        </p:spPr>
        <p:txBody>
          <a:bodyPr vert="horz" wrap="none" lIns="0" tIns="0" rIns="0" bIns="0" rtlCol="0" anchor="ctr"/>
          <a:lstStyle/>
          <a:p>
            <a:pPr marL="0" indent="0" algn="l">
              <a:buNone/>
            </a:pPr>
            <a:r>
              <a:rPr lang="en-US" sz="1575" dirty="0">
                <a:solidFill>
                  <a:srgbClr val="000000"/>
                </a:solidFill>
                <a:latin typeface="Roboto" pitchFamily="34" charset="0"/>
                <a:ea typeface="Roboto" pitchFamily="34" charset="-122"/>
                <a:cs typeface="Roboto" pitchFamily="34" charset="-120"/>
              </a:rPr>
              <a:t>• eGFR 30–60 → half normal dose for MR preparations</a:t>
            </a:r>
            <a:endParaRPr lang="en-US" sz="1575" dirty="0"/>
          </a:p>
        </p:txBody>
      </p:sp>
      <p:sp>
        <p:nvSpPr>
          <p:cNvPr id="32" name="SK-5-text-31"/>
          <p:cNvSpPr/>
          <p:nvPr/>
        </p:nvSpPr>
        <p:spPr>
          <a:xfrm>
            <a:off x="767953" y="5122813"/>
            <a:ext cx="11424047" cy="233065"/>
          </a:xfrm>
          <a:prstGeom prst="rect">
            <a:avLst/>
          </a:prstGeom>
          <a:noFill/>
          <a:ln/>
        </p:spPr>
        <p:txBody>
          <a:bodyPr vert="horz" wrap="none" lIns="0" tIns="0" rIns="0" bIns="0" rtlCol="0" anchor="ctr"/>
          <a:lstStyle/>
          <a:p>
            <a:pPr marL="0" indent="0" algn="l">
              <a:buNone/>
            </a:pPr>
            <a:r>
              <a:rPr lang="en-US" sz="1575" dirty="0">
                <a:solidFill>
                  <a:srgbClr val="000000"/>
                </a:solidFill>
                <a:latin typeface="Roboto" pitchFamily="34" charset="0"/>
                <a:ea typeface="Roboto" pitchFamily="34" charset="-122"/>
                <a:cs typeface="Roboto" pitchFamily="34" charset="-120"/>
              </a:rPr>
              <a:t>• eGFR &lt;30 → half normal dose; max 14 days; avoid MR preparations</a:t>
            </a:r>
            <a:endParaRPr lang="en-US" sz="1575" dirty="0"/>
          </a:p>
        </p:txBody>
      </p:sp>
      <p:sp>
        <p:nvSpPr>
          <p:cNvPr id="33" name="SK-5-text-32"/>
          <p:cNvSpPr/>
          <p:nvPr/>
        </p:nvSpPr>
        <p:spPr>
          <a:xfrm>
            <a:off x="767953" y="5541169"/>
            <a:ext cx="4447223" cy="294829"/>
          </a:xfrm>
          <a:prstGeom prst="rect">
            <a:avLst/>
          </a:prstGeom>
          <a:noFill/>
          <a:ln/>
        </p:spPr>
        <p:txBody>
          <a:bodyPr vert="horz" wrap="none" lIns="0" tIns="0" rIns="0" bIns="0" rtlCol="0" anchor="ctr"/>
          <a:lstStyle/>
          <a:p>
            <a:pPr marL="0" indent="0" algn="l">
              <a:buNone/>
            </a:pPr>
            <a:r>
              <a:rPr lang="en-US" sz="2175" b="1" dirty="0">
                <a:solidFill>
                  <a:srgbClr val="000000"/>
                </a:solidFill>
                <a:latin typeface="Roboto" pitchFamily="34" charset="0"/>
                <a:ea typeface="Roboto" pitchFamily="34" charset="-122"/>
                <a:cs typeface="Roboto" pitchFamily="34" charset="-120"/>
              </a:rPr>
              <a:t>Ciprofloxacin</a:t>
            </a:r>
            <a:endParaRPr lang="en-US" sz="2175" dirty="0"/>
          </a:p>
        </p:txBody>
      </p:sp>
      <p:sp>
        <p:nvSpPr>
          <p:cNvPr id="34" name="SK-5-text-33"/>
          <p:cNvSpPr/>
          <p:nvPr/>
        </p:nvSpPr>
        <p:spPr>
          <a:xfrm>
            <a:off x="767953" y="5849838"/>
            <a:ext cx="11381423" cy="239911"/>
          </a:xfrm>
          <a:prstGeom prst="rect">
            <a:avLst/>
          </a:prstGeom>
          <a:noFill/>
          <a:ln/>
        </p:spPr>
        <p:txBody>
          <a:bodyPr vert="horz" wrap="none" lIns="0" tIns="0" rIns="0" bIns="0" rtlCol="0" anchor="ctr"/>
          <a:lstStyle/>
          <a:p>
            <a:pPr marL="0" indent="0" algn="l">
              <a:buNone/>
            </a:pPr>
            <a:r>
              <a:rPr lang="en-US" sz="1575" dirty="0">
                <a:solidFill>
                  <a:srgbClr val="000000"/>
                </a:solidFill>
                <a:latin typeface="Roboto" pitchFamily="34" charset="0"/>
                <a:ea typeface="Roboto" pitchFamily="34" charset="-122"/>
                <a:cs typeface="Roboto" pitchFamily="34" charset="-120"/>
              </a:rPr>
              <a:t>• eGFR 30–60 → 250–500mg every 12 hours</a:t>
            </a:r>
            <a:endParaRPr lang="en-US" sz="1575" dirty="0"/>
          </a:p>
        </p:txBody>
      </p:sp>
      <p:sp>
        <p:nvSpPr>
          <p:cNvPr id="35" name="SK-5-text-34"/>
          <p:cNvSpPr/>
          <p:nvPr/>
        </p:nvSpPr>
        <p:spPr>
          <a:xfrm>
            <a:off x="767953" y="6089898"/>
            <a:ext cx="10581323" cy="233065"/>
          </a:xfrm>
          <a:prstGeom prst="rect">
            <a:avLst/>
          </a:prstGeom>
          <a:noFill/>
          <a:ln/>
        </p:spPr>
        <p:txBody>
          <a:bodyPr vert="horz" wrap="none" lIns="0" tIns="0" rIns="0" bIns="0" rtlCol="0" anchor="ctr"/>
          <a:lstStyle/>
          <a:p>
            <a:pPr marL="0" indent="0" algn="l">
              <a:buNone/>
            </a:pPr>
            <a:r>
              <a:rPr lang="en-US" sz="1575" dirty="0">
                <a:solidFill>
                  <a:srgbClr val="000000"/>
                </a:solidFill>
                <a:latin typeface="Roboto" pitchFamily="34" charset="0"/>
                <a:ea typeface="Roboto" pitchFamily="34" charset="-122"/>
                <a:cs typeface="Roboto" pitchFamily="34" charset="-120"/>
              </a:rPr>
              <a:t>• eGFR &lt;30 → 250–500mg every 24 hours</a:t>
            </a:r>
            <a:endParaRPr lang="en-US" sz="1575" dirty="0"/>
          </a:p>
        </p:txBody>
      </p:sp>
      <p:sp>
        <p:nvSpPr>
          <p:cNvPr id="36" name="SK-5-text-35"/>
          <p:cNvSpPr/>
          <p:nvPr/>
        </p:nvSpPr>
        <p:spPr>
          <a:xfrm>
            <a:off x="7632055" y="2317998"/>
            <a:ext cx="4559945" cy="315367"/>
          </a:xfrm>
          <a:prstGeom prst="rect">
            <a:avLst/>
          </a:prstGeom>
          <a:noFill/>
          <a:ln/>
        </p:spPr>
        <p:txBody>
          <a:bodyPr vert="horz" wrap="none" lIns="0" tIns="0" rIns="0" bIns="0" rtlCol="0" anchor="ctr"/>
          <a:lstStyle/>
          <a:p>
            <a:pPr marL="0" indent="0" algn="l">
              <a:buNone/>
            </a:pPr>
            <a:r>
              <a:rPr lang="en-US" sz="2175" b="1" dirty="0">
                <a:solidFill>
                  <a:srgbClr val="000000"/>
                </a:solidFill>
                <a:latin typeface="Roboto" pitchFamily="34" charset="0"/>
                <a:ea typeface="Roboto" pitchFamily="34" charset="-122"/>
                <a:cs typeface="Roboto" pitchFamily="34" charset="-120"/>
              </a:rPr>
              <a:t>Allopurinol (Gout)</a:t>
            </a:r>
            <a:endParaRPr lang="en-US" sz="2175" dirty="0"/>
          </a:p>
        </p:txBody>
      </p:sp>
      <p:sp>
        <p:nvSpPr>
          <p:cNvPr id="37" name="SK-5-text-36"/>
          <p:cNvSpPr/>
          <p:nvPr/>
        </p:nvSpPr>
        <p:spPr>
          <a:xfrm>
            <a:off x="7644259" y="2660898"/>
            <a:ext cx="3023592" cy="473125"/>
          </a:xfrm>
          <a:prstGeom prst="rect">
            <a:avLst/>
          </a:prstGeom>
          <a:noFill/>
          <a:ln/>
        </p:spPr>
        <p:txBody>
          <a:bodyPr vert="horz" wrap="none" lIns="0" tIns="0" rIns="0" bIns="0" rtlCol="0" anchor="ctr"/>
          <a:lstStyle/>
          <a:p>
            <a:pPr marL="0" indent="0" algn="l">
              <a:lnSpc>
                <a:spcPts val="1890"/>
              </a:lnSpc>
              <a:buNone/>
            </a:pPr>
            <a:r>
              <a:rPr lang="en-US" sz="1575" dirty="0">
                <a:solidFill>
                  <a:srgbClr val="000000"/>
                </a:solidFill>
                <a:latin typeface="Roboto" pitchFamily="34" charset="0"/>
                <a:ea typeface="Roboto" pitchFamily="34" charset="-122"/>
                <a:cs typeface="Roboto" pitchFamily="34" charset="-120"/>
              </a:rPr>
              <a:t>• eGFR &lt;30 → initial dose 100mg;</a:t>
            </a:r>
            <a:endParaRPr lang="en-US" sz="1575" dirty="0"/>
          </a:p>
          <a:p>
            <a:pPr marL="0" indent="0" algn="l">
              <a:lnSpc>
                <a:spcPts val="1890"/>
              </a:lnSpc>
              <a:buNone/>
            </a:pPr>
            <a:r>
              <a:rPr lang="en-US" sz="1575" dirty="0">
                <a:solidFill>
                  <a:srgbClr val="000000"/>
                </a:solidFill>
                <a:latin typeface="Roboto" pitchFamily="34" charset="0"/>
                <a:ea typeface="Roboto" pitchFamily="34" charset="-122"/>
                <a:cs typeface="Roboto" pitchFamily="34" charset="-120"/>
              </a:rPr>
              <a:t>increase cautiously</a:t>
            </a:r>
            <a:endParaRPr lang="en-US" sz="1575" dirty="0"/>
          </a:p>
        </p:txBody>
      </p:sp>
      <p:sp>
        <p:nvSpPr>
          <p:cNvPr id="38" name="SK-5-text-37"/>
          <p:cNvSpPr/>
          <p:nvPr/>
        </p:nvSpPr>
        <p:spPr>
          <a:xfrm>
            <a:off x="7644259" y="3140869"/>
            <a:ext cx="3681859" cy="459432"/>
          </a:xfrm>
          <a:prstGeom prst="rect">
            <a:avLst/>
          </a:prstGeom>
          <a:noFill/>
          <a:ln/>
        </p:spPr>
        <p:txBody>
          <a:bodyPr vert="horz" wrap="none" lIns="0" tIns="0" rIns="0" bIns="0" rtlCol="0" anchor="ctr"/>
          <a:lstStyle/>
          <a:p>
            <a:pPr marL="0" indent="0" algn="l">
              <a:lnSpc>
                <a:spcPts val="1890"/>
              </a:lnSpc>
              <a:buNone/>
            </a:pPr>
            <a:r>
              <a:rPr lang="en-US" sz="1575" dirty="0">
                <a:solidFill>
                  <a:srgbClr val="000000"/>
                </a:solidFill>
                <a:latin typeface="Roboto" pitchFamily="34" charset="0"/>
                <a:ea typeface="Roboto" pitchFamily="34" charset="-122"/>
                <a:cs typeface="Roboto" pitchFamily="34" charset="-120"/>
              </a:rPr>
              <a:t>• eGFR 10–29 → reduce daily dose below</a:t>
            </a:r>
            <a:endParaRPr lang="en-US" sz="1575" dirty="0"/>
          </a:p>
          <a:p>
            <a:pPr marL="0" indent="0" algn="l">
              <a:lnSpc>
                <a:spcPts val="1890"/>
              </a:lnSpc>
              <a:buNone/>
            </a:pPr>
            <a:r>
              <a:rPr lang="en-US" sz="1575" dirty="0">
                <a:solidFill>
                  <a:srgbClr val="000000"/>
                </a:solidFill>
                <a:latin typeface="Roboto" pitchFamily="34" charset="0"/>
                <a:ea typeface="Roboto" pitchFamily="34" charset="-122"/>
                <a:cs typeface="Roboto" pitchFamily="34" charset="-120"/>
              </a:rPr>
              <a:t>100mg or extend dose interval</a:t>
            </a:r>
            <a:endParaRPr lang="en-US" sz="1575" dirty="0"/>
          </a:p>
        </p:txBody>
      </p:sp>
      <p:sp>
        <p:nvSpPr>
          <p:cNvPr id="39" name="SK-5-text-38"/>
          <p:cNvSpPr/>
          <p:nvPr/>
        </p:nvSpPr>
        <p:spPr>
          <a:xfrm>
            <a:off x="7632055" y="3655219"/>
            <a:ext cx="4559945" cy="226219"/>
          </a:xfrm>
          <a:prstGeom prst="rect">
            <a:avLst/>
          </a:prstGeom>
          <a:noFill/>
          <a:ln/>
        </p:spPr>
        <p:txBody>
          <a:bodyPr vert="horz" wrap="none" lIns="0" tIns="0" rIns="0" bIns="0" rtlCol="0" anchor="ctr"/>
          <a:lstStyle/>
          <a:p>
            <a:pPr marL="0" indent="0" algn="l">
              <a:buNone/>
            </a:pPr>
            <a:r>
              <a:rPr lang="en-US" sz="1350" dirty="0">
                <a:solidFill>
                  <a:srgbClr val="333333"/>
                </a:solidFill>
                <a:latin typeface="Roboto" pitchFamily="34" charset="0"/>
                <a:ea typeface="Roboto" pitchFamily="34" charset="-122"/>
                <a:cs typeface="Roboto" pitchFamily="34" charset="-120"/>
              </a:rPr>
              <a:t>Monitor urate levels regularly</a:t>
            </a:r>
            <a:endParaRPr lang="en-US" sz="1350" dirty="0"/>
          </a:p>
        </p:txBody>
      </p:sp>
      <p:sp>
        <p:nvSpPr>
          <p:cNvPr id="40" name="SK-5-text-39"/>
          <p:cNvSpPr/>
          <p:nvPr/>
        </p:nvSpPr>
        <p:spPr>
          <a:xfrm>
            <a:off x="8046690" y="4224486"/>
            <a:ext cx="4145310" cy="308521"/>
          </a:xfrm>
          <a:prstGeom prst="rect">
            <a:avLst/>
          </a:prstGeom>
          <a:noFill/>
          <a:ln/>
        </p:spPr>
        <p:txBody>
          <a:bodyPr vert="horz" wrap="none" lIns="0" tIns="0" rIns="0" bIns="0" rtlCol="0" anchor="ctr"/>
          <a:lstStyle/>
          <a:p>
            <a:pPr marL="0" indent="0" algn="l">
              <a:buNone/>
            </a:pPr>
            <a:r>
              <a:rPr lang="en-US" sz="2175" b="1" dirty="0">
                <a:solidFill>
                  <a:srgbClr val="000000"/>
                </a:solidFill>
                <a:latin typeface="Roboto" pitchFamily="34" charset="0"/>
                <a:ea typeface="Roboto" pitchFamily="34" charset="-122"/>
                <a:cs typeface="Roboto" pitchFamily="34" charset="-120"/>
              </a:rPr>
              <a:t>Nitrofurantoin — AVOID</a:t>
            </a:r>
            <a:endParaRPr lang="en-US" sz="2175" dirty="0"/>
          </a:p>
        </p:txBody>
      </p:sp>
      <p:sp>
        <p:nvSpPr>
          <p:cNvPr id="41" name="SK-5-text-40"/>
          <p:cNvSpPr/>
          <p:nvPr/>
        </p:nvSpPr>
        <p:spPr>
          <a:xfrm>
            <a:off x="7607796" y="4642842"/>
            <a:ext cx="4584204" cy="219373"/>
          </a:xfrm>
          <a:prstGeom prst="rect">
            <a:avLst/>
          </a:prstGeom>
          <a:noFill/>
          <a:ln/>
        </p:spPr>
        <p:txBody>
          <a:bodyPr vert="horz" wrap="none" lIns="0" tIns="0" rIns="0" bIns="0" rtlCol="0" anchor="ctr"/>
          <a:lstStyle/>
          <a:p>
            <a:pPr marL="0" indent="0" algn="l">
              <a:buNone/>
            </a:pPr>
            <a:r>
              <a:rPr lang="en-US" sz="1575" b="1" dirty="0">
                <a:solidFill>
                  <a:srgbClr val="000000"/>
                </a:solidFill>
                <a:latin typeface="Roboto" pitchFamily="34" charset="0"/>
                <a:ea typeface="Roboto" pitchFamily="34" charset="-122"/>
                <a:cs typeface="Roboto" pitchFamily="34" charset="-120"/>
              </a:rPr>
              <a:t>eGFR &lt;45 ml/min → Contraindicated</a:t>
            </a:r>
            <a:endParaRPr lang="en-US" sz="1575" dirty="0"/>
          </a:p>
        </p:txBody>
      </p:sp>
      <p:sp>
        <p:nvSpPr>
          <p:cNvPr id="42" name="SK-5-text-41"/>
          <p:cNvSpPr/>
          <p:nvPr/>
        </p:nvSpPr>
        <p:spPr>
          <a:xfrm>
            <a:off x="7583388" y="4937671"/>
            <a:ext cx="4608612" cy="233065"/>
          </a:xfrm>
          <a:prstGeom prst="rect">
            <a:avLst/>
          </a:prstGeom>
          <a:noFill/>
          <a:ln/>
        </p:spPr>
        <p:txBody>
          <a:bodyPr vert="horz" wrap="none" lIns="0" tIns="0" rIns="0" bIns="0" rtlCol="0" anchor="ctr"/>
          <a:lstStyle/>
          <a:p>
            <a:pPr marL="0" indent="0" algn="l">
              <a:buNone/>
            </a:pPr>
            <a:r>
              <a:rPr lang="en-US" sz="1500" dirty="0">
                <a:solidFill>
                  <a:srgbClr val="000000"/>
                </a:solidFill>
                <a:latin typeface="Roboto" pitchFamily="34" charset="0"/>
                <a:ea typeface="Roboto" pitchFamily="34" charset="-122"/>
                <a:cs typeface="Roboto" pitchFamily="34" charset="-120"/>
              </a:rPr>
              <a:t>• Reduced urinary concentration → ineffective</a:t>
            </a:r>
            <a:endParaRPr lang="en-US" sz="1500" dirty="0"/>
          </a:p>
        </p:txBody>
      </p:sp>
      <p:sp>
        <p:nvSpPr>
          <p:cNvPr id="43" name="SK-5-text-42"/>
          <p:cNvSpPr/>
          <p:nvPr/>
        </p:nvSpPr>
        <p:spPr>
          <a:xfrm>
            <a:off x="7583388" y="5191423"/>
            <a:ext cx="4608612" cy="233065"/>
          </a:xfrm>
          <a:prstGeom prst="rect">
            <a:avLst/>
          </a:prstGeom>
          <a:noFill/>
          <a:ln/>
        </p:spPr>
        <p:txBody>
          <a:bodyPr vert="horz" wrap="none" lIns="0" tIns="0" rIns="0" bIns="0" rtlCol="0" anchor="ctr"/>
          <a:lstStyle/>
          <a:p>
            <a:pPr marL="0" indent="0" algn="l">
              <a:buNone/>
            </a:pPr>
            <a:r>
              <a:rPr lang="en-US" sz="1500" dirty="0">
                <a:solidFill>
                  <a:srgbClr val="000000"/>
                </a:solidFill>
                <a:latin typeface="Roboto" pitchFamily="34" charset="0"/>
                <a:ea typeface="Roboto" pitchFamily="34" charset="-122"/>
                <a:cs typeface="Roboto" pitchFamily="34" charset="-120"/>
              </a:rPr>
              <a:t>• Risk of peripheral neuropathy</a:t>
            </a:r>
            <a:endParaRPr lang="en-US" sz="1500" dirty="0"/>
          </a:p>
        </p:txBody>
      </p:sp>
      <p:sp>
        <p:nvSpPr>
          <p:cNvPr id="44" name="SK-5-text-43"/>
          <p:cNvSpPr/>
          <p:nvPr/>
        </p:nvSpPr>
        <p:spPr>
          <a:xfrm>
            <a:off x="7656463" y="5582394"/>
            <a:ext cx="4535537" cy="233065"/>
          </a:xfrm>
          <a:prstGeom prst="rect">
            <a:avLst/>
          </a:prstGeom>
          <a:noFill/>
          <a:ln/>
        </p:spPr>
        <p:txBody>
          <a:bodyPr vert="horz" wrap="none" lIns="0" tIns="0" rIns="0" bIns="0" rtlCol="0" anchor="ctr"/>
          <a:lstStyle/>
          <a:p>
            <a:pPr marL="0" indent="0" algn="l">
              <a:buNone/>
            </a:pPr>
            <a:r>
              <a:rPr lang="en-US" sz="1575" dirty="0">
                <a:solidFill>
                  <a:srgbClr val="000000"/>
                </a:solidFill>
                <a:latin typeface="Roboto" pitchFamily="34" charset="0"/>
                <a:ea typeface="Roboto" pitchFamily="34" charset="-122"/>
                <a:cs typeface="Roboto" pitchFamily="34" charset="-120"/>
              </a:rPr>
              <a:t>Use instead: Trimethoprim or Pivmecillinam</a:t>
            </a:r>
            <a:endParaRPr lang="en-US" sz="1575" dirty="0"/>
          </a:p>
        </p:txBody>
      </p:sp>
      <p:sp>
        <p:nvSpPr>
          <p:cNvPr id="45" name="SK-5-text-44"/>
          <p:cNvSpPr/>
          <p:nvPr/>
        </p:nvSpPr>
        <p:spPr>
          <a:xfrm>
            <a:off x="8461177" y="6000750"/>
            <a:ext cx="3730823" cy="260598"/>
          </a:xfrm>
          <a:prstGeom prst="rect">
            <a:avLst/>
          </a:prstGeom>
          <a:noFill/>
          <a:ln/>
        </p:spPr>
        <p:txBody>
          <a:bodyPr vert="horz" wrap="none" lIns="0" tIns="0" rIns="0" bIns="0" rtlCol="0" anchor="ctr"/>
          <a:lstStyle/>
          <a:p>
            <a:pPr marL="0" indent="0" algn="l">
              <a:buNone/>
            </a:pPr>
            <a:r>
              <a:rPr lang="en-US" sz="1875" b="1" dirty="0">
                <a:solidFill>
                  <a:srgbClr val="FFFFFF"/>
                </a:solidFill>
                <a:latin typeface="Roboto" pitchFamily="34" charset="0"/>
                <a:ea typeface="Roboto" pitchFamily="34" charset="-122"/>
                <a:cs typeface="Roboto" pitchFamily="34" charset="-120"/>
              </a:rPr>
              <a:t>“NO Nitro below 45”</a:t>
            </a:r>
            <a:endParaRPr lang="en-US" sz="1875" dirty="0"/>
          </a:p>
        </p:txBody>
      </p:sp>
      <p:sp>
        <p:nvSpPr>
          <p:cNvPr id="46" name="SK-5-text-45"/>
          <p:cNvSpPr/>
          <p:nvPr/>
        </p:nvSpPr>
        <p:spPr>
          <a:xfrm>
            <a:off x="597396" y="6638479"/>
            <a:ext cx="6875145" cy="198834"/>
          </a:xfrm>
          <a:prstGeom prst="rect">
            <a:avLst/>
          </a:prstGeom>
          <a:noFill/>
          <a:ln/>
        </p:spPr>
        <p:txBody>
          <a:bodyPr vert="horz" wrap="none" lIns="0" tIns="0" rIns="0" bIns="0" rtlCol="0" anchor="ctr"/>
          <a:lstStyle/>
          <a:p>
            <a:pPr marL="0" indent="0" algn="l">
              <a:buNone/>
            </a:pPr>
            <a:r>
              <a:rPr lang="en-US" sz="1350" dirty="0">
                <a:solidFill>
                  <a:srgbClr val="FFFFFF"/>
                </a:solidFill>
                <a:latin typeface="Roboto" pitchFamily="34" charset="0"/>
                <a:ea typeface="Roboto" pitchFamily="34" charset="-122"/>
                <a:cs typeface="Roboto" pitchFamily="34" charset="-120"/>
              </a:rPr>
              <a:t>Bradford VTS — Prescribing in CKD</a:t>
            </a:r>
            <a:endParaRPr lang="en-US" sz="1350" dirty="0"/>
          </a:p>
        </p:txBody>
      </p:sp>
      <p:sp>
        <p:nvSpPr>
          <p:cNvPr id="47" name="SK-5-text-46"/>
          <p:cNvSpPr/>
          <p:nvPr/>
        </p:nvSpPr>
        <p:spPr>
          <a:xfrm>
            <a:off x="10082659" y="6645325"/>
            <a:ext cx="2109341" cy="171450"/>
          </a:xfrm>
          <a:prstGeom prst="rect">
            <a:avLst/>
          </a:prstGeom>
          <a:noFill/>
          <a:ln/>
        </p:spPr>
        <p:txBody>
          <a:bodyPr vert="horz" wrap="none" lIns="0" tIns="0" rIns="0" bIns="0" rtlCol="0" anchor="ctr"/>
          <a:lstStyle/>
          <a:p>
            <a:pPr marL="0" indent="0" algn="l">
              <a:buNone/>
            </a:pPr>
            <a:r>
              <a:rPr lang="en-US" sz="1200" dirty="0">
                <a:solidFill>
                  <a:srgbClr val="007A78"/>
                </a:solidFill>
                <a:latin typeface="Roboto" pitchFamily="34" charset="0"/>
                <a:ea typeface="Roboto" pitchFamily="34" charset="-122"/>
                <a:cs typeface="Roboto" pitchFamily="34" charset="-120"/>
              </a:rPr>
              <a:t>www.bradfordvts.co.uk</a:t>
            </a:r>
            <a:endParaRPr lang="en-US" sz="1200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SK-6-img-1" descr="preencoded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3" name="SK-6-img-2" descr="preencoded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303490" y="0"/>
            <a:ext cx="6888361" cy="3566071"/>
          </a:xfrm>
          <a:prstGeom prst="rect">
            <a:avLst/>
          </a:prstGeom>
        </p:spPr>
      </p:pic>
      <p:pic>
        <p:nvPicPr>
          <p:cNvPr id="4" name="SK-6-img-3" descr="preencoded.png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499765" y="392906"/>
            <a:ext cx="11179969" cy="9525"/>
          </a:xfrm>
          <a:prstGeom prst="rect">
            <a:avLst/>
          </a:prstGeom>
        </p:spPr>
      </p:pic>
      <p:pic>
        <p:nvPicPr>
          <p:cNvPr id="5" name="SK-6-img-4" descr="preencoded.png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499765" y="1474440"/>
            <a:ext cx="1609279" cy="123379"/>
          </a:xfrm>
          <a:prstGeom prst="rect">
            <a:avLst/>
          </a:prstGeom>
        </p:spPr>
      </p:pic>
      <p:pic>
        <p:nvPicPr>
          <p:cNvPr id="6" name="SK-6-img-5" descr="preencoded.png"/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536377" y="2125861"/>
            <a:ext cx="5327898" cy="3730675"/>
          </a:xfrm>
          <a:prstGeom prst="rect">
            <a:avLst/>
          </a:prstGeom>
        </p:spPr>
      </p:pic>
      <p:pic>
        <p:nvPicPr>
          <p:cNvPr id="7" name="SK-6-img-6" descr="preencoded.png"/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950863" y="3209479"/>
            <a:ext cx="2157859" cy="479971"/>
          </a:xfrm>
          <a:prstGeom prst="rect">
            <a:avLst/>
          </a:prstGeom>
        </p:spPr>
      </p:pic>
      <p:pic>
        <p:nvPicPr>
          <p:cNvPr id="8" name="SK-6-img-7" descr="preencoded.png"/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3328392" y="3209479"/>
            <a:ext cx="2145655" cy="479971"/>
          </a:xfrm>
          <a:prstGeom prst="rect">
            <a:avLst/>
          </a:prstGeom>
        </p:spPr>
      </p:pic>
      <p:pic>
        <p:nvPicPr>
          <p:cNvPr id="9" name="SK-6-img-8" descr="preencoded.png"/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1243459" y="3806130"/>
            <a:ext cx="3950196" cy="479971"/>
          </a:xfrm>
          <a:prstGeom prst="rect">
            <a:avLst/>
          </a:prstGeom>
        </p:spPr>
      </p:pic>
      <p:pic>
        <p:nvPicPr>
          <p:cNvPr id="10" name="SK-6-img-9" descr="preencoded.png"/>
          <p:cNvPicPr>
            <a:picLocks noChangeAspect="1"/>
          </p:cNvPicPr>
          <p:nvPr/>
        </p:nvPicPr>
        <p:blipFill>
          <a:blip r:embed="rId11"/>
          <a:stretch>
            <a:fillRect/>
          </a:stretch>
        </p:blipFill>
        <p:spPr>
          <a:xfrm>
            <a:off x="755898" y="5111204"/>
            <a:ext cx="4913263" cy="9525"/>
          </a:xfrm>
          <a:prstGeom prst="rect">
            <a:avLst/>
          </a:prstGeom>
        </p:spPr>
      </p:pic>
      <p:pic>
        <p:nvPicPr>
          <p:cNvPr id="11" name="SK-6-img-10" descr="preencoded.png"/>
          <p:cNvPicPr>
            <a:picLocks noChangeAspect="1"/>
          </p:cNvPicPr>
          <p:nvPr/>
        </p:nvPicPr>
        <p:blipFill>
          <a:blip r:embed="rId12"/>
          <a:stretch>
            <a:fillRect/>
          </a:stretch>
        </p:blipFill>
        <p:spPr>
          <a:xfrm>
            <a:off x="6315373" y="2029867"/>
            <a:ext cx="5352157" cy="891480"/>
          </a:xfrm>
          <a:prstGeom prst="rect">
            <a:avLst/>
          </a:prstGeom>
        </p:spPr>
      </p:pic>
      <p:pic>
        <p:nvPicPr>
          <p:cNvPr id="12" name="SK-6-img-11" descr="preencoded.png"/>
          <p:cNvPicPr>
            <a:picLocks noChangeAspect="1"/>
          </p:cNvPicPr>
          <p:nvPr/>
        </p:nvPicPr>
        <p:blipFill>
          <a:blip r:embed="rId13"/>
          <a:stretch>
            <a:fillRect/>
          </a:stretch>
        </p:blipFill>
        <p:spPr>
          <a:xfrm>
            <a:off x="6315373" y="2029867"/>
            <a:ext cx="182761" cy="891480"/>
          </a:xfrm>
          <a:prstGeom prst="rect">
            <a:avLst/>
          </a:prstGeom>
        </p:spPr>
      </p:pic>
      <p:pic>
        <p:nvPicPr>
          <p:cNvPr id="13" name="SK-6-img-12" descr="preencoded.png"/>
          <p:cNvPicPr>
            <a:picLocks noChangeAspect="1"/>
          </p:cNvPicPr>
          <p:nvPr/>
        </p:nvPicPr>
        <p:blipFill>
          <a:blip r:embed="rId14"/>
          <a:stretch>
            <a:fillRect/>
          </a:stretch>
        </p:blipFill>
        <p:spPr>
          <a:xfrm>
            <a:off x="6315373" y="3003798"/>
            <a:ext cx="5352157" cy="891480"/>
          </a:xfrm>
          <a:prstGeom prst="rect">
            <a:avLst/>
          </a:prstGeom>
        </p:spPr>
      </p:pic>
      <p:pic>
        <p:nvPicPr>
          <p:cNvPr id="14" name="SK-6-img-13" descr="preencoded.png"/>
          <p:cNvPicPr>
            <a:picLocks noChangeAspect="1"/>
          </p:cNvPicPr>
          <p:nvPr/>
        </p:nvPicPr>
        <p:blipFill>
          <a:blip r:embed="rId15"/>
          <a:stretch>
            <a:fillRect/>
          </a:stretch>
        </p:blipFill>
        <p:spPr>
          <a:xfrm>
            <a:off x="6315373" y="3003798"/>
            <a:ext cx="182761" cy="891480"/>
          </a:xfrm>
          <a:prstGeom prst="rect">
            <a:avLst/>
          </a:prstGeom>
        </p:spPr>
      </p:pic>
      <p:pic>
        <p:nvPicPr>
          <p:cNvPr id="15" name="SK-6-img-14" descr="preencoded.png"/>
          <p:cNvPicPr>
            <a:picLocks noChangeAspect="1"/>
          </p:cNvPicPr>
          <p:nvPr/>
        </p:nvPicPr>
        <p:blipFill>
          <a:blip r:embed="rId16"/>
          <a:stretch>
            <a:fillRect/>
          </a:stretch>
        </p:blipFill>
        <p:spPr>
          <a:xfrm>
            <a:off x="6315373" y="3977580"/>
            <a:ext cx="5352157" cy="891480"/>
          </a:xfrm>
          <a:prstGeom prst="rect">
            <a:avLst/>
          </a:prstGeom>
        </p:spPr>
      </p:pic>
      <p:pic>
        <p:nvPicPr>
          <p:cNvPr id="16" name="SK-6-img-15" descr="preencoded.png"/>
          <p:cNvPicPr>
            <a:picLocks noChangeAspect="1"/>
          </p:cNvPicPr>
          <p:nvPr/>
        </p:nvPicPr>
        <p:blipFill>
          <a:blip r:embed="rId17"/>
          <a:stretch>
            <a:fillRect/>
          </a:stretch>
        </p:blipFill>
        <p:spPr>
          <a:xfrm>
            <a:off x="6315373" y="3977580"/>
            <a:ext cx="182761" cy="891480"/>
          </a:xfrm>
          <a:prstGeom prst="rect">
            <a:avLst/>
          </a:prstGeom>
        </p:spPr>
      </p:pic>
      <p:pic>
        <p:nvPicPr>
          <p:cNvPr id="17" name="SK-6-img-16" descr="preencoded.png"/>
          <p:cNvPicPr>
            <a:picLocks noChangeAspect="1"/>
          </p:cNvPicPr>
          <p:nvPr/>
        </p:nvPicPr>
        <p:blipFill>
          <a:blip r:embed="rId18"/>
          <a:stretch>
            <a:fillRect/>
          </a:stretch>
        </p:blipFill>
        <p:spPr>
          <a:xfrm>
            <a:off x="6315373" y="4951363"/>
            <a:ext cx="5352157" cy="891480"/>
          </a:xfrm>
          <a:prstGeom prst="rect">
            <a:avLst/>
          </a:prstGeom>
        </p:spPr>
      </p:pic>
      <p:pic>
        <p:nvPicPr>
          <p:cNvPr id="18" name="SK-6-img-17" descr="preencoded.png"/>
          <p:cNvPicPr>
            <a:picLocks noChangeAspect="1"/>
          </p:cNvPicPr>
          <p:nvPr/>
        </p:nvPicPr>
        <p:blipFill>
          <a:blip r:embed="rId19"/>
          <a:stretch>
            <a:fillRect/>
          </a:stretch>
        </p:blipFill>
        <p:spPr>
          <a:xfrm>
            <a:off x="6315373" y="4951363"/>
            <a:ext cx="182761" cy="891480"/>
          </a:xfrm>
          <a:prstGeom prst="rect">
            <a:avLst/>
          </a:prstGeom>
        </p:spPr>
      </p:pic>
      <p:pic>
        <p:nvPicPr>
          <p:cNvPr id="19" name="SK-6-img-18" descr="preencoded.png"/>
          <p:cNvPicPr>
            <a:picLocks noChangeAspect="1"/>
          </p:cNvPicPr>
          <p:nvPr/>
        </p:nvPicPr>
        <p:blipFill>
          <a:blip r:embed="rId20"/>
          <a:stretch>
            <a:fillRect/>
          </a:stretch>
        </p:blipFill>
        <p:spPr>
          <a:xfrm>
            <a:off x="499765" y="6069211"/>
            <a:ext cx="11179969" cy="349746"/>
          </a:xfrm>
          <a:prstGeom prst="rect">
            <a:avLst/>
          </a:prstGeom>
        </p:spPr>
      </p:pic>
      <p:pic>
        <p:nvPicPr>
          <p:cNvPr id="20" name="SK-6-img-19" descr="preencoded.png"/>
          <p:cNvPicPr>
            <a:picLocks noChangeAspect="1"/>
          </p:cNvPicPr>
          <p:nvPr/>
        </p:nvPicPr>
        <p:blipFill>
          <a:blip r:embed="rId21"/>
          <a:stretch>
            <a:fillRect/>
          </a:stretch>
        </p:blipFill>
        <p:spPr>
          <a:xfrm>
            <a:off x="0" y="6556177"/>
            <a:ext cx="12192000" cy="301675"/>
          </a:xfrm>
          <a:prstGeom prst="rect">
            <a:avLst/>
          </a:prstGeom>
        </p:spPr>
      </p:pic>
      <p:pic>
        <p:nvPicPr>
          <p:cNvPr id="21" name="SK-6-img-20" descr="preencoded.png"/>
          <p:cNvPicPr>
            <a:picLocks noChangeAspect="1"/>
          </p:cNvPicPr>
          <p:nvPr/>
        </p:nvPicPr>
        <p:blipFill>
          <a:blip r:embed="rId22"/>
          <a:stretch>
            <a:fillRect/>
          </a:stretch>
        </p:blipFill>
        <p:spPr>
          <a:xfrm>
            <a:off x="633859" y="6117282"/>
            <a:ext cx="268188" cy="239911"/>
          </a:xfrm>
          <a:prstGeom prst="rect">
            <a:avLst/>
          </a:prstGeom>
        </p:spPr>
      </p:pic>
      <p:pic>
        <p:nvPicPr>
          <p:cNvPr id="22" name="SK-6-img-21" descr="preencoded.png"/>
          <p:cNvPicPr>
            <a:picLocks noChangeAspect="1"/>
          </p:cNvPicPr>
          <p:nvPr/>
        </p:nvPicPr>
        <p:blipFill>
          <a:blip r:embed="rId23"/>
          <a:stretch>
            <a:fillRect/>
          </a:stretch>
        </p:blipFill>
        <p:spPr>
          <a:xfrm>
            <a:off x="11082486" y="5184577"/>
            <a:ext cx="390079" cy="411361"/>
          </a:xfrm>
          <a:prstGeom prst="rect">
            <a:avLst/>
          </a:prstGeom>
        </p:spPr>
      </p:pic>
      <p:pic>
        <p:nvPicPr>
          <p:cNvPr id="23" name="SK-6-img-22" descr="preencoded.png"/>
          <p:cNvPicPr>
            <a:picLocks noChangeAspect="1"/>
          </p:cNvPicPr>
          <p:nvPr/>
        </p:nvPicPr>
        <p:blipFill>
          <a:blip r:embed="rId24"/>
          <a:stretch>
            <a:fillRect/>
          </a:stretch>
        </p:blipFill>
        <p:spPr>
          <a:xfrm>
            <a:off x="11082486" y="4224486"/>
            <a:ext cx="390079" cy="397669"/>
          </a:xfrm>
          <a:prstGeom prst="rect">
            <a:avLst/>
          </a:prstGeom>
        </p:spPr>
      </p:pic>
      <p:pic>
        <p:nvPicPr>
          <p:cNvPr id="24" name="SK-6-img-23" descr="preencoded.png"/>
          <p:cNvPicPr>
            <a:picLocks noChangeAspect="1"/>
          </p:cNvPicPr>
          <p:nvPr/>
        </p:nvPicPr>
        <p:blipFill>
          <a:blip r:embed="rId25"/>
          <a:stretch>
            <a:fillRect/>
          </a:stretch>
        </p:blipFill>
        <p:spPr>
          <a:xfrm>
            <a:off x="11082486" y="3236863"/>
            <a:ext cx="390079" cy="411361"/>
          </a:xfrm>
          <a:prstGeom prst="rect">
            <a:avLst/>
          </a:prstGeom>
        </p:spPr>
      </p:pic>
      <p:pic>
        <p:nvPicPr>
          <p:cNvPr id="25" name="SK-6-img-24" descr="preencoded.png"/>
          <p:cNvPicPr>
            <a:picLocks noChangeAspect="1"/>
          </p:cNvPicPr>
          <p:nvPr/>
        </p:nvPicPr>
        <p:blipFill>
          <a:blip r:embed="rId26"/>
          <a:stretch>
            <a:fillRect/>
          </a:stretch>
        </p:blipFill>
        <p:spPr>
          <a:xfrm>
            <a:off x="11082486" y="2263080"/>
            <a:ext cx="390079" cy="404515"/>
          </a:xfrm>
          <a:prstGeom prst="rect">
            <a:avLst/>
          </a:prstGeom>
        </p:spPr>
      </p:pic>
      <p:sp>
        <p:nvSpPr>
          <p:cNvPr id="26" name="SK-6-text-25"/>
          <p:cNvSpPr/>
          <p:nvPr/>
        </p:nvSpPr>
        <p:spPr>
          <a:xfrm>
            <a:off x="499765" y="82153"/>
            <a:ext cx="2696528" cy="198834"/>
          </a:xfrm>
          <a:prstGeom prst="rect">
            <a:avLst/>
          </a:prstGeom>
          <a:noFill/>
          <a:ln/>
        </p:spPr>
        <p:txBody>
          <a:bodyPr vert="horz" wrap="none" lIns="0" tIns="0" rIns="0" bIns="0" rtlCol="0" anchor="ctr"/>
          <a:lstStyle/>
          <a:p>
            <a:pPr marL="0" indent="0" algn="l">
              <a:buNone/>
            </a:pPr>
            <a:r>
              <a:rPr lang="en-US" sz="1425" b="1" dirty="0">
                <a:solidFill>
                  <a:srgbClr val="333333"/>
                </a:solidFill>
                <a:latin typeface="Roboto" pitchFamily="34" charset="0"/>
                <a:ea typeface="Roboto" pitchFamily="34" charset="-122"/>
                <a:cs typeface="Roboto" pitchFamily="34" charset="-120"/>
              </a:rPr>
              <a:t>Bradford VTS</a:t>
            </a:r>
            <a:endParaRPr lang="en-US" sz="1425" dirty="0"/>
          </a:p>
        </p:txBody>
      </p:sp>
      <p:sp>
        <p:nvSpPr>
          <p:cNvPr id="27" name="SK-6-text-26"/>
          <p:cNvSpPr/>
          <p:nvPr/>
        </p:nvSpPr>
        <p:spPr>
          <a:xfrm>
            <a:off x="9936361" y="95994"/>
            <a:ext cx="2255639" cy="178296"/>
          </a:xfrm>
          <a:prstGeom prst="rect">
            <a:avLst/>
          </a:prstGeom>
          <a:noFill/>
          <a:ln/>
        </p:spPr>
        <p:txBody>
          <a:bodyPr vert="horz" wrap="none" lIns="0" tIns="0" rIns="0" bIns="0" rtlCol="0" anchor="ctr"/>
          <a:lstStyle/>
          <a:p>
            <a:pPr marL="0" indent="0" algn="l">
              <a:buNone/>
            </a:pPr>
            <a:r>
              <a:rPr lang="en-US" sz="1500" dirty="0">
                <a:solidFill>
                  <a:srgbClr val="007B83"/>
                </a:solidFill>
                <a:latin typeface="Roboto" pitchFamily="34" charset="0"/>
                <a:ea typeface="Roboto" pitchFamily="34" charset="-122"/>
                <a:cs typeface="Roboto" pitchFamily="34" charset="-120"/>
              </a:rPr>
              <a:t>www.bradfordvts.co.uk</a:t>
            </a:r>
            <a:endParaRPr lang="en-US" sz="1500" dirty="0"/>
          </a:p>
        </p:txBody>
      </p:sp>
      <p:sp>
        <p:nvSpPr>
          <p:cNvPr id="28" name="SK-6-text-27"/>
          <p:cNvSpPr/>
          <p:nvPr/>
        </p:nvSpPr>
        <p:spPr>
          <a:xfrm>
            <a:off x="487561" y="610344"/>
            <a:ext cx="7639050" cy="233065"/>
          </a:xfrm>
          <a:prstGeom prst="rect">
            <a:avLst/>
          </a:prstGeom>
          <a:noFill/>
          <a:ln/>
        </p:spPr>
        <p:txBody>
          <a:bodyPr vert="horz" wrap="none" lIns="0" tIns="0" rIns="0" bIns="0" rtlCol="0" anchor="ctr"/>
          <a:lstStyle/>
          <a:p>
            <a:pPr marL="0" indent="0" algn="l">
              <a:buNone/>
            </a:pPr>
            <a:r>
              <a:rPr lang="en-US" sz="1500" b="1" dirty="0">
                <a:solidFill>
                  <a:srgbClr val="007B83"/>
                </a:solidFill>
                <a:latin typeface="Roboto" pitchFamily="34" charset="0"/>
                <a:ea typeface="Roboto" pitchFamily="34" charset="-122"/>
                <a:cs typeface="Roboto" pitchFamily="34" charset="-120"/>
              </a:rPr>
              <a:t>ANTICOAGULATION · CKD PRESCRIBING</a:t>
            </a:r>
            <a:endParaRPr lang="en-US" sz="1500" dirty="0"/>
          </a:p>
        </p:txBody>
      </p:sp>
      <p:sp>
        <p:nvSpPr>
          <p:cNvPr id="29" name="SK-6-text-28"/>
          <p:cNvSpPr/>
          <p:nvPr/>
        </p:nvSpPr>
        <p:spPr>
          <a:xfrm>
            <a:off x="11021467" y="617190"/>
            <a:ext cx="1170533" cy="226219"/>
          </a:xfrm>
          <a:prstGeom prst="rect">
            <a:avLst/>
          </a:prstGeom>
          <a:noFill/>
          <a:ln/>
        </p:spPr>
        <p:txBody>
          <a:bodyPr vert="horz" wrap="none" lIns="0" tIns="0" rIns="0" bIns="0" rtlCol="0" anchor="ctr"/>
          <a:lstStyle/>
          <a:p>
            <a:pPr marL="0" indent="0" algn="l">
              <a:buNone/>
            </a:pPr>
            <a:r>
              <a:rPr lang="en-US" sz="1500" b="1" dirty="0">
                <a:solidFill>
                  <a:srgbClr val="007B83"/>
                </a:solidFill>
                <a:latin typeface="Roboto" pitchFamily="34" charset="0"/>
                <a:ea typeface="Roboto" pitchFamily="34" charset="-122"/>
                <a:cs typeface="Roboto" pitchFamily="34" charset="-120"/>
              </a:rPr>
              <a:t>06 / 10</a:t>
            </a:r>
            <a:endParaRPr lang="en-US" sz="1500" dirty="0"/>
          </a:p>
        </p:txBody>
      </p:sp>
      <p:sp>
        <p:nvSpPr>
          <p:cNvPr id="30" name="SK-6-text-29"/>
          <p:cNvSpPr/>
          <p:nvPr/>
        </p:nvSpPr>
        <p:spPr>
          <a:xfrm>
            <a:off x="499765" y="877788"/>
            <a:ext cx="11692235" cy="548580"/>
          </a:xfrm>
          <a:prstGeom prst="rect">
            <a:avLst/>
          </a:prstGeom>
          <a:noFill/>
          <a:ln/>
        </p:spPr>
        <p:txBody>
          <a:bodyPr vert="horz" wrap="none" lIns="0" tIns="0" rIns="0" bIns="0" rtlCol="0" anchor="ctr"/>
          <a:lstStyle/>
          <a:p>
            <a:pPr marL="0" indent="0" algn="l">
              <a:buNone/>
            </a:pPr>
            <a:r>
              <a:rPr lang="en-US" sz="3975" b="1" dirty="0">
                <a:solidFill>
                  <a:srgbClr val="1A2B49"/>
                </a:solidFill>
                <a:latin typeface="Roboto" pitchFamily="34" charset="0"/>
                <a:ea typeface="Roboto" pitchFamily="34" charset="-122"/>
                <a:cs typeface="Roboto" pitchFamily="34" charset="-120"/>
              </a:rPr>
              <a:t>Anticoagulants in CKD</a:t>
            </a:r>
            <a:endParaRPr lang="en-US" sz="3975" dirty="0"/>
          </a:p>
        </p:txBody>
      </p:sp>
      <p:sp>
        <p:nvSpPr>
          <p:cNvPr id="31" name="SK-6-text-30"/>
          <p:cNvSpPr/>
          <p:nvPr/>
        </p:nvSpPr>
        <p:spPr>
          <a:xfrm>
            <a:off x="499765" y="1693813"/>
            <a:ext cx="11692235" cy="294829"/>
          </a:xfrm>
          <a:prstGeom prst="rect">
            <a:avLst/>
          </a:prstGeom>
          <a:noFill/>
          <a:ln/>
        </p:spPr>
        <p:txBody>
          <a:bodyPr vert="horz" wrap="none" lIns="0" tIns="0" rIns="0" bIns="0" rtlCol="0" anchor="ctr"/>
          <a:lstStyle/>
          <a:p>
            <a:pPr marL="0" indent="0" algn="l">
              <a:buNone/>
            </a:pPr>
            <a:r>
              <a:rPr lang="en-US" sz="2100" dirty="0">
                <a:solidFill>
                  <a:srgbClr val="666666"/>
                </a:solidFill>
                <a:latin typeface="Roboto" pitchFamily="34" charset="0"/>
                <a:ea typeface="Roboto" pitchFamily="34" charset="-122"/>
                <a:cs typeface="Roboto" pitchFamily="34" charset="-120"/>
              </a:rPr>
              <a:t>*DOAC dose adjustments — know the thresholds, know the rules</a:t>
            </a:r>
            <a:endParaRPr lang="en-US" sz="2100" dirty="0"/>
          </a:p>
        </p:txBody>
      </p:sp>
      <p:sp>
        <p:nvSpPr>
          <p:cNvPr id="32" name="SK-6-text-31"/>
          <p:cNvSpPr/>
          <p:nvPr/>
        </p:nvSpPr>
        <p:spPr>
          <a:xfrm>
            <a:off x="1548259" y="2331690"/>
            <a:ext cx="6953250" cy="226219"/>
          </a:xfrm>
          <a:prstGeom prst="rect">
            <a:avLst/>
          </a:prstGeom>
          <a:noFill/>
          <a:ln/>
        </p:spPr>
        <p:txBody>
          <a:bodyPr vert="horz" wrap="none" lIns="0" tIns="0" rIns="0" bIns="0" rtlCol="0" anchor="ctr"/>
          <a:lstStyle/>
          <a:p>
            <a:pPr marL="0" indent="0" algn="l">
              <a:buNone/>
            </a:pPr>
            <a:r>
              <a:rPr lang="en-US" sz="1500" b="1" dirty="0">
                <a:solidFill>
                  <a:srgbClr val="4DB6AC"/>
                </a:solidFill>
                <a:latin typeface="Roboto" pitchFamily="34" charset="0"/>
                <a:ea typeface="Roboto" pitchFamily="34" charset="-122"/>
                <a:cs typeface="Roboto" pitchFamily="34" charset="-120"/>
              </a:rPr>
              <a:t>APIXABAN — DOSE REDUCTION RULE</a:t>
            </a:r>
            <a:endParaRPr lang="en-US" sz="1500" dirty="0"/>
          </a:p>
        </p:txBody>
      </p:sp>
      <p:sp>
        <p:nvSpPr>
          <p:cNvPr id="33" name="SK-6-text-32"/>
          <p:cNvSpPr/>
          <p:nvPr/>
        </p:nvSpPr>
        <p:spPr>
          <a:xfrm>
            <a:off x="1987153" y="2626519"/>
            <a:ext cx="6892290" cy="370284"/>
          </a:xfrm>
          <a:prstGeom prst="rect">
            <a:avLst/>
          </a:prstGeom>
          <a:noFill/>
          <a:ln/>
        </p:spPr>
        <p:txBody>
          <a:bodyPr vert="horz" wrap="none" lIns="0" tIns="0" rIns="0" bIns="0" rtlCol="0" anchor="ctr"/>
          <a:lstStyle/>
          <a:p>
            <a:pPr marL="0" indent="0" algn="l">
              <a:buNone/>
            </a:pPr>
            <a:r>
              <a:rPr lang="en-US" sz="2700" b="1" dirty="0">
                <a:solidFill>
                  <a:srgbClr val="FFFFFF"/>
                </a:solidFill>
                <a:latin typeface="Roboto" pitchFamily="34" charset="0"/>
                <a:ea typeface="Roboto" pitchFamily="34" charset="-122"/>
                <a:cs typeface="Roboto" pitchFamily="34" charset="-120"/>
              </a:rPr>
              <a:t>2 of 3 Criteria</a:t>
            </a:r>
            <a:endParaRPr lang="en-US" sz="2700" dirty="0"/>
          </a:p>
        </p:txBody>
      </p:sp>
      <p:sp>
        <p:nvSpPr>
          <p:cNvPr id="34" name="SK-6-text-33"/>
          <p:cNvSpPr/>
          <p:nvPr/>
        </p:nvSpPr>
        <p:spPr>
          <a:xfrm>
            <a:off x="1219200" y="3291780"/>
            <a:ext cx="4320540" cy="308521"/>
          </a:xfrm>
          <a:prstGeom prst="rect">
            <a:avLst/>
          </a:prstGeom>
          <a:noFill/>
          <a:ln/>
        </p:spPr>
        <p:txBody>
          <a:bodyPr vert="horz" wrap="none" lIns="0" tIns="0" rIns="0" bIns="0" rtlCol="0" anchor="ctr"/>
          <a:lstStyle/>
          <a:p>
            <a:pPr marL="0" indent="0" algn="l">
              <a:buNone/>
            </a:pPr>
            <a:r>
              <a:rPr lang="en-US" sz="1800" b="1" dirty="0">
                <a:solidFill>
                  <a:srgbClr val="1A2B49"/>
                </a:solidFill>
                <a:latin typeface="Roboto" pitchFamily="34" charset="0"/>
                <a:ea typeface="Roboto" pitchFamily="34" charset="-122"/>
                <a:cs typeface="Roboto" pitchFamily="34" charset="-120"/>
              </a:rPr>
              <a:t>Age ≥ 80 years</a:t>
            </a:r>
            <a:endParaRPr lang="en-US" sz="1800" dirty="0"/>
          </a:p>
        </p:txBody>
      </p:sp>
      <p:sp>
        <p:nvSpPr>
          <p:cNvPr id="35" name="SK-6-text-34"/>
          <p:cNvSpPr/>
          <p:nvPr/>
        </p:nvSpPr>
        <p:spPr>
          <a:xfrm>
            <a:off x="3486894" y="3291780"/>
            <a:ext cx="4320540" cy="308521"/>
          </a:xfrm>
          <a:prstGeom prst="rect">
            <a:avLst/>
          </a:prstGeom>
          <a:noFill/>
          <a:ln/>
        </p:spPr>
        <p:txBody>
          <a:bodyPr vert="horz" wrap="none" lIns="0" tIns="0" rIns="0" bIns="0" rtlCol="0" anchor="ctr"/>
          <a:lstStyle/>
          <a:p>
            <a:pPr marL="0" indent="0" algn="l">
              <a:buNone/>
            </a:pPr>
            <a:r>
              <a:rPr lang="en-US" sz="1800" b="1" dirty="0">
                <a:solidFill>
                  <a:srgbClr val="1A2B49"/>
                </a:solidFill>
                <a:latin typeface="Roboto" pitchFamily="34" charset="0"/>
                <a:ea typeface="Roboto" pitchFamily="34" charset="-122"/>
                <a:cs typeface="Roboto" pitchFamily="34" charset="-120"/>
              </a:rPr>
              <a:t>Weight ≤ 60 kg</a:t>
            </a:r>
            <a:endParaRPr lang="en-US" sz="1800" dirty="0"/>
          </a:p>
        </p:txBody>
      </p:sp>
      <p:sp>
        <p:nvSpPr>
          <p:cNvPr id="36" name="SK-6-text-35"/>
          <p:cNvSpPr/>
          <p:nvPr/>
        </p:nvSpPr>
        <p:spPr>
          <a:xfrm>
            <a:off x="1499592" y="3895279"/>
            <a:ext cx="8618220" cy="301675"/>
          </a:xfrm>
          <a:prstGeom prst="rect">
            <a:avLst/>
          </a:prstGeom>
          <a:noFill/>
          <a:ln/>
        </p:spPr>
        <p:txBody>
          <a:bodyPr vert="horz" wrap="none" lIns="0" tIns="0" rIns="0" bIns="0" rtlCol="0" anchor="ctr"/>
          <a:lstStyle/>
          <a:p>
            <a:pPr marL="0" indent="0" algn="l">
              <a:buNone/>
            </a:pPr>
            <a:r>
              <a:rPr lang="en-US" sz="1800" b="1" dirty="0">
                <a:solidFill>
                  <a:srgbClr val="1A2B49"/>
                </a:solidFill>
                <a:latin typeface="Roboto" pitchFamily="34" charset="0"/>
                <a:ea typeface="Roboto" pitchFamily="34" charset="-122"/>
                <a:cs typeface="Roboto" pitchFamily="34" charset="-120"/>
              </a:rPr>
              <a:t>Serum Creatinine ≥ 133 μmol/L</a:t>
            </a:r>
            <a:endParaRPr lang="en-US" sz="1800" dirty="0"/>
          </a:p>
        </p:txBody>
      </p:sp>
      <p:sp>
        <p:nvSpPr>
          <p:cNvPr id="37" name="SK-6-text-36"/>
          <p:cNvSpPr/>
          <p:nvPr/>
        </p:nvSpPr>
        <p:spPr>
          <a:xfrm>
            <a:off x="743694" y="4464546"/>
            <a:ext cx="11448306" cy="281136"/>
          </a:xfrm>
          <a:prstGeom prst="rect">
            <a:avLst/>
          </a:prstGeom>
          <a:noFill/>
          <a:ln/>
        </p:spPr>
        <p:txBody>
          <a:bodyPr vert="horz" wrap="none" lIns="0" tIns="0" rIns="0" bIns="0" rtlCol="0" anchor="ctr"/>
          <a:lstStyle/>
          <a:p>
            <a:pPr marL="0" indent="0" algn="l">
              <a:buNone/>
            </a:pPr>
            <a:r>
              <a:rPr lang="en-US" sz="1800" b="1" dirty="0">
                <a:solidFill>
                  <a:srgbClr val="FFFFFF"/>
                </a:solidFill>
                <a:latin typeface="Roboto" pitchFamily="34" charset="0"/>
                <a:ea typeface="Roboto" pitchFamily="34" charset="-122"/>
                <a:cs typeface="Roboto" pitchFamily="34" charset="-120"/>
              </a:rPr>
              <a:t>If 2 or more criteria met → Reduce to 2.5 mg BD</a:t>
            </a:r>
            <a:endParaRPr lang="en-US" sz="1800" dirty="0"/>
          </a:p>
        </p:txBody>
      </p:sp>
      <p:sp>
        <p:nvSpPr>
          <p:cNvPr id="38" name="SK-6-text-37"/>
          <p:cNvSpPr/>
          <p:nvPr/>
        </p:nvSpPr>
        <p:spPr>
          <a:xfrm>
            <a:off x="1572667" y="4766221"/>
            <a:ext cx="8041005" cy="219373"/>
          </a:xfrm>
          <a:prstGeom prst="rect">
            <a:avLst/>
          </a:prstGeom>
          <a:noFill/>
          <a:ln/>
        </p:spPr>
        <p:txBody>
          <a:bodyPr vert="horz" wrap="none" lIns="0" tIns="0" rIns="0" bIns="0" rtlCol="0" anchor="ctr"/>
          <a:lstStyle/>
          <a:p>
            <a:pPr marL="0" indent="0" algn="l">
              <a:buNone/>
            </a:pPr>
            <a:r>
              <a:rPr lang="en-US" sz="1350" dirty="0">
                <a:solidFill>
                  <a:srgbClr val="CCCCCC"/>
                </a:solidFill>
                <a:latin typeface="Roboto" pitchFamily="34" charset="0"/>
                <a:ea typeface="Roboto" pitchFamily="34" charset="-122"/>
                <a:cs typeface="Roboto" pitchFamily="34" charset="-120"/>
              </a:rPr>
              <a:t>Standard dose: 5 mg BD (AF indication)</a:t>
            </a:r>
            <a:endParaRPr lang="en-US" sz="1350" dirty="0"/>
          </a:p>
        </p:txBody>
      </p:sp>
      <p:sp>
        <p:nvSpPr>
          <p:cNvPr id="39" name="SK-6-text-38"/>
          <p:cNvSpPr/>
          <p:nvPr/>
        </p:nvSpPr>
        <p:spPr>
          <a:xfrm>
            <a:off x="1597075" y="5280571"/>
            <a:ext cx="8315325" cy="239911"/>
          </a:xfrm>
          <a:prstGeom prst="rect">
            <a:avLst/>
          </a:prstGeom>
          <a:noFill/>
          <a:ln/>
        </p:spPr>
        <p:txBody>
          <a:bodyPr vert="horz" wrap="none" lIns="0" tIns="0" rIns="0" bIns="0" rtlCol="0" anchor="ctr"/>
          <a:lstStyle/>
          <a:p>
            <a:pPr marL="0" indent="0" algn="l">
              <a:buNone/>
            </a:pPr>
            <a:r>
              <a:rPr lang="en-US" sz="1350" dirty="0">
                <a:solidFill>
                  <a:srgbClr val="CCCCCC"/>
                </a:solidFill>
                <a:latin typeface="Roboto" pitchFamily="34" charset="0"/>
                <a:ea typeface="Roboto" pitchFamily="34" charset="-122"/>
                <a:cs typeface="Roboto" pitchFamily="34" charset="-120"/>
              </a:rPr>
              <a:t>eGFR 15–29: use 2.5 mg BD regardless</a:t>
            </a:r>
            <a:endParaRPr lang="en-US" sz="1350" dirty="0"/>
          </a:p>
        </p:txBody>
      </p:sp>
      <p:sp>
        <p:nvSpPr>
          <p:cNvPr id="40" name="SK-6-text-39"/>
          <p:cNvSpPr/>
          <p:nvPr/>
        </p:nvSpPr>
        <p:spPr>
          <a:xfrm>
            <a:off x="1987153" y="5527477"/>
            <a:ext cx="5503545" cy="185142"/>
          </a:xfrm>
          <a:prstGeom prst="rect">
            <a:avLst/>
          </a:prstGeom>
          <a:noFill/>
          <a:ln/>
        </p:spPr>
        <p:txBody>
          <a:bodyPr vert="horz" wrap="none" lIns="0" tIns="0" rIns="0" bIns="0" rtlCol="0" anchor="ctr"/>
          <a:lstStyle/>
          <a:p>
            <a:pPr marL="0" indent="0" algn="l">
              <a:buNone/>
            </a:pPr>
            <a:r>
              <a:rPr lang="en-US" sz="1350" dirty="0">
                <a:solidFill>
                  <a:srgbClr val="CCCCCC"/>
                </a:solidFill>
                <a:latin typeface="Roboto" pitchFamily="34" charset="0"/>
                <a:ea typeface="Roboto" pitchFamily="34" charset="-122"/>
                <a:cs typeface="Roboto" pitchFamily="34" charset="-120"/>
              </a:rPr>
              <a:t>eGFR &lt;15: not recommended</a:t>
            </a:r>
            <a:endParaRPr lang="en-US" sz="1350" dirty="0"/>
          </a:p>
        </p:txBody>
      </p:sp>
      <p:sp>
        <p:nvSpPr>
          <p:cNvPr id="41" name="SK-6-text-40"/>
          <p:cNvSpPr/>
          <p:nvPr/>
        </p:nvSpPr>
        <p:spPr>
          <a:xfrm>
            <a:off x="6668988" y="2119015"/>
            <a:ext cx="3131820" cy="233065"/>
          </a:xfrm>
          <a:prstGeom prst="rect">
            <a:avLst/>
          </a:prstGeom>
          <a:noFill/>
          <a:ln/>
        </p:spPr>
        <p:txBody>
          <a:bodyPr vert="horz" wrap="none" lIns="0" tIns="0" rIns="0" bIns="0" rtlCol="0" anchor="ctr"/>
          <a:lstStyle/>
          <a:p>
            <a:pPr marL="0" indent="0" algn="l">
              <a:buNone/>
            </a:pPr>
            <a:r>
              <a:rPr lang="en-US" sz="1800" b="1" dirty="0">
                <a:solidFill>
                  <a:srgbClr val="000000"/>
                </a:solidFill>
                <a:latin typeface="Roboto" pitchFamily="34" charset="0"/>
                <a:ea typeface="Roboto" pitchFamily="34" charset="-122"/>
                <a:cs typeface="Roboto" pitchFamily="34" charset="-120"/>
              </a:rPr>
              <a:t>Rivaroxaban</a:t>
            </a:r>
            <a:endParaRPr lang="en-US" sz="1800" dirty="0"/>
          </a:p>
        </p:txBody>
      </p:sp>
      <p:sp>
        <p:nvSpPr>
          <p:cNvPr id="42" name="SK-6-text-41"/>
          <p:cNvSpPr/>
          <p:nvPr/>
        </p:nvSpPr>
        <p:spPr>
          <a:xfrm>
            <a:off x="6668988" y="2386459"/>
            <a:ext cx="5523012" cy="212527"/>
          </a:xfrm>
          <a:prstGeom prst="rect">
            <a:avLst/>
          </a:prstGeom>
          <a:noFill/>
          <a:ln/>
        </p:spPr>
        <p:txBody>
          <a:bodyPr vert="horz" wrap="none" lIns="0" tIns="0" rIns="0" bIns="0" rtlCol="0" anchor="ctr"/>
          <a:lstStyle/>
          <a:p>
            <a:pPr marL="0" indent="0" algn="l">
              <a:buNone/>
            </a:pPr>
            <a:r>
              <a:rPr lang="en-US" sz="1500" dirty="0">
                <a:solidFill>
                  <a:srgbClr val="333333"/>
                </a:solidFill>
                <a:latin typeface="Roboto" pitchFamily="34" charset="0"/>
                <a:ea typeface="Roboto" pitchFamily="34" charset="-122"/>
                <a:cs typeface="Roboto" pitchFamily="34" charset="-120"/>
              </a:rPr>
              <a:t>eGFR 15–49: dose reduction required (check</a:t>
            </a:r>
            <a:endParaRPr lang="en-US" sz="1500" dirty="0"/>
          </a:p>
        </p:txBody>
      </p:sp>
      <p:sp>
        <p:nvSpPr>
          <p:cNvPr id="43" name="SK-6-text-42"/>
          <p:cNvSpPr/>
          <p:nvPr/>
        </p:nvSpPr>
        <p:spPr>
          <a:xfrm>
            <a:off x="6668988" y="2612827"/>
            <a:ext cx="5523012" cy="205680"/>
          </a:xfrm>
          <a:prstGeom prst="rect">
            <a:avLst/>
          </a:prstGeom>
          <a:noFill/>
          <a:ln/>
        </p:spPr>
        <p:txBody>
          <a:bodyPr vert="horz" wrap="none" lIns="0" tIns="0" rIns="0" bIns="0" rtlCol="0" anchor="ctr"/>
          <a:lstStyle/>
          <a:p>
            <a:pPr marL="0" indent="0" algn="l">
              <a:buNone/>
            </a:pPr>
            <a:r>
              <a:rPr lang="en-US" sz="1500" dirty="0">
                <a:solidFill>
                  <a:srgbClr val="333333"/>
                </a:solidFill>
                <a:latin typeface="Roboto" pitchFamily="34" charset="0"/>
                <a:ea typeface="Roboto" pitchFamily="34" charset="-122"/>
                <a:cs typeface="Roboto" pitchFamily="34" charset="-120"/>
              </a:rPr>
              <a:t>BNF per indication) or eGFR &lt;15: Avoid</a:t>
            </a:r>
            <a:endParaRPr lang="en-US" sz="1500" dirty="0"/>
          </a:p>
        </p:txBody>
      </p:sp>
      <p:sp>
        <p:nvSpPr>
          <p:cNvPr id="44" name="SK-6-text-43"/>
          <p:cNvSpPr/>
          <p:nvPr/>
        </p:nvSpPr>
        <p:spPr>
          <a:xfrm>
            <a:off x="6668988" y="3092946"/>
            <a:ext cx="2857500" cy="260598"/>
          </a:xfrm>
          <a:prstGeom prst="rect">
            <a:avLst/>
          </a:prstGeom>
          <a:noFill/>
          <a:ln/>
        </p:spPr>
        <p:txBody>
          <a:bodyPr vert="horz" wrap="none" lIns="0" tIns="0" rIns="0" bIns="0" rtlCol="0" anchor="ctr"/>
          <a:lstStyle/>
          <a:p>
            <a:pPr marL="0" indent="0" algn="l">
              <a:buNone/>
            </a:pPr>
            <a:r>
              <a:rPr lang="en-US" sz="1800" b="1" dirty="0">
                <a:solidFill>
                  <a:srgbClr val="000000"/>
                </a:solidFill>
                <a:latin typeface="Roboto" pitchFamily="34" charset="0"/>
                <a:ea typeface="Roboto" pitchFamily="34" charset="-122"/>
                <a:cs typeface="Roboto" pitchFamily="34" charset="-120"/>
              </a:rPr>
              <a:t>Dabigatran</a:t>
            </a:r>
            <a:endParaRPr lang="en-US" sz="1800" dirty="0"/>
          </a:p>
        </p:txBody>
      </p:sp>
      <p:sp>
        <p:nvSpPr>
          <p:cNvPr id="45" name="SK-6-text-44"/>
          <p:cNvSpPr/>
          <p:nvPr/>
        </p:nvSpPr>
        <p:spPr>
          <a:xfrm>
            <a:off x="6668988" y="3367236"/>
            <a:ext cx="5523012" cy="219373"/>
          </a:xfrm>
          <a:prstGeom prst="rect">
            <a:avLst/>
          </a:prstGeom>
          <a:noFill/>
          <a:ln/>
        </p:spPr>
        <p:txBody>
          <a:bodyPr vert="horz" wrap="none" lIns="0" tIns="0" rIns="0" bIns="0" rtlCol="0" anchor="ctr"/>
          <a:lstStyle/>
          <a:p>
            <a:pPr marL="0" indent="0" algn="l">
              <a:buNone/>
            </a:pPr>
            <a:r>
              <a:rPr lang="en-US" sz="1500" dirty="0">
                <a:solidFill>
                  <a:srgbClr val="333333"/>
                </a:solidFill>
                <a:latin typeface="Roboto" pitchFamily="34" charset="0"/>
                <a:ea typeface="Roboto" pitchFamily="34" charset="-122"/>
                <a:cs typeface="Roboto" pitchFamily="34" charset="-120"/>
              </a:rPr>
              <a:t>eGFR 30–49 (high bleed risk): 110–150 mg BD</a:t>
            </a:r>
            <a:endParaRPr lang="en-US" sz="1500" dirty="0"/>
          </a:p>
        </p:txBody>
      </p:sp>
      <p:sp>
        <p:nvSpPr>
          <p:cNvPr id="46" name="SK-6-text-45"/>
          <p:cNvSpPr/>
          <p:nvPr/>
        </p:nvSpPr>
        <p:spPr>
          <a:xfrm>
            <a:off x="6668988" y="3600450"/>
            <a:ext cx="5523012" cy="185142"/>
          </a:xfrm>
          <a:prstGeom prst="rect">
            <a:avLst/>
          </a:prstGeom>
          <a:noFill/>
          <a:ln/>
        </p:spPr>
        <p:txBody>
          <a:bodyPr vert="horz" wrap="none" lIns="0" tIns="0" rIns="0" bIns="0" rtlCol="0" anchor="ctr"/>
          <a:lstStyle/>
          <a:p>
            <a:pPr marL="0" indent="0" algn="l">
              <a:buNone/>
            </a:pPr>
            <a:r>
              <a:rPr lang="en-US" sz="1500" dirty="0">
                <a:solidFill>
                  <a:srgbClr val="E57373"/>
                </a:solidFill>
                <a:latin typeface="Roboto" pitchFamily="34" charset="0"/>
                <a:ea typeface="Roboto" pitchFamily="34" charset="-122"/>
                <a:cs typeface="Roboto" pitchFamily="34" charset="-120"/>
              </a:rPr>
              <a:t>eGFR &lt;30: Contraindicated</a:t>
            </a:r>
            <a:endParaRPr lang="en-US" sz="1500" dirty="0"/>
          </a:p>
        </p:txBody>
      </p:sp>
      <p:sp>
        <p:nvSpPr>
          <p:cNvPr id="47" name="SK-6-text-46"/>
          <p:cNvSpPr/>
          <p:nvPr/>
        </p:nvSpPr>
        <p:spPr>
          <a:xfrm>
            <a:off x="6668988" y="4080421"/>
            <a:ext cx="2308860" cy="226219"/>
          </a:xfrm>
          <a:prstGeom prst="rect">
            <a:avLst/>
          </a:prstGeom>
          <a:noFill/>
          <a:ln/>
        </p:spPr>
        <p:txBody>
          <a:bodyPr vert="horz" wrap="none" lIns="0" tIns="0" rIns="0" bIns="0" rtlCol="0" anchor="ctr"/>
          <a:lstStyle/>
          <a:p>
            <a:pPr marL="0" indent="0" algn="l">
              <a:buNone/>
            </a:pPr>
            <a:r>
              <a:rPr lang="en-US" sz="1800" b="1" dirty="0">
                <a:solidFill>
                  <a:srgbClr val="000000"/>
                </a:solidFill>
                <a:latin typeface="Roboto" pitchFamily="34" charset="0"/>
                <a:ea typeface="Roboto" pitchFamily="34" charset="-122"/>
                <a:cs typeface="Roboto" pitchFamily="34" charset="-120"/>
              </a:rPr>
              <a:t>Edoxaban</a:t>
            </a:r>
            <a:endParaRPr lang="en-US" sz="1800" dirty="0"/>
          </a:p>
        </p:txBody>
      </p:sp>
      <p:sp>
        <p:nvSpPr>
          <p:cNvPr id="48" name="SK-6-text-47"/>
          <p:cNvSpPr/>
          <p:nvPr/>
        </p:nvSpPr>
        <p:spPr>
          <a:xfrm>
            <a:off x="6668988" y="4341019"/>
            <a:ext cx="5523012" cy="219373"/>
          </a:xfrm>
          <a:prstGeom prst="rect">
            <a:avLst/>
          </a:prstGeom>
          <a:noFill/>
          <a:ln/>
        </p:spPr>
        <p:txBody>
          <a:bodyPr vert="horz" wrap="none" lIns="0" tIns="0" rIns="0" bIns="0" rtlCol="0" anchor="ctr"/>
          <a:lstStyle/>
          <a:p>
            <a:pPr marL="0" indent="0" algn="l">
              <a:buNone/>
            </a:pPr>
            <a:r>
              <a:rPr lang="en-US" sz="1500" dirty="0">
                <a:solidFill>
                  <a:srgbClr val="333333"/>
                </a:solidFill>
                <a:latin typeface="Roboto" pitchFamily="34" charset="0"/>
                <a:ea typeface="Roboto" pitchFamily="34" charset="-122"/>
                <a:cs typeface="Roboto" pitchFamily="34" charset="-120"/>
              </a:rPr>
              <a:t>eGFR 15–50: Reduce to 30 mg OD</a:t>
            </a:r>
            <a:endParaRPr lang="en-US" sz="1500" dirty="0"/>
          </a:p>
        </p:txBody>
      </p:sp>
      <p:sp>
        <p:nvSpPr>
          <p:cNvPr id="49" name="SK-6-text-48"/>
          <p:cNvSpPr/>
          <p:nvPr/>
        </p:nvSpPr>
        <p:spPr>
          <a:xfrm>
            <a:off x="6668988" y="4567386"/>
            <a:ext cx="3829050" cy="191988"/>
          </a:xfrm>
          <a:prstGeom prst="rect">
            <a:avLst/>
          </a:prstGeom>
          <a:noFill/>
          <a:ln/>
        </p:spPr>
        <p:txBody>
          <a:bodyPr vert="horz" wrap="none" lIns="0" tIns="0" rIns="0" bIns="0" rtlCol="0" anchor="ctr"/>
          <a:lstStyle/>
          <a:p>
            <a:pPr marL="0" indent="0" algn="l">
              <a:buNone/>
            </a:pPr>
            <a:r>
              <a:rPr lang="en-US" sz="1500" dirty="0">
                <a:solidFill>
                  <a:srgbClr val="E57373"/>
                </a:solidFill>
                <a:latin typeface="Roboto" pitchFamily="34" charset="0"/>
                <a:ea typeface="Roboto" pitchFamily="34" charset="-122"/>
                <a:cs typeface="Roboto" pitchFamily="34" charset="-120"/>
              </a:rPr>
              <a:t>eGFR &lt;15: Avoid</a:t>
            </a:r>
            <a:endParaRPr lang="en-US" sz="1500" dirty="0"/>
          </a:p>
        </p:txBody>
      </p:sp>
      <p:sp>
        <p:nvSpPr>
          <p:cNvPr id="50" name="SK-6-text-49"/>
          <p:cNvSpPr/>
          <p:nvPr/>
        </p:nvSpPr>
        <p:spPr>
          <a:xfrm>
            <a:off x="6668988" y="5047357"/>
            <a:ext cx="2308860" cy="226219"/>
          </a:xfrm>
          <a:prstGeom prst="rect">
            <a:avLst/>
          </a:prstGeom>
          <a:noFill/>
          <a:ln/>
        </p:spPr>
        <p:txBody>
          <a:bodyPr vert="horz" wrap="none" lIns="0" tIns="0" rIns="0" bIns="0" rtlCol="0" anchor="ctr"/>
          <a:lstStyle/>
          <a:p>
            <a:pPr marL="0" indent="0" algn="l">
              <a:buNone/>
            </a:pPr>
            <a:r>
              <a:rPr lang="en-US" sz="1800" b="1" dirty="0">
                <a:solidFill>
                  <a:srgbClr val="000000"/>
                </a:solidFill>
                <a:latin typeface="Roboto" pitchFamily="34" charset="0"/>
                <a:ea typeface="Roboto" pitchFamily="34" charset="-122"/>
                <a:cs typeface="Roboto" pitchFamily="34" charset="-120"/>
              </a:rPr>
              <a:t>Warfarin</a:t>
            </a:r>
            <a:endParaRPr lang="en-US" sz="1800" dirty="0"/>
          </a:p>
        </p:txBody>
      </p:sp>
      <p:sp>
        <p:nvSpPr>
          <p:cNvPr id="51" name="SK-6-text-50"/>
          <p:cNvSpPr/>
          <p:nvPr/>
        </p:nvSpPr>
        <p:spPr>
          <a:xfrm>
            <a:off x="6668988" y="5307955"/>
            <a:ext cx="5523012" cy="219373"/>
          </a:xfrm>
          <a:prstGeom prst="rect">
            <a:avLst/>
          </a:prstGeom>
          <a:noFill/>
          <a:ln/>
        </p:spPr>
        <p:txBody>
          <a:bodyPr vert="horz" wrap="none" lIns="0" tIns="0" rIns="0" bIns="0" rtlCol="0" anchor="ctr"/>
          <a:lstStyle/>
          <a:p>
            <a:pPr marL="0" indent="0" algn="l">
              <a:buNone/>
            </a:pPr>
            <a:r>
              <a:rPr lang="en-US" sz="1500" dirty="0">
                <a:solidFill>
                  <a:srgbClr val="333333"/>
                </a:solidFill>
                <a:latin typeface="Roboto" pitchFamily="34" charset="0"/>
                <a:ea typeface="Roboto" pitchFamily="34" charset="-122"/>
                <a:cs typeface="Roboto" pitchFamily="34" charset="-120"/>
              </a:rPr>
              <a:t>No dose adjustment — but INR more labile in CKD</a:t>
            </a:r>
            <a:endParaRPr lang="en-US" sz="1500" dirty="0"/>
          </a:p>
        </p:txBody>
      </p:sp>
      <p:sp>
        <p:nvSpPr>
          <p:cNvPr id="52" name="SK-6-text-51"/>
          <p:cNvSpPr/>
          <p:nvPr/>
        </p:nvSpPr>
        <p:spPr>
          <a:xfrm>
            <a:off x="6668988" y="5541169"/>
            <a:ext cx="5523012" cy="219373"/>
          </a:xfrm>
          <a:prstGeom prst="rect">
            <a:avLst/>
          </a:prstGeom>
          <a:noFill/>
          <a:ln/>
        </p:spPr>
        <p:txBody>
          <a:bodyPr vert="horz" wrap="none" lIns="0" tIns="0" rIns="0" bIns="0" rtlCol="0" anchor="ctr"/>
          <a:lstStyle/>
          <a:p>
            <a:pPr marL="0" indent="0" algn="l">
              <a:buNone/>
            </a:pPr>
            <a:r>
              <a:rPr lang="en-US" sz="1500" dirty="0">
                <a:solidFill>
                  <a:srgbClr val="333333"/>
                </a:solidFill>
                <a:latin typeface="Roboto" pitchFamily="34" charset="0"/>
                <a:ea typeface="Roboto" pitchFamily="34" charset="-122"/>
                <a:cs typeface="Roboto" pitchFamily="34" charset="-120"/>
              </a:rPr>
              <a:t>Uraemia → platelet dysfunction; monitor closely</a:t>
            </a:r>
            <a:endParaRPr lang="en-US" sz="1500" dirty="0"/>
          </a:p>
        </p:txBody>
      </p:sp>
      <p:sp>
        <p:nvSpPr>
          <p:cNvPr id="53" name="SK-6-text-52"/>
          <p:cNvSpPr/>
          <p:nvPr/>
        </p:nvSpPr>
        <p:spPr>
          <a:xfrm>
            <a:off x="914400" y="6130975"/>
            <a:ext cx="11277600" cy="233065"/>
          </a:xfrm>
          <a:prstGeom prst="rect">
            <a:avLst/>
          </a:prstGeom>
          <a:noFill/>
          <a:ln/>
        </p:spPr>
        <p:txBody>
          <a:bodyPr vert="horz" wrap="none" lIns="0" tIns="0" rIns="0" bIns="0" rtlCol="0" anchor="ctr"/>
          <a:lstStyle/>
          <a:p>
            <a:pPr marL="0" indent="0" algn="l">
              <a:buNone/>
            </a:pPr>
            <a:r>
              <a:rPr lang="en-US" sz="1500" b="1" dirty="0">
                <a:solidFill>
                  <a:srgbClr val="FFFFFF"/>
                </a:solidFill>
                <a:latin typeface="Roboto" pitchFamily="34" charset="0"/>
                <a:ea typeface="Roboto" pitchFamily="34" charset="-122"/>
                <a:cs typeface="Roboto" pitchFamily="34" charset="-120"/>
              </a:rPr>
              <a:t>AKT Pearl: “Apixaban ‘2 of 3’ rule is one of the most frequently tested topics in AKT — memorise the three criteria and the dose: 2.5 mg BD”</a:t>
            </a:r>
            <a:endParaRPr lang="en-US" sz="1500" dirty="0"/>
          </a:p>
        </p:txBody>
      </p:sp>
      <p:sp>
        <p:nvSpPr>
          <p:cNvPr id="54" name="SK-6-text-53"/>
          <p:cNvSpPr/>
          <p:nvPr/>
        </p:nvSpPr>
        <p:spPr>
          <a:xfrm>
            <a:off x="292596" y="6617940"/>
            <a:ext cx="10622280" cy="212527"/>
          </a:xfrm>
          <a:prstGeom prst="rect">
            <a:avLst/>
          </a:prstGeom>
          <a:noFill/>
          <a:ln/>
        </p:spPr>
        <p:txBody>
          <a:bodyPr vert="horz" wrap="none" lIns="0" tIns="0" rIns="0" bIns="0" rtlCol="0" anchor="ctr"/>
          <a:lstStyle/>
          <a:p>
            <a:pPr marL="0" indent="0" algn="l">
              <a:buNone/>
            </a:pPr>
            <a:r>
              <a:rPr lang="en-US" sz="1200" dirty="0">
                <a:solidFill>
                  <a:srgbClr val="CCCCCC"/>
                </a:solidFill>
                <a:latin typeface="Roboto" pitchFamily="34" charset="0"/>
                <a:ea typeface="Roboto" pitchFamily="34" charset="-122"/>
                <a:cs typeface="Roboto" pitchFamily="34" charset="-120"/>
              </a:rPr>
              <a:t>Bradford VTS — CKD Prescribing Teaching Deck · May 2026</a:t>
            </a:r>
            <a:endParaRPr lang="en-US" sz="1200" dirty="0"/>
          </a:p>
        </p:txBody>
      </p:sp>
      <p:sp>
        <p:nvSpPr>
          <p:cNvPr id="55" name="SK-6-text-54"/>
          <p:cNvSpPr/>
          <p:nvPr/>
        </p:nvSpPr>
        <p:spPr>
          <a:xfrm>
            <a:off x="9985177" y="6617940"/>
            <a:ext cx="2206823" cy="191988"/>
          </a:xfrm>
          <a:prstGeom prst="rect">
            <a:avLst/>
          </a:prstGeom>
          <a:noFill/>
          <a:ln/>
        </p:spPr>
        <p:txBody>
          <a:bodyPr vert="horz" wrap="none" lIns="0" tIns="0" rIns="0" bIns="0" rtlCol="0" anchor="ctr"/>
          <a:lstStyle/>
          <a:p>
            <a:pPr marL="0" indent="0" algn="l">
              <a:buNone/>
            </a:pPr>
            <a:r>
              <a:rPr lang="en-US" sz="1200" dirty="0">
                <a:solidFill>
                  <a:srgbClr val="4DB6AC"/>
                </a:solidFill>
                <a:latin typeface="Roboto" pitchFamily="34" charset="0"/>
                <a:ea typeface="Roboto" pitchFamily="34" charset="-122"/>
                <a:cs typeface="Roboto" pitchFamily="34" charset="-120"/>
              </a:rPr>
              <a:t>BNF-Verified · NICE NG203</a:t>
            </a:r>
            <a:endParaRPr lang="en-US" sz="1200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SK-7-img-1" descr="preencoded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3" name="SK-7-img-2" descr="preencoded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597396" cy="1659582"/>
          </a:xfrm>
          <a:prstGeom prst="rect">
            <a:avLst/>
          </a:prstGeom>
        </p:spPr>
      </p:pic>
      <p:pic>
        <p:nvPicPr>
          <p:cNvPr id="4" name="SK-7-img-3" descr="preencoded.png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816769" y="226219"/>
            <a:ext cx="1804392" cy="322213"/>
          </a:xfrm>
          <a:prstGeom prst="rect">
            <a:avLst/>
          </a:prstGeom>
        </p:spPr>
      </p:pic>
      <p:pic>
        <p:nvPicPr>
          <p:cNvPr id="5" name="SK-7-img-4" descr="preencoded.png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816769" y="1145232"/>
            <a:ext cx="10497294" cy="75307"/>
          </a:xfrm>
          <a:prstGeom prst="rect">
            <a:avLst/>
          </a:prstGeom>
        </p:spPr>
      </p:pic>
      <p:pic>
        <p:nvPicPr>
          <p:cNvPr id="6" name="SK-7-img-5" descr="preencoded.png"/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816769" y="1817340"/>
            <a:ext cx="5169396" cy="1488132"/>
          </a:xfrm>
          <a:prstGeom prst="rect">
            <a:avLst/>
          </a:prstGeom>
        </p:spPr>
      </p:pic>
      <p:pic>
        <p:nvPicPr>
          <p:cNvPr id="7" name="SK-7-img-6" descr="preencoded.png"/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816769" y="1817340"/>
            <a:ext cx="134094" cy="1488132"/>
          </a:xfrm>
          <a:prstGeom prst="rect">
            <a:avLst/>
          </a:prstGeom>
        </p:spPr>
      </p:pic>
      <p:pic>
        <p:nvPicPr>
          <p:cNvPr id="8" name="SK-7-img-7" descr="preencoded.png"/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6242298" y="1817340"/>
            <a:ext cx="5169396" cy="1488132"/>
          </a:xfrm>
          <a:prstGeom prst="rect">
            <a:avLst/>
          </a:prstGeom>
        </p:spPr>
      </p:pic>
      <p:pic>
        <p:nvPicPr>
          <p:cNvPr id="9" name="SK-7-img-8" descr="preencoded.png"/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6242298" y="1817340"/>
            <a:ext cx="134094" cy="1488132"/>
          </a:xfrm>
          <a:prstGeom prst="rect">
            <a:avLst/>
          </a:prstGeom>
        </p:spPr>
      </p:pic>
      <p:pic>
        <p:nvPicPr>
          <p:cNvPr id="10" name="SK-7-img-9" descr="preencoded.png"/>
          <p:cNvPicPr>
            <a:picLocks noChangeAspect="1"/>
          </p:cNvPicPr>
          <p:nvPr/>
        </p:nvPicPr>
        <p:blipFill>
          <a:blip r:embed="rId11"/>
          <a:stretch>
            <a:fillRect/>
          </a:stretch>
        </p:blipFill>
        <p:spPr>
          <a:xfrm>
            <a:off x="6376392" y="2962573"/>
            <a:ext cx="5035153" cy="342900"/>
          </a:xfrm>
          <a:prstGeom prst="rect">
            <a:avLst/>
          </a:prstGeom>
        </p:spPr>
      </p:pic>
      <p:pic>
        <p:nvPicPr>
          <p:cNvPr id="11" name="SK-7-img-10" descr="preencoded.png"/>
          <p:cNvPicPr>
            <a:picLocks noChangeAspect="1"/>
          </p:cNvPicPr>
          <p:nvPr/>
        </p:nvPicPr>
        <p:blipFill>
          <a:blip r:embed="rId12"/>
          <a:stretch>
            <a:fillRect/>
          </a:stretch>
        </p:blipFill>
        <p:spPr>
          <a:xfrm>
            <a:off x="816769" y="3394621"/>
            <a:ext cx="5169396" cy="1488132"/>
          </a:xfrm>
          <a:prstGeom prst="rect">
            <a:avLst/>
          </a:prstGeom>
        </p:spPr>
      </p:pic>
      <p:pic>
        <p:nvPicPr>
          <p:cNvPr id="12" name="SK-7-img-11" descr="preencoded.png"/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816769" y="3394621"/>
            <a:ext cx="134094" cy="1488132"/>
          </a:xfrm>
          <a:prstGeom prst="rect">
            <a:avLst/>
          </a:prstGeom>
        </p:spPr>
      </p:pic>
      <p:pic>
        <p:nvPicPr>
          <p:cNvPr id="13" name="SK-7-img-12" descr="preencoded.png"/>
          <p:cNvPicPr>
            <a:picLocks noChangeAspect="1"/>
          </p:cNvPicPr>
          <p:nvPr/>
        </p:nvPicPr>
        <p:blipFill>
          <a:blip r:embed="rId13"/>
          <a:stretch>
            <a:fillRect/>
          </a:stretch>
        </p:blipFill>
        <p:spPr>
          <a:xfrm>
            <a:off x="950863" y="4539853"/>
            <a:ext cx="5035153" cy="342900"/>
          </a:xfrm>
          <a:prstGeom prst="rect">
            <a:avLst/>
          </a:prstGeom>
        </p:spPr>
      </p:pic>
      <p:pic>
        <p:nvPicPr>
          <p:cNvPr id="14" name="SK-7-img-13" descr="preencoded.png"/>
          <p:cNvPicPr>
            <a:picLocks noChangeAspect="1"/>
          </p:cNvPicPr>
          <p:nvPr/>
        </p:nvPicPr>
        <p:blipFill>
          <a:blip r:embed="rId14"/>
          <a:stretch>
            <a:fillRect/>
          </a:stretch>
        </p:blipFill>
        <p:spPr>
          <a:xfrm>
            <a:off x="6242298" y="3394621"/>
            <a:ext cx="5169396" cy="1488132"/>
          </a:xfrm>
          <a:prstGeom prst="rect">
            <a:avLst/>
          </a:prstGeom>
        </p:spPr>
      </p:pic>
      <p:pic>
        <p:nvPicPr>
          <p:cNvPr id="15" name="SK-7-img-14" descr="preencoded.png"/>
          <p:cNvPicPr>
            <a:picLocks noChangeAspect="1"/>
          </p:cNvPicPr>
          <p:nvPr/>
        </p:nvPicPr>
        <p:blipFill>
          <a:blip r:embed="rId15"/>
          <a:stretch>
            <a:fillRect/>
          </a:stretch>
        </p:blipFill>
        <p:spPr>
          <a:xfrm>
            <a:off x="6242298" y="3394621"/>
            <a:ext cx="134094" cy="1488132"/>
          </a:xfrm>
          <a:prstGeom prst="rect">
            <a:avLst/>
          </a:prstGeom>
        </p:spPr>
      </p:pic>
      <p:pic>
        <p:nvPicPr>
          <p:cNvPr id="16" name="SK-7-img-15" descr="preencoded.png"/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816769" y="4972050"/>
            <a:ext cx="5169396" cy="1488132"/>
          </a:xfrm>
          <a:prstGeom prst="rect">
            <a:avLst/>
          </a:prstGeom>
        </p:spPr>
      </p:pic>
      <p:pic>
        <p:nvPicPr>
          <p:cNvPr id="17" name="SK-7-img-16" descr="preencoded.png"/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816769" y="4972050"/>
            <a:ext cx="134094" cy="1488132"/>
          </a:xfrm>
          <a:prstGeom prst="rect">
            <a:avLst/>
          </a:prstGeom>
        </p:spPr>
      </p:pic>
      <p:pic>
        <p:nvPicPr>
          <p:cNvPr id="18" name="SK-7-img-17" descr="preencoded.png"/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6242298" y="4972050"/>
            <a:ext cx="5169396" cy="1488132"/>
          </a:xfrm>
          <a:prstGeom prst="rect">
            <a:avLst/>
          </a:prstGeom>
        </p:spPr>
      </p:pic>
      <p:pic>
        <p:nvPicPr>
          <p:cNvPr id="19" name="SK-7-img-18" descr="preencoded.png"/>
          <p:cNvPicPr>
            <a:picLocks noChangeAspect="1"/>
          </p:cNvPicPr>
          <p:nvPr/>
        </p:nvPicPr>
        <p:blipFill>
          <a:blip r:embed="rId15"/>
          <a:stretch>
            <a:fillRect/>
          </a:stretch>
        </p:blipFill>
        <p:spPr>
          <a:xfrm>
            <a:off x="6242298" y="4972050"/>
            <a:ext cx="134094" cy="1488132"/>
          </a:xfrm>
          <a:prstGeom prst="rect">
            <a:avLst/>
          </a:prstGeom>
        </p:spPr>
      </p:pic>
      <p:pic>
        <p:nvPicPr>
          <p:cNvPr id="20" name="SK-7-img-19" descr="preencoded.png"/>
          <p:cNvPicPr>
            <a:picLocks noChangeAspect="1"/>
          </p:cNvPicPr>
          <p:nvPr/>
        </p:nvPicPr>
        <p:blipFill>
          <a:blip r:embed="rId16"/>
          <a:stretch>
            <a:fillRect/>
          </a:stretch>
        </p:blipFill>
        <p:spPr>
          <a:xfrm>
            <a:off x="0" y="6604248"/>
            <a:ext cx="12192000" cy="253603"/>
          </a:xfrm>
          <a:prstGeom prst="rect">
            <a:avLst/>
          </a:prstGeom>
        </p:spPr>
      </p:pic>
      <p:pic>
        <p:nvPicPr>
          <p:cNvPr id="21" name="SK-7-img-20" descr="preencoded.png"/>
          <p:cNvPicPr>
            <a:picLocks noChangeAspect="1"/>
          </p:cNvPicPr>
          <p:nvPr/>
        </p:nvPicPr>
        <p:blipFill>
          <a:blip r:embed="rId17"/>
          <a:stretch>
            <a:fillRect/>
          </a:stretch>
        </p:blipFill>
        <p:spPr>
          <a:xfrm>
            <a:off x="11119098" y="5534323"/>
            <a:ext cx="950863" cy="980629"/>
          </a:xfrm>
          <a:prstGeom prst="rect">
            <a:avLst/>
          </a:prstGeom>
        </p:spPr>
      </p:pic>
      <p:pic>
        <p:nvPicPr>
          <p:cNvPr id="22" name="SK-7-img-21" descr="preencoded.png"/>
          <p:cNvPicPr>
            <a:picLocks noChangeAspect="1"/>
          </p:cNvPicPr>
          <p:nvPr/>
        </p:nvPicPr>
        <p:blipFill>
          <a:blip r:embed="rId18"/>
          <a:stretch>
            <a:fillRect/>
          </a:stretch>
        </p:blipFill>
        <p:spPr>
          <a:xfrm>
            <a:off x="10802094" y="5061198"/>
            <a:ext cx="451098" cy="432048"/>
          </a:xfrm>
          <a:prstGeom prst="rect">
            <a:avLst/>
          </a:prstGeom>
        </p:spPr>
      </p:pic>
      <p:pic>
        <p:nvPicPr>
          <p:cNvPr id="23" name="SK-7-img-22" descr="preencoded.png"/>
          <p:cNvPicPr>
            <a:picLocks noChangeAspect="1"/>
          </p:cNvPicPr>
          <p:nvPr/>
        </p:nvPicPr>
        <p:blipFill>
          <a:blip r:embed="rId19"/>
          <a:stretch>
            <a:fillRect/>
          </a:stretch>
        </p:blipFill>
        <p:spPr>
          <a:xfrm>
            <a:off x="5437584" y="5061198"/>
            <a:ext cx="451098" cy="370284"/>
          </a:xfrm>
          <a:prstGeom prst="rect">
            <a:avLst/>
          </a:prstGeom>
        </p:spPr>
      </p:pic>
      <p:pic>
        <p:nvPicPr>
          <p:cNvPr id="24" name="SK-7-img-23" descr="preencoded.png"/>
          <p:cNvPicPr>
            <a:picLocks noChangeAspect="1"/>
          </p:cNvPicPr>
          <p:nvPr/>
        </p:nvPicPr>
        <p:blipFill>
          <a:blip r:embed="rId20"/>
          <a:stretch>
            <a:fillRect/>
          </a:stretch>
        </p:blipFill>
        <p:spPr>
          <a:xfrm>
            <a:off x="10887373" y="3483769"/>
            <a:ext cx="353467" cy="397669"/>
          </a:xfrm>
          <a:prstGeom prst="rect">
            <a:avLst/>
          </a:prstGeom>
        </p:spPr>
      </p:pic>
      <p:pic>
        <p:nvPicPr>
          <p:cNvPr id="25" name="SK-7-img-24" descr="preencoded.png"/>
          <p:cNvPicPr>
            <a:picLocks noChangeAspect="1"/>
          </p:cNvPicPr>
          <p:nvPr/>
        </p:nvPicPr>
        <p:blipFill>
          <a:blip r:embed="rId21"/>
          <a:stretch>
            <a:fillRect/>
          </a:stretch>
        </p:blipFill>
        <p:spPr>
          <a:xfrm>
            <a:off x="5413177" y="3470077"/>
            <a:ext cx="475357" cy="452586"/>
          </a:xfrm>
          <a:prstGeom prst="rect">
            <a:avLst/>
          </a:prstGeom>
        </p:spPr>
      </p:pic>
      <p:pic>
        <p:nvPicPr>
          <p:cNvPr id="26" name="SK-7-img-25" descr="preencoded.png"/>
          <p:cNvPicPr>
            <a:picLocks noChangeAspect="1"/>
          </p:cNvPicPr>
          <p:nvPr/>
        </p:nvPicPr>
        <p:blipFill>
          <a:blip r:embed="rId22"/>
          <a:stretch>
            <a:fillRect/>
          </a:stretch>
        </p:blipFill>
        <p:spPr>
          <a:xfrm>
            <a:off x="10777686" y="1892796"/>
            <a:ext cx="475357" cy="473125"/>
          </a:xfrm>
          <a:prstGeom prst="rect">
            <a:avLst/>
          </a:prstGeom>
        </p:spPr>
      </p:pic>
      <p:pic>
        <p:nvPicPr>
          <p:cNvPr id="27" name="SK-7-img-26" descr="preencoded.png"/>
          <p:cNvPicPr>
            <a:picLocks noChangeAspect="1"/>
          </p:cNvPicPr>
          <p:nvPr/>
        </p:nvPicPr>
        <p:blipFill>
          <a:blip r:embed="rId23"/>
          <a:stretch>
            <a:fillRect/>
          </a:stretch>
        </p:blipFill>
        <p:spPr>
          <a:xfrm>
            <a:off x="8485584" y="1899642"/>
            <a:ext cx="304800" cy="287982"/>
          </a:xfrm>
          <a:prstGeom prst="rect">
            <a:avLst/>
          </a:prstGeom>
        </p:spPr>
      </p:pic>
      <p:pic>
        <p:nvPicPr>
          <p:cNvPr id="28" name="SK-7-img-27" descr="preencoded.png"/>
          <p:cNvPicPr>
            <a:picLocks noChangeAspect="1"/>
          </p:cNvPicPr>
          <p:nvPr/>
        </p:nvPicPr>
        <p:blipFill>
          <a:blip r:embed="rId24"/>
          <a:stretch>
            <a:fillRect/>
          </a:stretch>
        </p:blipFill>
        <p:spPr>
          <a:xfrm>
            <a:off x="5376565" y="1913334"/>
            <a:ext cx="511969" cy="411361"/>
          </a:xfrm>
          <a:prstGeom prst="rect">
            <a:avLst/>
          </a:prstGeom>
        </p:spPr>
      </p:pic>
      <p:sp>
        <p:nvSpPr>
          <p:cNvPr id="29" name="SK-7-text-28"/>
          <p:cNvSpPr/>
          <p:nvPr/>
        </p:nvSpPr>
        <p:spPr>
          <a:xfrm>
            <a:off x="877788" y="315367"/>
            <a:ext cx="3524250" cy="171450"/>
          </a:xfrm>
          <a:prstGeom prst="rect">
            <a:avLst/>
          </a:prstGeom>
          <a:noFill/>
          <a:ln/>
        </p:spPr>
        <p:txBody>
          <a:bodyPr vert="horz" wrap="none" lIns="0" tIns="0" rIns="0" bIns="0" rtlCol="0" anchor="ctr"/>
          <a:lstStyle/>
          <a:p>
            <a:pPr marL="0" indent="0" algn="l">
              <a:buNone/>
            </a:pPr>
            <a:r>
              <a:rPr lang="en-US" sz="1500" b="1" dirty="0">
                <a:solidFill>
                  <a:srgbClr val="007A78"/>
                </a:solidFill>
                <a:latin typeface="Roboto" pitchFamily="34" charset="0"/>
                <a:ea typeface="Roboto" pitchFamily="34" charset="-122"/>
                <a:cs typeface="Roboto" pitchFamily="34" charset="-120"/>
              </a:rPr>
              <a:t>SLIDE 7 OF 10</a:t>
            </a:r>
            <a:endParaRPr lang="en-US" sz="1500" dirty="0"/>
          </a:p>
        </p:txBody>
      </p:sp>
      <p:sp>
        <p:nvSpPr>
          <p:cNvPr id="30" name="SK-7-text-29"/>
          <p:cNvSpPr/>
          <p:nvPr/>
        </p:nvSpPr>
        <p:spPr>
          <a:xfrm>
            <a:off x="816769" y="603498"/>
            <a:ext cx="11375231" cy="548580"/>
          </a:xfrm>
          <a:prstGeom prst="rect">
            <a:avLst/>
          </a:prstGeom>
          <a:noFill/>
          <a:ln/>
        </p:spPr>
        <p:txBody>
          <a:bodyPr vert="horz" wrap="none" lIns="0" tIns="0" rIns="0" bIns="0" rtlCol="0" anchor="ctr"/>
          <a:lstStyle/>
          <a:p>
            <a:pPr marL="0" indent="0" algn="l">
              <a:buNone/>
            </a:pPr>
            <a:r>
              <a:rPr lang="en-US" sz="3975" b="1" dirty="0">
                <a:solidFill>
                  <a:srgbClr val="001B44"/>
                </a:solidFill>
                <a:latin typeface="Roboto" pitchFamily="34" charset="0"/>
                <a:ea typeface="Roboto" pitchFamily="34" charset="-122"/>
                <a:cs typeface="Roboto" pitchFamily="34" charset="-120"/>
              </a:rPr>
              <a:t>Other Medications Requiring Adjustment</a:t>
            </a:r>
            <a:endParaRPr lang="en-US" sz="3975" dirty="0"/>
          </a:p>
        </p:txBody>
      </p:sp>
      <p:sp>
        <p:nvSpPr>
          <p:cNvPr id="31" name="SK-7-text-30"/>
          <p:cNvSpPr/>
          <p:nvPr/>
        </p:nvSpPr>
        <p:spPr>
          <a:xfrm>
            <a:off x="792361" y="1316682"/>
            <a:ext cx="11399639" cy="322213"/>
          </a:xfrm>
          <a:prstGeom prst="rect">
            <a:avLst/>
          </a:prstGeom>
          <a:noFill/>
          <a:ln/>
        </p:spPr>
        <p:txBody>
          <a:bodyPr vert="horz" wrap="none" lIns="0" tIns="0" rIns="0" bIns="0" rtlCol="0" anchor="ctr"/>
          <a:lstStyle/>
          <a:p>
            <a:pPr marL="0" indent="0" algn="l">
              <a:buNone/>
            </a:pPr>
            <a:r>
              <a:rPr lang="en-US" sz="1950" dirty="0">
                <a:solidFill>
                  <a:srgbClr val="555555"/>
                </a:solidFill>
                <a:latin typeface="Roboto" pitchFamily="34" charset="0"/>
                <a:ea typeface="Roboto" pitchFamily="34" charset="-122"/>
                <a:cs typeface="Roboto" pitchFamily="34" charset="-120"/>
              </a:rPr>
              <a:t>eGFR-guided dose adjustments — digoxin, bisphosphonates, fibrates, diuretics, and more</a:t>
            </a:r>
            <a:endParaRPr lang="en-US" sz="1950" dirty="0"/>
          </a:p>
        </p:txBody>
      </p:sp>
      <p:sp>
        <p:nvSpPr>
          <p:cNvPr id="32" name="SK-7-text-31"/>
          <p:cNvSpPr/>
          <p:nvPr/>
        </p:nvSpPr>
        <p:spPr>
          <a:xfrm>
            <a:off x="1084957" y="1940719"/>
            <a:ext cx="2996565" cy="308521"/>
          </a:xfrm>
          <a:prstGeom prst="rect">
            <a:avLst/>
          </a:prstGeom>
          <a:noFill/>
          <a:ln/>
        </p:spPr>
        <p:txBody>
          <a:bodyPr vert="horz" wrap="none" lIns="0" tIns="0" rIns="0" bIns="0" rtlCol="0" anchor="ctr"/>
          <a:lstStyle/>
          <a:p>
            <a:pPr marL="0" indent="0" algn="l">
              <a:buNone/>
            </a:pPr>
            <a:r>
              <a:rPr lang="en-US" sz="1950" b="1" dirty="0">
                <a:solidFill>
                  <a:srgbClr val="000000"/>
                </a:solidFill>
                <a:latin typeface="Roboto" pitchFamily="34" charset="0"/>
                <a:ea typeface="Roboto" pitchFamily="34" charset="-122"/>
                <a:cs typeface="Roboto" pitchFamily="34" charset="-120"/>
              </a:rPr>
              <a:t>Digoxin ⚠</a:t>
            </a:r>
            <a:endParaRPr lang="en-US" sz="1950" dirty="0"/>
          </a:p>
        </p:txBody>
      </p:sp>
      <p:sp>
        <p:nvSpPr>
          <p:cNvPr id="33" name="SK-7-text-32"/>
          <p:cNvSpPr/>
          <p:nvPr/>
        </p:nvSpPr>
        <p:spPr>
          <a:xfrm>
            <a:off x="1084957" y="2304157"/>
            <a:ext cx="7943850" cy="205680"/>
          </a:xfrm>
          <a:prstGeom prst="rect">
            <a:avLst/>
          </a:prstGeom>
          <a:noFill/>
          <a:ln/>
        </p:spPr>
        <p:txBody>
          <a:bodyPr vert="horz" wrap="none" lIns="0" tIns="0" rIns="0" bIns="0" rtlCol="0" anchor="ctr"/>
          <a:lstStyle/>
          <a:p>
            <a:pPr marL="0" indent="0" algn="l">
              <a:buNone/>
            </a:pPr>
            <a:r>
              <a:rPr lang="en-US" sz="1500" b="1" dirty="0">
                <a:solidFill>
                  <a:srgbClr val="000000"/>
                </a:solidFill>
                <a:latin typeface="Roboto" pitchFamily="34" charset="0"/>
                <a:ea typeface="Roboto" pitchFamily="34" charset="-122"/>
                <a:cs typeface="Roboto" pitchFamily="34" charset="-120"/>
              </a:rPr>
              <a:t>eGFR &lt;60: reduce maintenance dose</a:t>
            </a:r>
            <a:endParaRPr lang="en-US" sz="1500" dirty="0"/>
          </a:p>
        </p:txBody>
      </p:sp>
      <p:sp>
        <p:nvSpPr>
          <p:cNvPr id="34" name="SK-7-text-33"/>
          <p:cNvSpPr/>
          <p:nvPr/>
        </p:nvSpPr>
        <p:spPr>
          <a:xfrm>
            <a:off x="1084957" y="2564755"/>
            <a:ext cx="4462165" cy="466279"/>
          </a:xfrm>
          <a:prstGeom prst="rect">
            <a:avLst/>
          </a:prstGeom>
          <a:noFill/>
          <a:ln/>
        </p:spPr>
        <p:txBody>
          <a:bodyPr vert="horz" wrap="none" lIns="0" tIns="0" rIns="0" bIns="0" rtlCol="0" anchor="ctr"/>
          <a:lstStyle/>
          <a:p>
            <a:pPr marL="0" indent="0" algn="l">
              <a:lnSpc>
                <a:spcPts val="1800"/>
              </a:lnSpc>
              <a:buNone/>
            </a:pPr>
            <a:r>
              <a:rPr lang="en-US" sz="1500" dirty="0">
                <a:solidFill>
                  <a:srgbClr val="000000"/>
                </a:solidFill>
                <a:latin typeface="Roboto" pitchFamily="34" charset="0"/>
                <a:ea typeface="Roboto" pitchFamily="34" charset="-122"/>
                <a:cs typeface="Roboto" pitchFamily="34" charset="-120"/>
              </a:rPr>
              <a:t>Monitor plasma levels + potassium; toxicity risk rises</a:t>
            </a:r>
            <a:endParaRPr lang="en-US" sz="1500" dirty="0"/>
          </a:p>
          <a:p>
            <a:pPr marL="0" indent="0" algn="l">
              <a:lnSpc>
                <a:spcPts val="1800"/>
              </a:lnSpc>
              <a:buNone/>
            </a:pPr>
            <a:r>
              <a:rPr lang="en-US" sz="1500" dirty="0">
                <a:solidFill>
                  <a:srgbClr val="000000"/>
                </a:solidFill>
                <a:latin typeface="Roboto" pitchFamily="34" charset="0"/>
                <a:ea typeface="Roboto" pitchFamily="34" charset="-122"/>
                <a:cs typeface="Roboto" pitchFamily="34" charset="-120"/>
              </a:rPr>
              <a:t>with hypokalaemia</a:t>
            </a:r>
            <a:endParaRPr lang="en-US" sz="1500" dirty="0"/>
          </a:p>
        </p:txBody>
      </p:sp>
      <p:sp>
        <p:nvSpPr>
          <p:cNvPr id="35" name="SK-7-text-34"/>
          <p:cNvSpPr/>
          <p:nvPr/>
        </p:nvSpPr>
        <p:spPr>
          <a:xfrm>
            <a:off x="6449467" y="1906488"/>
            <a:ext cx="5374005" cy="274290"/>
          </a:xfrm>
          <a:prstGeom prst="rect">
            <a:avLst/>
          </a:prstGeom>
          <a:noFill/>
          <a:ln/>
        </p:spPr>
        <p:txBody>
          <a:bodyPr vert="horz" wrap="none" lIns="0" tIns="0" rIns="0" bIns="0" rtlCol="0" anchor="ctr"/>
          <a:lstStyle/>
          <a:p>
            <a:pPr marL="0" indent="0" algn="l">
              <a:buNone/>
            </a:pPr>
            <a:r>
              <a:rPr lang="en-US" sz="1950" b="1" dirty="0">
                <a:solidFill>
                  <a:srgbClr val="000000"/>
                </a:solidFill>
                <a:latin typeface="Roboto" pitchFamily="34" charset="0"/>
                <a:ea typeface="Roboto" pitchFamily="34" charset="-122"/>
                <a:cs typeface="Roboto" pitchFamily="34" charset="-120"/>
              </a:rPr>
              <a:t>Alendronic Acid 🚫</a:t>
            </a:r>
            <a:endParaRPr lang="en-US" sz="1950" dirty="0"/>
          </a:p>
        </p:txBody>
      </p:sp>
      <p:sp>
        <p:nvSpPr>
          <p:cNvPr id="36" name="SK-7-text-35"/>
          <p:cNvSpPr/>
          <p:nvPr/>
        </p:nvSpPr>
        <p:spPr>
          <a:xfrm>
            <a:off x="6461671" y="2249388"/>
            <a:ext cx="5429250" cy="205680"/>
          </a:xfrm>
          <a:prstGeom prst="rect">
            <a:avLst/>
          </a:prstGeom>
          <a:noFill/>
          <a:ln/>
        </p:spPr>
        <p:txBody>
          <a:bodyPr vert="horz" wrap="none" lIns="0" tIns="0" rIns="0" bIns="0" rtlCol="0" anchor="ctr"/>
          <a:lstStyle/>
          <a:p>
            <a:pPr marL="0" indent="0" algn="l">
              <a:buNone/>
            </a:pPr>
            <a:r>
              <a:rPr lang="en-US" sz="1500" b="1" dirty="0">
                <a:solidFill>
                  <a:srgbClr val="000000"/>
                </a:solidFill>
                <a:latin typeface="Roboto" pitchFamily="34" charset="0"/>
                <a:ea typeface="Roboto" pitchFamily="34" charset="-122"/>
                <a:cs typeface="Roboto" pitchFamily="34" charset="-120"/>
              </a:rPr>
              <a:t>eGFR &lt;35 ml/min: AVOID</a:t>
            </a:r>
            <a:endParaRPr lang="en-US" sz="1500" dirty="0"/>
          </a:p>
        </p:txBody>
      </p:sp>
      <p:sp>
        <p:nvSpPr>
          <p:cNvPr id="37" name="SK-7-text-36"/>
          <p:cNvSpPr/>
          <p:nvPr/>
        </p:nvSpPr>
        <p:spPr>
          <a:xfrm>
            <a:off x="6461671" y="2496294"/>
            <a:ext cx="4657279" cy="432048"/>
          </a:xfrm>
          <a:prstGeom prst="rect">
            <a:avLst/>
          </a:prstGeom>
          <a:noFill/>
          <a:ln/>
        </p:spPr>
        <p:txBody>
          <a:bodyPr vert="horz" wrap="none" lIns="0" tIns="0" rIns="0" bIns="0" rtlCol="0" anchor="ctr"/>
          <a:lstStyle/>
          <a:p>
            <a:pPr marL="0" indent="0" algn="l">
              <a:lnSpc>
                <a:spcPts val="1800"/>
              </a:lnSpc>
              <a:buNone/>
            </a:pPr>
            <a:r>
              <a:rPr lang="en-US" sz="1500" dirty="0">
                <a:solidFill>
                  <a:srgbClr val="000000"/>
                </a:solidFill>
                <a:latin typeface="Roboto" pitchFamily="34" charset="0"/>
                <a:ea typeface="Roboto" pitchFamily="34" charset="-122"/>
                <a:cs typeface="Roboto" pitchFamily="34" charset="-120"/>
              </a:rPr>
              <a:t>Check eGFR before initiating — do not prescribe below</a:t>
            </a:r>
            <a:endParaRPr lang="en-US" sz="1500" dirty="0"/>
          </a:p>
          <a:p>
            <a:pPr marL="0" indent="0" algn="l">
              <a:lnSpc>
                <a:spcPts val="1800"/>
              </a:lnSpc>
              <a:buNone/>
            </a:pPr>
            <a:r>
              <a:rPr lang="en-US" sz="1500" dirty="0">
                <a:solidFill>
                  <a:srgbClr val="000000"/>
                </a:solidFill>
                <a:latin typeface="Roboto" pitchFamily="34" charset="0"/>
                <a:ea typeface="Roboto" pitchFamily="34" charset="-122"/>
                <a:cs typeface="Roboto" pitchFamily="34" charset="-120"/>
              </a:rPr>
              <a:t>this threshold</a:t>
            </a:r>
            <a:endParaRPr lang="en-US" sz="1500" dirty="0"/>
          </a:p>
        </p:txBody>
      </p:sp>
      <p:sp>
        <p:nvSpPr>
          <p:cNvPr id="38" name="SK-7-text-37"/>
          <p:cNvSpPr/>
          <p:nvPr/>
        </p:nvSpPr>
        <p:spPr>
          <a:xfrm>
            <a:off x="7985671" y="3024336"/>
            <a:ext cx="4206329" cy="212527"/>
          </a:xfrm>
          <a:prstGeom prst="rect">
            <a:avLst/>
          </a:prstGeom>
          <a:noFill/>
          <a:ln/>
        </p:spPr>
        <p:txBody>
          <a:bodyPr vert="horz" wrap="none" lIns="0" tIns="0" rIns="0" bIns="0" rtlCol="0" anchor="ctr"/>
          <a:lstStyle/>
          <a:p>
            <a:pPr marL="0" indent="0" algn="l">
              <a:buNone/>
            </a:pPr>
            <a:r>
              <a:rPr lang="en-US" sz="1500" b="1" dirty="0">
                <a:solidFill>
                  <a:srgbClr val="FFFFFF"/>
                </a:solidFill>
                <a:latin typeface="Roboto" pitchFamily="34" charset="0"/>
                <a:ea typeface="Roboto" pitchFamily="34" charset="-122"/>
                <a:cs typeface="Roboto" pitchFamily="34" charset="-120"/>
              </a:rPr>
              <a:t>Avoid if eGFR &lt;35</a:t>
            </a:r>
            <a:endParaRPr lang="en-US" sz="1500" dirty="0"/>
          </a:p>
        </p:txBody>
      </p:sp>
      <p:sp>
        <p:nvSpPr>
          <p:cNvPr id="39" name="SK-7-text-38"/>
          <p:cNvSpPr/>
          <p:nvPr/>
        </p:nvSpPr>
        <p:spPr>
          <a:xfrm>
            <a:off x="1084957" y="3490615"/>
            <a:ext cx="9627870" cy="308521"/>
          </a:xfrm>
          <a:prstGeom prst="rect">
            <a:avLst/>
          </a:prstGeom>
          <a:noFill/>
          <a:ln/>
        </p:spPr>
        <p:txBody>
          <a:bodyPr vert="horz" wrap="none" lIns="0" tIns="0" rIns="0" bIns="0" rtlCol="0" anchor="ctr"/>
          <a:lstStyle/>
          <a:p>
            <a:pPr marL="0" indent="0" algn="l">
              <a:buNone/>
            </a:pPr>
            <a:r>
              <a:rPr lang="en-US" sz="2100" b="1" dirty="0">
                <a:solidFill>
                  <a:srgbClr val="000000"/>
                </a:solidFill>
                <a:latin typeface="Roboto" pitchFamily="34" charset="0"/>
                <a:ea typeface="Roboto" pitchFamily="34" charset="-122"/>
                <a:cs typeface="Roboto" pitchFamily="34" charset="-120"/>
              </a:rPr>
              <a:t>Calceos (Ca 500mg / Vit D3)</a:t>
            </a:r>
            <a:endParaRPr lang="en-US" sz="2100" dirty="0"/>
          </a:p>
        </p:txBody>
      </p:sp>
      <p:sp>
        <p:nvSpPr>
          <p:cNvPr id="40" name="SK-7-text-39"/>
          <p:cNvSpPr/>
          <p:nvPr/>
        </p:nvSpPr>
        <p:spPr>
          <a:xfrm>
            <a:off x="1084957" y="3826669"/>
            <a:ext cx="7715250" cy="212527"/>
          </a:xfrm>
          <a:prstGeom prst="rect">
            <a:avLst/>
          </a:prstGeom>
          <a:noFill/>
          <a:ln/>
        </p:spPr>
        <p:txBody>
          <a:bodyPr vert="horz" wrap="none" lIns="0" tIns="0" rIns="0" bIns="0" rtlCol="0" anchor="ctr"/>
          <a:lstStyle/>
          <a:p>
            <a:pPr marL="0" indent="0" algn="l">
              <a:buNone/>
            </a:pPr>
            <a:r>
              <a:rPr lang="en-US" sz="1500" b="1" dirty="0">
                <a:solidFill>
                  <a:srgbClr val="000000"/>
                </a:solidFill>
                <a:latin typeface="Roboto" pitchFamily="34" charset="0"/>
                <a:ea typeface="Roboto" pitchFamily="34" charset="-122"/>
                <a:cs typeface="Roboto" pitchFamily="34" charset="-120"/>
              </a:rPr>
              <a:t>eGFR &lt;20 ml/min: CONTRAINDICATED</a:t>
            </a:r>
            <a:endParaRPr lang="en-US" sz="1500" dirty="0"/>
          </a:p>
        </p:txBody>
      </p:sp>
      <p:sp>
        <p:nvSpPr>
          <p:cNvPr id="41" name="SK-7-text-40"/>
          <p:cNvSpPr/>
          <p:nvPr/>
        </p:nvSpPr>
        <p:spPr>
          <a:xfrm>
            <a:off x="1084957" y="4073575"/>
            <a:ext cx="4328071" cy="438894"/>
          </a:xfrm>
          <a:prstGeom prst="rect">
            <a:avLst/>
          </a:prstGeom>
          <a:noFill/>
          <a:ln/>
        </p:spPr>
        <p:txBody>
          <a:bodyPr vert="horz" wrap="none" lIns="0" tIns="0" rIns="0" bIns="0" rtlCol="0" anchor="ctr"/>
          <a:lstStyle/>
          <a:p>
            <a:pPr marL="0" indent="0" algn="l">
              <a:lnSpc>
                <a:spcPts val="1800"/>
              </a:lnSpc>
              <a:buNone/>
            </a:pPr>
            <a:r>
              <a:rPr lang="en-US" sz="1500" dirty="0">
                <a:solidFill>
                  <a:srgbClr val="000000"/>
                </a:solidFill>
                <a:latin typeface="Roboto" pitchFamily="34" charset="0"/>
                <a:ea typeface="Roboto" pitchFamily="34" charset="-122"/>
                <a:cs typeface="Roboto" pitchFamily="34" charset="-120"/>
              </a:rPr>
              <a:t>Risk of hypercalcaemia and vascular calcification in</a:t>
            </a:r>
            <a:endParaRPr lang="en-US" sz="1500" dirty="0"/>
          </a:p>
          <a:p>
            <a:pPr marL="0" indent="0" algn="l">
              <a:lnSpc>
                <a:spcPts val="1800"/>
              </a:lnSpc>
              <a:buNone/>
            </a:pPr>
            <a:r>
              <a:rPr lang="en-US" sz="1500" dirty="0">
                <a:solidFill>
                  <a:srgbClr val="000000"/>
                </a:solidFill>
                <a:latin typeface="Roboto" pitchFamily="34" charset="0"/>
                <a:ea typeface="Roboto" pitchFamily="34" charset="-122"/>
                <a:cs typeface="Roboto" pitchFamily="34" charset="-120"/>
              </a:rPr>
              <a:t>advanced CKD</a:t>
            </a:r>
            <a:endParaRPr lang="en-US" sz="1500" dirty="0"/>
          </a:p>
        </p:txBody>
      </p:sp>
      <p:sp>
        <p:nvSpPr>
          <p:cNvPr id="42" name="SK-7-text-41"/>
          <p:cNvSpPr/>
          <p:nvPr/>
        </p:nvSpPr>
        <p:spPr>
          <a:xfrm>
            <a:off x="2157859" y="4608463"/>
            <a:ext cx="6572250" cy="212527"/>
          </a:xfrm>
          <a:prstGeom prst="rect">
            <a:avLst/>
          </a:prstGeom>
          <a:noFill/>
          <a:ln/>
        </p:spPr>
        <p:txBody>
          <a:bodyPr vert="horz" wrap="none" lIns="0" tIns="0" rIns="0" bIns="0" rtlCol="0" anchor="ctr"/>
          <a:lstStyle/>
          <a:p>
            <a:pPr marL="0" indent="0" algn="l">
              <a:buNone/>
            </a:pPr>
            <a:r>
              <a:rPr lang="en-US" sz="1500" b="1" dirty="0">
                <a:solidFill>
                  <a:srgbClr val="FFFFFF"/>
                </a:solidFill>
                <a:latin typeface="Roboto" pitchFamily="34" charset="0"/>
                <a:ea typeface="Roboto" pitchFamily="34" charset="-122"/>
                <a:cs typeface="Roboto" pitchFamily="34" charset="-120"/>
              </a:rPr>
              <a:t>Contraindicated if eGFR &lt;20</a:t>
            </a:r>
            <a:endParaRPr lang="en-US" sz="1500" dirty="0"/>
          </a:p>
        </p:txBody>
      </p:sp>
      <p:sp>
        <p:nvSpPr>
          <p:cNvPr id="43" name="SK-7-text-42"/>
          <p:cNvSpPr/>
          <p:nvPr/>
        </p:nvSpPr>
        <p:spPr>
          <a:xfrm>
            <a:off x="6461671" y="3504307"/>
            <a:ext cx="5730329" cy="294829"/>
          </a:xfrm>
          <a:prstGeom prst="rect">
            <a:avLst/>
          </a:prstGeom>
          <a:noFill/>
          <a:ln/>
        </p:spPr>
        <p:txBody>
          <a:bodyPr vert="horz" wrap="none" lIns="0" tIns="0" rIns="0" bIns="0" rtlCol="0" anchor="ctr"/>
          <a:lstStyle/>
          <a:p>
            <a:pPr marL="0" indent="0" algn="l">
              <a:buNone/>
            </a:pPr>
            <a:r>
              <a:rPr lang="en-US" sz="2100" b="1" dirty="0">
                <a:solidFill>
                  <a:srgbClr val="000000"/>
                </a:solidFill>
                <a:latin typeface="Roboto" pitchFamily="34" charset="0"/>
                <a:ea typeface="Roboto" pitchFamily="34" charset="-122"/>
                <a:cs typeface="Roboto" pitchFamily="34" charset="-120"/>
              </a:rPr>
              <a:t>Fibrates (Bezafibrate / Fenofibrate)</a:t>
            </a:r>
            <a:endParaRPr lang="en-US" sz="2100" dirty="0"/>
          </a:p>
        </p:txBody>
      </p:sp>
      <p:sp>
        <p:nvSpPr>
          <p:cNvPr id="44" name="SK-7-text-43"/>
          <p:cNvSpPr/>
          <p:nvPr/>
        </p:nvSpPr>
        <p:spPr>
          <a:xfrm>
            <a:off x="6473875" y="3854053"/>
            <a:ext cx="4547592" cy="452586"/>
          </a:xfrm>
          <a:prstGeom prst="rect">
            <a:avLst/>
          </a:prstGeom>
          <a:noFill/>
          <a:ln/>
        </p:spPr>
        <p:txBody>
          <a:bodyPr vert="horz" wrap="none" lIns="0" tIns="0" rIns="0" bIns="0" rtlCol="0" anchor="ctr"/>
          <a:lstStyle/>
          <a:p>
            <a:pPr marL="0" indent="0" algn="l">
              <a:lnSpc>
                <a:spcPts val="1800"/>
              </a:lnSpc>
              <a:buNone/>
            </a:pPr>
            <a:r>
              <a:rPr lang="en-US" sz="1500" dirty="0">
                <a:solidFill>
                  <a:srgbClr val="000000"/>
                </a:solidFill>
                <a:latin typeface="Roboto" pitchFamily="34" charset="0"/>
                <a:ea typeface="Roboto" pitchFamily="34" charset="-122"/>
                <a:cs typeface="Roboto" pitchFamily="34" charset="-120"/>
              </a:rPr>
              <a:t>● Bezafibrate: eGFR 15–40 → 200mg every 1–2 days;</a:t>
            </a:r>
            <a:endParaRPr lang="en-US" sz="1500" dirty="0"/>
          </a:p>
          <a:p>
            <a:pPr marL="0" indent="0" algn="l">
              <a:lnSpc>
                <a:spcPts val="1800"/>
              </a:lnSpc>
              <a:buNone/>
            </a:pPr>
            <a:r>
              <a:rPr lang="en-US" sz="1500" dirty="0">
                <a:solidFill>
                  <a:srgbClr val="000000"/>
                </a:solidFill>
                <a:latin typeface="Roboto" pitchFamily="34" charset="0"/>
                <a:ea typeface="Roboto" pitchFamily="34" charset="-122"/>
                <a:cs typeface="Roboto" pitchFamily="34" charset="-120"/>
              </a:rPr>
              <a:t>avoid MR if eGFR &lt;60; eGFR &lt;15 → avoid</a:t>
            </a:r>
            <a:endParaRPr lang="en-US" sz="1500" dirty="0"/>
          </a:p>
        </p:txBody>
      </p:sp>
      <p:sp>
        <p:nvSpPr>
          <p:cNvPr id="45" name="SK-7-text-44"/>
          <p:cNvSpPr/>
          <p:nvPr/>
        </p:nvSpPr>
        <p:spPr>
          <a:xfrm>
            <a:off x="6473875" y="4334173"/>
            <a:ext cx="4510980" cy="459432"/>
          </a:xfrm>
          <a:prstGeom prst="rect">
            <a:avLst/>
          </a:prstGeom>
          <a:noFill/>
          <a:ln/>
        </p:spPr>
        <p:txBody>
          <a:bodyPr vert="horz" wrap="none" lIns="0" tIns="0" rIns="0" bIns="0" rtlCol="0" anchor="ctr"/>
          <a:lstStyle/>
          <a:p>
            <a:pPr marL="0" indent="0" algn="l">
              <a:lnSpc>
                <a:spcPts val="1800"/>
              </a:lnSpc>
              <a:buNone/>
            </a:pPr>
            <a:r>
              <a:rPr lang="en-US" sz="1500" dirty="0">
                <a:solidFill>
                  <a:srgbClr val="000000"/>
                </a:solidFill>
                <a:latin typeface="Roboto" pitchFamily="34" charset="0"/>
                <a:ea typeface="Roboto" pitchFamily="34" charset="-122"/>
                <a:cs typeface="Roboto" pitchFamily="34" charset="-120"/>
              </a:rPr>
              <a:t>● Fenofibrate: eGFR 30–59 → max 67mg micronised</a:t>
            </a:r>
            <a:endParaRPr lang="en-US" sz="1500" dirty="0"/>
          </a:p>
          <a:p>
            <a:pPr marL="0" indent="0" algn="l">
              <a:lnSpc>
                <a:spcPts val="1800"/>
              </a:lnSpc>
              <a:buNone/>
            </a:pPr>
            <a:r>
              <a:rPr lang="en-US" sz="1500" dirty="0">
                <a:solidFill>
                  <a:srgbClr val="000000"/>
                </a:solidFill>
                <a:latin typeface="Roboto" pitchFamily="34" charset="0"/>
                <a:ea typeface="Roboto" pitchFamily="34" charset="-122"/>
                <a:cs typeface="Roboto" pitchFamily="34" charset="-120"/>
              </a:rPr>
              <a:t>OD; eGFR &lt;30 → avoid</a:t>
            </a:r>
            <a:endParaRPr lang="en-US" sz="1500" dirty="0"/>
          </a:p>
        </p:txBody>
      </p:sp>
      <p:sp>
        <p:nvSpPr>
          <p:cNvPr id="46" name="SK-7-text-45"/>
          <p:cNvSpPr/>
          <p:nvPr/>
        </p:nvSpPr>
        <p:spPr>
          <a:xfrm>
            <a:off x="1084957" y="5088582"/>
            <a:ext cx="2798445" cy="260598"/>
          </a:xfrm>
          <a:prstGeom prst="rect">
            <a:avLst/>
          </a:prstGeom>
          <a:noFill/>
          <a:ln/>
        </p:spPr>
        <p:txBody>
          <a:bodyPr vert="horz" wrap="none" lIns="0" tIns="0" rIns="0" bIns="0" rtlCol="0" anchor="ctr"/>
          <a:lstStyle/>
          <a:p>
            <a:pPr marL="0" indent="0" algn="l">
              <a:buNone/>
            </a:pPr>
            <a:r>
              <a:rPr lang="en-US" sz="1950" b="1" dirty="0">
                <a:solidFill>
                  <a:srgbClr val="000000"/>
                </a:solidFill>
                <a:latin typeface="Roboto" pitchFamily="34" charset="0"/>
                <a:ea typeface="Roboto" pitchFamily="34" charset="-122"/>
                <a:cs typeface="Roboto" pitchFamily="34" charset="-120"/>
              </a:rPr>
              <a:t>Diuretics</a:t>
            </a:r>
            <a:endParaRPr lang="en-US" sz="1950" dirty="0"/>
          </a:p>
        </p:txBody>
      </p:sp>
      <p:sp>
        <p:nvSpPr>
          <p:cNvPr id="47" name="SK-7-text-46"/>
          <p:cNvSpPr/>
          <p:nvPr/>
        </p:nvSpPr>
        <p:spPr>
          <a:xfrm>
            <a:off x="1084957" y="5424636"/>
            <a:ext cx="4486573" cy="479971"/>
          </a:xfrm>
          <a:prstGeom prst="rect">
            <a:avLst/>
          </a:prstGeom>
          <a:noFill/>
          <a:ln/>
        </p:spPr>
        <p:txBody>
          <a:bodyPr vert="horz" wrap="none" lIns="0" tIns="0" rIns="0" bIns="0" rtlCol="0" anchor="ctr"/>
          <a:lstStyle/>
          <a:p>
            <a:pPr marL="0" indent="0" algn="l">
              <a:lnSpc>
                <a:spcPts val="1800"/>
              </a:lnSpc>
              <a:buNone/>
            </a:pPr>
            <a:r>
              <a:rPr lang="en-US" sz="1500" dirty="0">
                <a:solidFill>
                  <a:srgbClr val="000000"/>
                </a:solidFill>
                <a:latin typeface="Roboto" pitchFamily="34" charset="0"/>
                <a:ea typeface="Roboto" pitchFamily="34" charset="-122"/>
                <a:cs typeface="Roboto" pitchFamily="34" charset="-120"/>
              </a:rPr>
              <a:t>Bendroflumethiazide: largely ineffective if eGFR &lt;30</a:t>
            </a:r>
            <a:endParaRPr lang="en-US" sz="1500" dirty="0"/>
          </a:p>
          <a:p>
            <a:pPr marL="0" indent="0" algn="l">
              <a:lnSpc>
                <a:spcPts val="1800"/>
              </a:lnSpc>
              <a:buNone/>
            </a:pPr>
            <a:r>
              <a:rPr lang="en-US" sz="1500" dirty="0">
                <a:solidFill>
                  <a:srgbClr val="000000"/>
                </a:solidFill>
                <a:latin typeface="Roboto" pitchFamily="34" charset="0"/>
                <a:ea typeface="Roboto" pitchFamily="34" charset="-122"/>
                <a:cs typeface="Roboto" pitchFamily="34" charset="-120"/>
              </a:rPr>
              <a:t>(may still be used for BP alongside loop diuretic)</a:t>
            </a:r>
            <a:endParaRPr lang="en-US" sz="1500" dirty="0"/>
          </a:p>
        </p:txBody>
      </p:sp>
      <p:sp>
        <p:nvSpPr>
          <p:cNvPr id="48" name="SK-7-text-47"/>
          <p:cNvSpPr/>
          <p:nvPr/>
        </p:nvSpPr>
        <p:spPr>
          <a:xfrm>
            <a:off x="1084957" y="5918448"/>
            <a:ext cx="4474369" cy="459432"/>
          </a:xfrm>
          <a:prstGeom prst="rect">
            <a:avLst/>
          </a:prstGeom>
          <a:noFill/>
          <a:ln/>
        </p:spPr>
        <p:txBody>
          <a:bodyPr vert="horz" wrap="none" lIns="0" tIns="0" rIns="0" bIns="0" rtlCol="0" anchor="ctr"/>
          <a:lstStyle/>
          <a:p>
            <a:pPr marL="0" indent="0" algn="l">
              <a:lnSpc>
                <a:spcPts val="1800"/>
              </a:lnSpc>
              <a:buNone/>
            </a:pPr>
            <a:r>
              <a:rPr lang="en-US" sz="1500" dirty="0">
                <a:solidFill>
                  <a:srgbClr val="000000"/>
                </a:solidFill>
                <a:latin typeface="Roboto" pitchFamily="34" charset="0"/>
                <a:ea typeface="Roboto" pitchFamily="34" charset="-122"/>
                <a:cs typeface="Roboto" pitchFamily="34" charset="-120"/>
              </a:rPr>
              <a:t>Furosemide: higher doses may be needed in CKD —</a:t>
            </a:r>
            <a:endParaRPr lang="en-US" sz="1500" dirty="0"/>
          </a:p>
          <a:p>
            <a:pPr marL="0" indent="0" algn="l">
              <a:lnSpc>
                <a:spcPts val="1800"/>
              </a:lnSpc>
              <a:buNone/>
            </a:pPr>
            <a:r>
              <a:rPr lang="en-US" sz="1500" dirty="0">
                <a:solidFill>
                  <a:srgbClr val="000000"/>
                </a:solidFill>
                <a:latin typeface="Roboto" pitchFamily="34" charset="0"/>
                <a:ea typeface="Roboto" pitchFamily="34" charset="-122"/>
                <a:cs typeface="Roboto" pitchFamily="34" charset="-120"/>
              </a:rPr>
              <a:t>monitor U&amp;E closely</a:t>
            </a:r>
            <a:endParaRPr lang="en-US" sz="1500" dirty="0"/>
          </a:p>
        </p:txBody>
      </p:sp>
      <p:sp>
        <p:nvSpPr>
          <p:cNvPr id="49" name="SK-7-text-48"/>
          <p:cNvSpPr/>
          <p:nvPr/>
        </p:nvSpPr>
        <p:spPr>
          <a:xfrm>
            <a:off x="6461671" y="5081736"/>
            <a:ext cx="5730329" cy="315367"/>
          </a:xfrm>
          <a:prstGeom prst="rect">
            <a:avLst/>
          </a:prstGeom>
          <a:noFill/>
          <a:ln/>
        </p:spPr>
        <p:txBody>
          <a:bodyPr vert="horz" wrap="none" lIns="0" tIns="0" rIns="0" bIns="0" rtlCol="0" anchor="ctr"/>
          <a:lstStyle/>
          <a:p>
            <a:pPr marL="0" indent="0" algn="l">
              <a:buNone/>
            </a:pPr>
            <a:r>
              <a:rPr lang="en-US" sz="2100" b="1" dirty="0">
                <a:solidFill>
                  <a:srgbClr val="000000"/>
                </a:solidFill>
                <a:latin typeface="Roboto" pitchFamily="34" charset="0"/>
                <a:ea typeface="Roboto" pitchFamily="34" charset="-122"/>
                <a:cs typeface="Roboto" pitchFamily="34" charset="-120"/>
              </a:rPr>
              <a:t>Baclofen &amp; Domperidone</a:t>
            </a:r>
            <a:endParaRPr lang="en-US" sz="2100" dirty="0"/>
          </a:p>
        </p:txBody>
      </p:sp>
      <p:sp>
        <p:nvSpPr>
          <p:cNvPr id="50" name="SK-7-text-49"/>
          <p:cNvSpPr/>
          <p:nvPr/>
        </p:nvSpPr>
        <p:spPr>
          <a:xfrm>
            <a:off x="6461671" y="5431482"/>
            <a:ext cx="4291459" cy="473125"/>
          </a:xfrm>
          <a:prstGeom prst="rect">
            <a:avLst/>
          </a:prstGeom>
          <a:noFill/>
          <a:ln/>
        </p:spPr>
        <p:txBody>
          <a:bodyPr vert="horz" wrap="none" lIns="0" tIns="0" rIns="0" bIns="0" rtlCol="0" anchor="ctr"/>
          <a:lstStyle/>
          <a:p>
            <a:pPr marL="0" indent="0" algn="l">
              <a:lnSpc>
                <a:spcPts val="1800"/>
              </a:lnSpc>
              <a:buNone/>
            </a:pPr>
            <a:r>
              <a:rPr lang="en-US" sz="1500" dirty="0">
                <a:solidFill>
                  <a:srgbClr val="000000"/>
                </a:solidFill>
                <a:latin typeface="Roboto" pitchFamily="34" charset="0"/>
                <a:ea typeface="Roboto" pitchFamily="34" charset="-122"/>
                <a:cs typeface="Roboto" pitchFamily="34" charset="-120"/>
              </a:rPr>
              <a:t>Baclofen: use smaller doses (start 5mg/day); eGFR</a:t>
            </a:r>
            <a:endParaRPr lang="en-US" sz="1500" dirty="0"/>
          </a:p>
          <a:p>
            <a:pPr marL="0" indent="0" algn="l">
              <a:lnSpc>
                <a:spcPts val="1800"/>
              </a:lnSpc>
              <a:buNone/>
            </a:pPr>
            <a:r>
              <a:rPr lang="en-US" sz="1500" dirty="0">
                <a:solidFill>
                  <a:srgbClr val="000000"/>
                </a:solidFill>
                <a:latin typeface="Roboto" pitchFamily="34" charset="0"/>
                <a:ea typeface="Roboto" pitchFamily="34" charset="-122"/>
                <a:cs typeface="Roboto" pitchFamily="34" charset="-120"/>
              </a:rPr>
              <a:t>&lt;15 → use only if benefit clearly outweighs risk</a:t>
            </a:r>
            <a:endParaRPr lang="en-US" sz="1500" dirty="0"/>
          </a:p>
        </p:txBody>
      </p:sp>
      <p:sp>
        <p:nvSpPr>
          <p:cNvPr id="51" name="SK-7-text-50"/>
          <p:cNvSpPr/>
          <p:nvPr/>
        </p:nvSpPr>
        <p:spPr>
          <a:xfrm>
            <a:off x="6461671" y="5918448"/>
            <a:ext cx="3950196" cy="459432"/>
          </a:xfrm>
          <a:prstGeom prst="rect">
            <a:avLst/>
          </a:prstGeom>
          <a:noFill/>
          <a:ln/>
        </p:spPr>
        <p:txBody>
          <a:bodyPr vert="horz" wrap="none" lIns="0" tIns="0" rIns="0" bIns="0" rtlCol="0" anchor="ctr"/>
          <a:lstStyle/>
          <a:p>
            <a:pPr marL="0" indent="0" algn="l">
              <a:lnSpc>
                <a:spcPts val="1800"/>
              </a:lnSpc>
              <a:buNone/>
            </a:pPr>
            <a:r>
              <a:rPr lang="en-US" sz="1500" dirty="0">
                <a:solidFill>
                  <a:srgbClr val="000000"/>
                </a:solidFill>
                <a:latin typeface="Roboto" pitchFamily="34" charset="0"/>
                <a:ea typeface="Roboto" pitchFamily="34" charset="-122"/>
                <a:cs typeface="Roboto" pitchFamily="34" charset="-120"/>
              </a:rPr>
              <a:t>Domperidone: eGFR &lt;30 → reduce to once or</a:t>
            </a:r>
            <a:endParaRPr lang="en-US" sz="1500" dirty="0"/>
          </a:p>
          <a:p>
            <a:pPr marL="0" indent="0" algn="l">
              <a:lnSpc>
                <a:spcPts val="1800"/>
              </a:lnSpc>
              <a:buNone/>
            </a:pPr>
            <a:r>
              <a:rPr lang="en-US" sz="1500" dirty="0">
                <a:solidFill>
                  <a:srgbClr val="000000"/>
                </a:solidFill>
                <a:latin typeface="Roboto" pitchFamily="34" charset="0"/>
                <a:ea typeface="Roboto" pitchFamily="34" charset="-122"/>
                <a:cs typeface="Roboto" pitchFamily="34" charset="-120"/>
              </a:rPr>
              <a:t>twice daily</a:t>
            </a:r>
            <a:endParaRPr lang="en-US" sz="1500" dirty="0"/>
          </a:p>
        </p:txBody>
      </p:sp>
      <p:sp>
        <p:nvSpPr>
          <p:cNvPr id="52" name="SK-7-text-51"/>
          <p:cNvSpPr/>
          <p:nvPr/>
        </p:nvSpPr>
        <p:spPr>
          <a:xfrm>
            <a:off x="804565" y="6665863"/>
            <a:ext cx="8976360" cy="164455"/>
          </a:xfrm>
          <a:prstGeom prst="rect">
            <a:avLst/>
          </a:prstGeom>
          <a:noFill/>
          <a:ln/>
        </p:spPr>
        <p:txBody>
          <a:bodyPr vert="horz" wrap="none" lIns="0" tIns="0" rIns="0" bIns="0" rtlCol="0" anchor="ctr"/>
          <a:lstStyle/>
          <a:p>
            <a:pPr marL="0" indent="0" algn="l">
              <a:buNone/>
            </a:pPr>
            <a:r>
              <a:rPr lang="en-US" sz="1200" dirty="0">
                <a:solidFill>
                  <a:srgbClr val="FFFFFF"/>
                </a:solidFill>
                <a:latin typeface="Roboto" pitchFamily="34" charset="0"/>
                <a:ea typeface="Roboto" pitchFamily="34" charset="-122"/>
                <a:cs typeface="Roboto" pitchFamily="34" charset="-120"/>
              </a:rPr>
              <a:t>Bradford VTS — CKD Prescribing Deck | May 2026</a:t>
            </a:r>
            <a:endParaRPr lang="en-US" sz="1200" dirty="0"/>
          </a:p>
        </p:txBody>
      </p:sp>
      <p:sp>
        <p:nvSpPr>
          <p:cNvPr id="53" name="SK-7-text-52"/>
          <p:cNvSpPr/>
          <p:nvPr/>
        </p:nvSpPr>
        <p:spPr>
          <a:xfrm>
            <a:off x="4840188" y="6652171"/>
            <a:ext cx="7351812" cy="178296"/>
          </a:xfrm>
          <a:prstGeom prst="rect">
            <a:avLst/>
          </a:prstGeom>
          <a:noFill/>
          <a:ln/>
        </p:spPr>
        <p:txBody>
          <a:bodyPr vert="horz" wrap="none" lIns="0" tIns="0" rIns="0" bIns="0" rtlCol="0" anchor="ctr"/>
          <a:lstStyle/>
          <a:p>
            <a:pPr marL="0" indent="0" algn="l">
              <a:buNone/>
            </a:pPr>
            <a:r>
              <a:rPr lang="en-US" sz="1200" dirty="0">
                <a:solidFill>
                  <a:srgbClr val="FFFFFF"/>
                </a:solidFill>
                <a:latin typeface="Roboto" pitchFamily="34" charset="0"/>
                <a:ea typeface="Roboto" pitchFamily="34" charset="-122"/>
                <a:cs typeface="Roboto" pitchFamily="34" charset="-120"/>
              </a:rPr>
              <a:t>BNF-Verified (May 2026) · NICE NG203</a:t>
            </a:r>
            <a:endParaRPr lang="en-US" sz="1200" dirty="0"/>
          </a:p>
        </p:txBody>
      </p:sp>
      <p:sp>
        <p:nvSpPr>
          <p:cNvPr id="54" name="SK-7-text-53"/>
          <p:cNvSpPr/>
          <p:nvPr/>
        </p:nvSpPr>
        <p:spPr>
          <a:xfrm>
            <a:off x="9936361" y="6665863"/>
            <a:ext cx="2255639" cy="150763"/>
          </a:xfrm>
          <a:prstGeom prst="rect">
            <a:avLst/>
          </a:prstGeom>
          <a:noFill/>
          <a:ln/>
        </p:spPr>
        <p:txBody>
          <a:bodyPr vert="horz" wrap="none" lIns="0" tIns="0" rIns="0" bIns="0" rtlCol="0" anchor="ctr"/>
          <a:lstStyle/>
          <a:p>
            <a:pPr marL="0" indent="0" algn="l">
              <a:buNone/>
            </a:pPr>
            <a:r>
              <a:rPr lang="en-US" sz="1200" dirty="0">
                <a:solidFill>
                  <a:srgbClr val="FFFFFF"/>
                </a:solidFill>
                <a:latin typeface="Roboto" pitchFamily="34" charset="0"/>
                <a:ea typeface="Roboto" pitchFamily="34" charset="-122"/>
                <a:cs typeface="Roboto" pitchFamily="34" charset="-120"/>
              </a:rPr>
              <a:t>www.bradfordvts.co.uk</a:t>
            </a:r>
            <a:endParaRPr lang="en-US" sz="1200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SK-8-img-1" descr="preencoded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3" name="SK-8-img-2" descr="preencoded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304800" cy="6569869"/>
          </a:xfrm>
          <a:prstGeom prst="rect">
            <a:avLst/>
          </a:prstGeom>
        </p:spPr>
      </p:pic>
      <p:pic>
        <p:nvPicPr>
          <p:cNvPr id="4" name="SK-8-img-3" descr="preencoded.png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6569869"/>
            <a:ext cx="12192000" cy="287982"/>
          </a:xfrm>
          <a:prstGeom prst="rect">
            <a:avLst/>
          </a:prstGeom>
        </p:spPr>
      </p:pic>
      <p:pic>
        <p:nvPicPr>
          <p:cNvPr id="5" name="SK-8-img-4" descr="preencoded.png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707082" y="1351359"/>
            <a:ext cx="1755577" cy="95250"/>
          </a:xfrm>
          <a:prstGeom prst="rect">
            <a:avLst/>
          </a:prstGeom>
        </p:spPr>
      </p:pic>
      <p:pic>
        <p:nvPicPr>
          <p:cNvPr id="6" name="SK-8-img-5" descr="preencoded.png"/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11809214" y="2173932"/>
            <a:ext cx="9525" cy="809179"/>
          </a:xfrm>
          <a:prstGeom prst="rect">
            <a:avLst/>
          </a:prstGeom>
        </p:spPr>
      </p:pic>
      <p:pic>
        <p:nvPicPr>
          <p:cNvPr id="7" name="SK-8-img-6" descr="preencoded.png"/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682675" y="2029867"/>
            <a:ext cx="11106894" cy="4334173"/>
          </a:xfrm>
          <a:prstGeom prst="rect">
            <a:avLst/>
          </a:prstGeom>
        </p:spPr>
      </p:pic>
      <p:sp>
        <p:nvSpPr>
          <p:cNvPr id="8" name="SK-8-text-7"/>
          <p:cNvSpPr/>
          <p:nvPr/>
        </p:nvSpPr>
        <p:spPr>
          <a:xfrm>
            <a:off x="682675" y="397669"/>
            <a:ext cx="6697980" cy="246757"/>
          </a:xfrm>
          <a:prstGeom prst="rect">
            <a:avLst/>
          </a:prstGeom>
          <a:noFill/>
          <a:ln/>
        </p:spPr>
        <p:txBody>
          <a:bodyPr vert="horz" wrap="none" lIns="0" tIns="0" rIns="0" bIns="0" rtlCol="0" anchor="ctr"/>
          <a:lstStyle/>
          <a:p>
            <a:pPr marL="0" indent="0" algn="l">
              <a:buNone/>
            </a:pPr>
            <a:r>
              <a:rPr lang="en-US" sz="1800" b="1" dirty="0">
                <a:solidFill>
                  <a:srgbClr val="007A78"/>
                </a:solidFill>
                <a:latin typeface="Roboto" pitchFamily="34" charset="0"/>
                <a:ea typeface="Roboto" pitchFamily="34" charset="-122"/>
                <a:cs typeface="Roboto" pitchFamily="34" charset="-120"/>
              </a:rPr>
              <a:t>CKD PRESCRIBING — SAFETY</a:t>
            </a:r>
            <a:endParaRPr lang="en-US" sz="1800" dirty="0"/>
          </a:p>
        </p:txBody>
      </p:sp>
      <p:sp>
        <p:nvSpPr>
          <p:cNvPr id="9" name="SK-8-text-8"/>
          <p:cNvSpPr/>
          <p:nvPr/>
        </p:nvSpPr>
        <p:spPr>
          <a:xfrm>
            <a:off x="682675" y="726877"/>
            <a:ext cx="11509325" cy="514350"/>
          </a:xfrm>
          <a:prstGeom prst="rect">
            <a:avLst/>
          </a:prstGeom>
          <a:noFill/>
          <a:ln/>
        </p:spPr>
        <p:txBody>
          <a:bodyPr vert="horz" wrap="none" lIns="0" tIns="0" rIns="0" bIns="0" rtlCol="0" anchor="ctr"/>
          <a:lstStyle/>
          <a:p>
            <a:pPr marL="0" indent="0" algn="l">
              <a:buNone/>
            </a:pPr>
            <a:r>
              <a:rPr lang="en-US" sz="3750" b="1" dirty="0">
                <a:solidFill>
                  <a:srgbClr val="123456"/>
                </a:solidFill>
                <a:latin typeface="Roboto" pitchFamily="34" charset="0"/>
                <a:ea typeface="Roboto" pitchFamily="34" charset="-122"/>
                <a:cs typeface="Roboto" pitchFamily="34" charset="-120"/>
              </a:rPr>
              <a:t>Contraindications &amp; SADMAN Rules</a:t>
            </a:r>
            <a:endParaRPr lang="en-US" sz="3750" dirty="0"/>
          </a:p>
        </p:txBody>
      </p:sp>
      <p:sp>
        <p:nvSpPr>
          <p:cNvPr id="10" name="SK-8-text-9"/>
          <p:cNvSpPr/>
          <p:nvPr/>
        </p:nvSpPr>
        <p:spPr>
          <a:xfrm>
            <a:off x="670471" y="1577280"/>
            <a:ext cx="11521529" cy="329059"/>
          </a:xfrm>
          <a:prstGeom prst="rect">
            <a:avLst/>
          </a:prstGeom>
          <a:noFill/>
          <a:ln/>
        </p:spPr>
        <p:txBody>
          <a:bodyPr vert="horz" wrap="none" lIns="0" tIns="0" rIns="0" bIns="0" rtlCol="0" anchor="ctr"/>
          <a:lstStyle/>
          <a:p>
            <a:pPr marL="0" indent="0" algn="l">
              <a:buNone/>
            </a:pPr>
            <a:r>
              <a:rPr lang="en-US" sz="1950" dirty="0">
                <a:solidFill>
                  <a:srgbClr val="777777"/>
                </a:solidFill>
                <a:latin typeface="Roboto" pitchFamily="34" charset="0"/>
                <a:ea typeface="Roboto" pitchFamily="34" charset="-122"/>
                <a:cs typeface="Roboto" pitchFamily="34" charset="-120"/>
              </a:rPr>
              <a:t>Drugs to always avoid — and what to pause when your patient is acutely unwell</a:t>
            </a:r>
            <a:endParaRPr lang="en-US" sz="1950" dirty="0"/>
          </a:p>
        </p:txBody>
      </p:sp>
      <p:sp>
        <p:nvSpPr>
          <p:cNvPr id="11" name="SK-8-text-10"/>
          <p:cNvSpPr/>
          <p:nvPr/>
        </p:nvSpPr>
        <p:spPr>
          <a:xfrm>
            <a:off x="414486" y="6631632"/>
            <a:ext cx="6659880" cy="198834"/>
          </a:xfrm>
          <a:prstGeom prst="rect">
            <a:avLst/>
          </a:prstGeom>
          <a:noFill/>
          <a:ln/>
        </p:spPr>
        <p:txBody>
          <a:bodyPr vert="horz" wrap="none" lIns="0" tIns="0" rIns="0" bIns="0" rtlCol="0" anchor="ctr"/>
          <a:lstStyle/>
          <a:p>
            <a:pPr marL="0" indent="0" algn="l">
              <a:buNone/>
            </a:pPr>
            <a:r>
              <a:rPr lang="en-US" sz="1200" dirty="0">
                <a:solidFill>
                  <a:srgbClr val="FFFFFF"/>
                </a:solidFill>
                <a:latin typeface="Roboto" pitchFamily="34" charset="0"/>
                <a:ea typeface="Roboto" pitchFamily="34" charset="-122"/>
                <a:cs typeface="Roboto" pitchFamily="34" charset="-120"/>
              </a:rPr>
              <a:t>Bradford VTS — www.bradfordvts.co.uk</a:t>
            </a:r>
            <a:endParaRPr lang="en-US" sz="1200" dirty="0"/>
          </a:p>
        </p:txBody>
      </p:sp>
      <p:sp>
        <p:nvSpPr>
          <p:cNvPr id="12" name="SK-8-text-11"/>
          <p:cNvSpPr/>
          <p:nvPr/>
        </p:nvSpPr>
        <p:spPr>
          <a:xfrm>
            <a:off x="9933384" y="6631632"/>
            <a:ext cx="2124373" cy="219373"/>
          </a:xfrm>
          <a:prstGeom prst="rect">
            <a:avLst/>
          </a:prstGeom>
          <a:noFill/>
          <a:ln/>
        </p:spPr>
        <p:txBody>
          <a:bodyPr vert="horz" wrap="none" lIns="0" tIns="0" rIns="0" bIns="0" rtlCol="0" anchor="ctr"/>
          <a:lstStyle/>
          <a:p>
            <a:pPr marL="0" indent="0" algn="r">
              <a:buNone/>
            </a:pPr>
            <a:r>
              <a:rPr lang="en-US" sz="1200" dirty="0">
                <a:solidFill>
                  <a:srgbClr val="FFFFFF"/>
                </a:solidFill>
                <a:latin typeface="Roboto" pitchFamily="34" charset="0"/>
                <a:ea typeface="Roboto" pitchFamily="34" charset="-122"/>
                <a:cs typeface="Roboto" pitchFamily="34" charset="-120"/>
              </a:rPr>
              <a:t>BNF May 2026 | NICE NG203</a:t>
            </a:r>
            <a:endParaRPr lang="en-US" sz="1200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SK-9-img-1" descr="preencoded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3" name="SK-9-img-2" descr="preencoded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97396" y="1378446"/>
            <a:ext cx="1426369" cy="116532"/>
          </a:xfrm>
          <a:prstGeom prst="rect">
            <a:avLst/>
          </a:prstGeom>
        </p:spPr>
      </p:pic>
      <p:pic>
        <p:nvPicPr>
          <p:cNvPr id="4" name="SK-9-img-3" descr="preencoded.png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597396" y="2132707"/>
            <a:ext cx="5315694" cy="994321"/>
          </a:xfrm>
          <a:prstGeom prst="rect">
            <a:avLst/>
          </a:prstGeom>
        </p:spPr>
      </p:pic>
      <p:pic>
        <p:nvPicPr>
          <p:cNvPr id="5" name="SK-9-img-4" descr="preencoded.png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597396" y="2132707"/>
            <a:ext cx="146298" cy="994321"/>
          </a:xfrm>
          <a:prstGeom prst="rect">
            <a:avLst/>
          </a:prstGeom>
        </p:spPr>
      </p:pic>
      <p:pic>
        <p:nvPicPr>
          <p:cNvPr id="6" name="SK-9-img-5" descr="preencoded.png"/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597396" y="3230017"/>
            <a:ext cx="5315694" cy="994321"/>
          </a:xfrm>
          <a:prstGeom prst="rect">
            <a:avLst/>
          </a:prstGeom>
        </p:spPr>
      </p:pic>
      <p:pic>
        <p:nvPicPr>
          <p:cNvPr id="7" name="SK-9-img-6" descr="preencoded.png"/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597396" y="3230017"/>
            <a:ext cx="146298" cy="994321"/>
          </a:xfrm>
          <a:prstGeom prst="rect">
            <a:avLst/>
          </a:prstGeom>
        </p:spPr>
      </p:pic>
      <p:pic>
        <p:nvPicPr>
          <p:cNvPr id="8" name="SK-9-img-7" descr="preencoded.png"/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597396" y="4334173"/>
            <a:ext cx="5315694" cy="994321"/>
          </a:xfrm>
          <a:prstGeom prst="rect">
            <a:avLst/>
          </a:prstGeom>
        </p:spPr>
      </p:pic>
      <p:pic>
        <p:nvPicPr>
          <p:cNvPr id="9" name="SK-9-img-8" descr="preencoded.png"/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597396" y="4334173"/>
            <a:ext cx="146298" cy="994321"/>
          </a:xfrm>
          <a:prstGeom prst="rect">
            <a:avLst/>
          </a:prstGeom>
        </p:spPr>
      </p:pic>
      <p:pic>
        <p:nvPicPr>
          <p:cNvPr id="10" name="SK-9-img-9" descr="preencoded.png"/>
          <p:cNvPicPr>
            <a:picLocks noChangeAspect="1"/>
          </p:cNvPicPr>
          <p:nvPr/>
        </p:nvPicPr>
        <p:blipFill>
          <a:blip r:embed="rId11"/>
          <a:stretch>
            <a:fillRect/>
          </a:stretch>
        </p:blipFill>
        <p:spPr>
          <a:xfrm>
            <a:off x="597396" y="5431482"/>
            <a:ext cx="5315694" cy="994321"/>
          </a:xfrm>
          <a:prstGeom prst="rect">
            <a:avLst/>
          </a:prstGeom>
        </p:spPr>
      </p:pic>
      <p:pic>
        <p:nvPicPr>
          <p:cNvPr id="11" name="SK-9-img-10" descr="preencoded.png"/>
          <p:cNvPicPr>
            <a:picLocks noChangeAspect="1"/>
          </p:cNvPicPr>
          <p:nvPr/>
        </p:nvPicPr>
        <p:blipFill>
          <a:blip r:embed="rId12"/>
          <a:stretch>
            <a:fillRect/>
          </a:stretch>
        </p:blipFill>
        <p:spPr>
          <a:xfrm>
            <a:off x="597396" y="5431482"/>
            <a:ext cx="146298" cy="994321"/>
          </a:xfrm>
          <a:prstGeom prst="rect">
            <a:avLst/>
          </a:prstGeom>
        </p:spPr>
      </p:pic>
      <p:pic>
        <p:nvPicPr>
          <p:cNvPr id="12" name="SK-9-img-11" descr="preencoded.png"/>
          <p:cNvPicPr>
            <a:picLocks noChangeAspect="1"/>
          </p:cNvPicPr>
          <p:nvPr/>
        </p:nvPicPr>
        <p:blipFill>
          <a:blip r:embed="rId13"/>
          <a:stretch>
            <a:fillRect/>
          </a:stretch>
        </p:blipFill>
        <p:spPr>
          <a:xfrm>
            <a:off x="6347222" y="2338536"/>
            <a:ext cx="9525" cy="3380929"/>
          </a:xfrm>
          <a:prstGeom prst="rect">
            <a:avLst/>
          </a:prstGeom>
        </p:spPr>
      </p:pic>
      <p:pic>
        <p:nvPicPr>
          <p:cNvPr id="13" name="SK-9-img-12" descr="preencoded.png"/>
          <p:cNvPicPr>
            <a:picLocks noChangeAspect="1"/>
          </p:cNvPicPr>
          <p:nvPr/>
        </p:nvPicPr>
        <p:blipFill>
          <a:blip r:embed="rId14"/>
          <a:stretch>
            <a:fillRect/>
          </a:stretch>
        </p:blipFill>
        <p:spPr>
          <a:xfrm>
            <a:off x="6522690" y="2772668"/>
            <a:ext cx="3352800" cy="9525"/>
          </a:xfrm>
          <a:prstGeom prst="rect">
            <a:avLst/>
          </a:prstGeom>
        </p:spPr>
      </p:pic>
      <p:pic>
        <p:nvPicPr>
          <p:cNvPr id="14" name="SK-9-img-13" descr="preencoded.png"/>
          <p:cNvPicPr>
            <a:picLocks noChangeAspect="1"/>
          </p:cNvPicPr>
          <p:nvPr/>
        </p:nvPicPr>
        <p:blipFill>
          <a:blip r:embed="rId14"/>
          <a:stretch>
            <a:fillRect/>
          </a:stretch>
        </p:blipFill>
        <p:spPr>
          <a:xfrm>
            <a:off x="6522690" y="3506391"/>
            <a:ext cx="3352800" cy="9525"/>
          </a:xfrm>
          <a:prstGeom prst="rect">
            <a:avLst/>
          </a:prstGeom>
        </p:spPr>
      </p:pic>
      <p:pic>
        <p:nvPicPr>
          <p:cNvPr id="15" name="SK-9-img-14" descr="preencoded.png"/>
          <p:cNvPicPr>
            <a:picLocks noChangeAspect="1"/>
          </p:cNvPicPr>
          <p:nvPr/>
        </p:nvPicPr>
        <p:blipFill>
          <a:blip r:embed="rId14"/>
          <a:stretch>
            <a:fillRect/>
          </a:stretch>
        </p:blipFill>
        <p:spPr>
          <a:xfrm>
            <a:off x="6522690" y="4240262"/>
            <a:ext cx="3352800" cy="9525"/>
          </a:xfrm>
          <a:prstGeom prst="rect">
            <a:avLst/>
          </a:prstGeom>
        </p:spPr>
      </p:pic>
      <p:pic>
        <p:nvPicPr>
          <p:cNvPr id="16" name="SK-9-img-15" descr="preencoded.png"/>
          <p:cNvPicPr>
            <a:picLocks noChangeAspect="1"/>
          </p:cNvPicPr>
          <p:nvPr/>
        </p:nvPicPr>
        <p:blipFill>
          <a:blip r:embed="rId14"/>
          <a:stretch>
            <a:fillRect/>
          </a:stretch>
        </p:blipFill>
        <p:spPr>
          <a:xfrm>
            <a:off x="6522690" y="4974134"/>
            <a:ext cx="3352800" cy="9525"/>
          </a:xfrm>
          <a:prstGeom prst="rect">
            <a:avLst/>
          </a:prstGeom>
        </p:spPr>
      </p:pic>
      <p:pic>
        <p:nvPicPr>
          <p:cNvPr id="17" name="SK-9-img-16" descr="preencoded.png"/>
          <p:cNvPicPr>
            <a:picLocks noChangeAspect="1"/>
          </p:cNvPicPr>
          <p:nvPr/>
        </p:nvPicPr>
        <p:blipFill>
          <a:blip r:embed="rId14"/>
          <a:stretch>
            <a:fillRect/>
          </a:stretch>
        </p:blipFill>
        <p:spPr>
          <a:xfrm>
            <a:off x="6522690" y="5714702"/>
            <a:ext cx="3352800" cy="9525"/>
          </a:xfrm>
          <a:prstGeom prst="rect">
            <a:avLst/>
          </a:prstGeom>
        </p:spPr>
      </p:pic>
      <p:pic>
        <p:nvPicPr>
          <p:cNvPr id="18" name="SK-9-img-17" descr="preencoded.png"/>
          <p:cNvPicPr>
            <a:picLocks noChangeAspect="1"/>
          </p:cNvPicPr>
          <p:nvPr/>
        </p:nvPicPr>
        <p:blipFill>
          <a:blip r:embed="rId15"/>
          <a:stretch>
            <a:fillRect/>
          </a:stretch>
        </p:blipFill>
        <p:spPr>
          <a:xfrm>
            <a:off x="0" y="6556177"/>
            <a:ext cx="12192000" cy="301675"/>
          </a:xfrm>
          <a:prstGeom prst="rect">
            <a:avLst/>
          </a:prstGeom>
        </p:spPr>
      </p:pic>
      <p:pic>
        <p:nvPicPr>
          <p:cNvPr id="19" name="SK-9-img-18" descr="preencoded.png"/>
          <p:cNvPicPr>
            <a:picLocks noChangeAspect="1"/>
          </p:cNvPicPr>
          <p:nvPr/>
        </p:nvPicPr>
        <p:blipFill>
          <a:blip r:embed="rId16"/>
          <a:stretch>
            <a:fillRect/>
          </a:stretch>
        </p:blipFill>
        <p:spPr>
          <a:xfrm>
            <a:off x="816769" y="5561707"/>
            <a:ext cx="414486" cy="390823"/>
          </a:xfrm>
          <a:prstGeom prst="rect">
            <a:avLst/>
          </a:prstGeom>
        </p:spPr>
      </p:pic>
      <p:pic>
        <p:nvPicPr>
          <p:cNvPr id="20" name="SK-9-img-19" descr="preencoded.png"/>
          <p:cNvPicPr>
            <a:picLocks noChangeAspect="1"/>
          </p:cNvPicPr>
          <p:nvPr/>
        </p:nvPicPr>
        <p:blipFill>
          <a:blip r:embed="rId17"/>
          <a:stretch>
            <a:fillRect/>
          </a:stretch>
        </p:blipFill>
        <p:spPr>
          <a:xfrm>
            <a:off x="10594777" y="390823"/>
            <a:ext cx="1011882" cy="1021705"/>
          </a:xfrm>
          <a:prstGeom prst="rect">
            <a:avLst/>
          </a:prstGeom>
        </p:spPr>
      </p:pic>
      <p:sp>
        <p:nvSpPr>
          <p:cNvPr id="21" name="SK-9-text-20"/>
          <p:cNvSpPr/>
          <p:nvPr/>
        </p:nvSpPr>
        <p:spPr>
          <a:xfrm>
            <a:off x="560784" y="397669"/>
            <a:ext cx="5636895" cy="226219"/>
          </a:xfrm>
          <a:prstGeom prst="rect">
            <a:avLst/>
          </a:prstGeom>
          <a:noFill/>
          <a:ln/>
        </p:spPr>
        <p:txBody>
          <a:bodyPr vert="horz" wrap="none" lIns="0" tIns="0" rIns="0" bIns="0" rtlCol="0" anchor="ctr"/>
          <a:lstStyle/>
          <a:p>
            <a:pPr marL="0" indent="0" algn="l">
              <a:buNone/>
            </a:pPr>
            <a:r>
              <a:rPr lang="en-US" sz="1650" b="1" dirty="0">
                <a:solidFill>
                  <a:srgbClr val="008080"/>
                </a:solidFill>
                <a:latin typeface="Montserrat" pitchFamily="34" charset="0"/>
                <a:ea typeface="Montserrat" pitchFamily="34" charset="-122"/>
                <a:cs typeface="Montserrat" pitchFamily="34" charset="-120"/>
              </a:rPr>
              <a:t>EXAM PREPARATION — AKT</a:t>
            </a:r>
            <a:endParaRPr lang="en-US" sz="1650" dirty="0"/>
          </a:p>
        </p:txBody>
      </p:sp>
      <p:sp>
        <p:nvSpPr>
          <p:cNvPr id="22" name="SK-9-text-21"/>
          <p:cNvSpPr/>
          <p:nvPr/>
        </p:nvSpPr>
        <p:spPr>
          <a:xfrm>
            <a:off x="560784" y="740569"/>
            <a:ext cx="11631216" cy="500509"/>
          </a:xfrm>
          <a:prstGeom prst="rect">
            <a:avLst/>
          </a:prstGeom>
          <a:noFill/>
          <a:ln/>
        </p:spPr>
        <p:txBody>
          <a:bodyPr vert="horz" wrap="none" lIns="0" tIns="0" rIns="0" bIns="0" rtlCol="0" anchor="ctr"/>
          <a:lstStyle/>
          <a:p>
            <a:pPr marL="0" indent="0" algn="l">
              <a:buNone/>
            </a:pPr>
            <a:r>
              <a:rPr lang="en-US" sz="3600" b="1" dirty="0">
                <a:solidFill>
                  <a:srgbClr val="001F3F"/>
                </a:solidFill>
                <a:latin typeface="Montserrat" pitchFamily="34" charset="0"/>
                <a:ea typeface="Montserrat" pitchFamily="34" charset="-122"/>
                <a:cs typeface="Montserrat" pitchFamily="34" charset="-120"/>
              </a:rPr>
              <a:t>AKT Mnemonics &amp; Exam Pearls</a:t>
            </a:r>
            <a:endParaRPr lang="en-US" sz="3600" dirty="0"/>
          </a:p>
        </p:txBody>
      </p:sp>
      <p:sp>
        <p:nvSpPr>
          <p:cNvPr id="23" name="SK-9-text-22"/>
          <p:cNvSpPr/>
          <p:nvPr/>
        </p:nvSpPr>
        <p:spPr>
          <a:xfrm>
            <a:off x="560784" y="1618357"/>
            <a:ext cx="11631216" cy="287982"/>
          </a:xfrm>
          <a:prstGeom prst="rect">
            <a:avLst/>
          </a:prstGeom>
          <a:noFill/>
          <a:ln/>
        </p:spPr>
        <p:txBody>
          <a:bodyPr vert="horz" wrap="none" lIns="0" tIns="0" rIns="0" bIns="0" rtlCol="0" anchor="ctr"/>
          <a:lstStyle/>
          <a:p>
            <a:pPr marL="0" indent="0" algn="l">
              <a:buNone/>
            </a:pPr>
            <a:r>
              <a:rPr lang="en-US" sz="1800" dirty="0">
                <a:solidFill>
                  <a:srgbClr val="555555"/>
                </a:solidFill>
                <a:latin typeface="Open Sans" pitchFamily="34" charset="0"/>
                <a:ea typeface="Open Sans" pitchFamily="34" charset="-122"/>
                <a:cs typeface="Open Sans" pitchFamily="34" charset="-120"/>
              </a:rPr>
              <a:t>High-yield memory aids for eGFR thresholds, monitoring rules, and DOAC contraindications.</a:t>
            </a:r>
            <a:endParaRPr lang="en-US" sz="1800" dirty="0"/>
          </a:p>
        </p:txBody>
      </p:sp>
      <p:sp>
        <p:nvSpPr>
          <p:cNvPr id="24" name="SK-9-text-23"/>
          <p:cNvSpPr/>
          <p:nvPr/>
        </p:nvSpPr>
        <p:spPr>
          <a:xfrm>
            <a:off x="828973" y="2256234"/>
            <a:ext cx="9001125" cy="397669"/>
          </a:xfrm>
          <a:prstGeom prst="rect">
            <a:avLst/>
          </a:prstGeom>
          <a:noFill/>
          <a:ln/>
        </p:spPr>
        <p:txBody>
          <a:bodyPr vert="horz" wrap="none" lIns="0" tIns="0" rIns="0" bIns="0" rtlCol="0" anchor="ctr"/>
          <a:lstStyle/>
          <a:p>
            <a:pPr marL="0" indent="0" algn="l">
              <a:buNone/>
            </a:pPr>
            <a:r>
              <a:rPr lang="en-US" sz="3150" b="1" dirty="0">
                <a:solidFill>
                  <a:srgbClr val="001F3F"/>
                </a:solidFill>
                <a:latin typeface="Montserrat" pitchFamily="34" charset="0"/>
                <a:ea typeface="Montserrat" pitchFamily="34" charset="-122"/>
                <a:cs typeface="Montserrat" pitchFamily="34" charset="-120"/>
              </a:rPr>
              <a:t>NO Nitro Below 45</a:t>
            </a:r>
            <a:endParaRPr lang="en-US" sz="3150" dirty="0"/>
          </a:p>
        </p:txBody>
      </p:sp>
      <p:sp>
        <p:nvSpPr>
          <p:cNvPr id="25" name="SK-9-text-24"/>
          <p:cNvSpPr/>
          <p:nvPr/>
        </p:nvSpPr>
        <p:spPr>
          <a:xfrm>
            <a:off x="816769" y="2729359"/>
            <a:ext cx="11001375" cy="233065"/>
          </a:xfrm>
          <a:prstGeom prst="rect">
            <a:avLst/>
          </a:prstGeom>
          <a:noFill/>
          <a:ln/>
        </p:spPr>
        <p:txBody>
          <a:bodyPr vert="horz" wrap="none" lIns="0" tIns="0" rIns="0" bIns="0" rtlCol="0" anchor="ctr"/>
          <a:lstStyle/>
          <a:p>
            <a:pPr marL="0" indent="0" algn="l">
              <a:buNone/>
            </a:pPr>
            <a:r>
              <a:rPr lang="en-US" sz="1650" b="1" dirty="0">
                <a:solidFill>
                  <a:srgbClr val="000000"/>
                </a:solidFill>
                <a:latin typeface="Open Sans" pitchFamily="34" charset="0"/>
                <a:ea typeface="Open Sans" pitchFamily="34" charset="-122"/>
                <a:cs typeface="Open Sans" pitchFamily="34" charset="-120"/>
              </a:rPr>
              <a:t>Nitrofurantoin — avoid if eGFR &lt; 45 ml/min</a:t>
            </a:r>
            <a:endParaRPr lang="en-US" sz="1650" dirty="0"/>
          </a:p>
        </p:txBody>
      </p:sp>
      <p:sp>
        <p:nvSpPr>
          <p:cNvPr id="26" name="SK-9-text-25"/>
          <p:cNvSpPr/>
          <p:nvPr/>
        </p:nvSpPr>
        <p:spPr>
          <a:xfrm>
            <a:off x="3544788" y="2962573"/>
            <a:ext cx="2307282" cy="157609"/>
          </a:xfrm>
          <a:prstGeom prst="rect">
            <a:avLst/>
          </a:prstGeom>
          <a:noFill/>
          <a:ln/>
        </p:spPr>
        <p:txBody>
          <a:bodyPr vert="horz" wrap="none" lIns="0" tIns="0" rIns="0" bIns="0" rtlCol="0" anchor="ctr"/>
          <a:lstStyle/>
          <a:p>
            <a:pPr marL="0" indent="0" algn="r">
              <a:buNone/>
            </a:pPr>
            <a:r>
              <a:rPr lang="en-US" sz="975" dirty="0">
                <a:solidFill>
                  <a:srgbClr val="555555"/>
                </a:solidFill>
                <a:latin typeface="Open Sans" pitchFamily="34" charset="0"/>
                <a:ea typeface="Open Sans" pitchFamily="34" charset="-122"/>
                <a:cs typeface="Open Sans" pitchFamily="34" charset="-120"/>
              </a:rPr>
              <a:t>Ineffective + peripheral neuropathy risk</a:t>
            </a:r>
            <a:endParaRPr lang="en-US" sz="975" dirty="0"/>
          </a:p>
        </p:txBody>
      </p:sp>
      <p:sp>
        <p:nvSpPr>
          <p:cNvPr id="27" name="SK-9-text-26"/>
          <p:cNvSpPr/>
          <p:nvPr/>
        </p:nvSpPr>
        <p:spPr>
          <a:xfrm>
            <a:off x="828973" y="3374082"/>
            <a:ext cx="8041005" cy="452586"/>
          </a:xfrm>
          <a:prstGeom prst="rect">
            <a:avLst/>
          </a:prstGeom>
          <a:noFill/>
          <a:ln/>
        </p:spPr>
        <p:txBody>
          <a:bodyPr vert="horz" wrap="none" lIns="0" tIns="0" rIns="0" bIns="0" rtlCol="0" anchor="ctr"/>
          <a:lstStyle/>
          <a:p>
            <a:pPr marL="0" indent="0" algn="l">
              <a:buNone/>
            </a:pPr>
            <a:r>
              <a:rPr lang="en-US" sz="3150" b="1" dirty="0">
                <a:solidFill>
                  <a:srgbClr val="001F3F"/>
                </a:solidFill>
                <a:latin typeface="Montserrat" pitchFamily="34" charset="0"/>
                <a:ea typeface="Montserrat" pitchFamily="34" charset="-122"/>
                <a:cs typeface="Montserrat" pitchFamily="34" charset="-120"/>
              </a:rPr>
              <a:t>Met Stops at 30</a:t>
            </a:r>
            <a:endParaRPr lang="en-US" sz="3150" dirty="0"/>
          </a:p>
        </p:txBody>
      </p:sp>
      <p:sp>
        <p:nvSpPr>
          <p:cNvPr id="28" name="SK-9-text-27"/>
          <p:cNvSpPr/>
          <p:nvPr/>
        </p:nvSpPr>
        <p:spPr>
          <a:xfrm>
            <a:off x="816769" y="3840361"/>
            <a:ext cx="10498455" cy="226219"/>
          </a:xfrm>
          <a:prstGeom prst="rect">
            <a:avLst/>
          </a:prstGeom>
          <a:noFill/>
          <a:ln/>
        </p:spPr>
        <p:txBody>
          <a:bodyPr vert="horz" wrap="none" lIns="0" tIns="0" rIns="0" bIns="0" rtlCol="0" anchor="ctr"/>
          <a:lstStyle/>
          <a:p>
            <a:pPr marL="0" indent="0" algn="l">
              <a:buNone/>
            </a:pPr>
            <a:r>
              <a:rPr lang="en-US" sz="1650" b="1" dirty="0">
                <a:solidFill>
                  <a:srgbClr val="000000"/>
                </a:solidFill>
                <a:latin typeface="Open Sans" pitchFamily="34" charset="0"/>
                <a:ea typeface="Open Sans" pitchFamily="34" charset="-122"/>
                <a:cs typeface="Open Sans" pitchFamily="34" charset="-120"/>
              </a:rPr>
              <a:t>Metformin — contraindicated if eGFR &lt; 30</a:t>
            </a:r>
            <a:endParaRPr lang="en-US" sz="1650" dirty="0"/>
          </a:p>
        </p:txBody>
      </p:sp>
      <p:sp>
        <p:nvSpPr>
          <p:cNvPr id="29" name="SK-9-text-28"/>
          <p:cNvSpPr/>
          <p:nvPr/>
        </p:nvSpPr>
        <p:spPr>
          <a:xfrm>
            <a:off x="2898577" y="4073575"/>
            <a:ext cx="2953494" cy="143917"/>
          </a:xfrm>
          <a:prstGeom prst="rect">
            <a:avLst/>
          </a:prstGeom>
          <a:noFill/>
          <a:ln/>
        </p:spPr>
        <p:txBody>
          <a:bodyPr vert="horz" wrap="none" lIns="0" tIns="0" rIns="0" bIns="0" rtlCol="0" anchor="ctr"/>
          <a:lstStyle/>
          <a:p>
            <a:pPr marL="0" indent="0" algn="r">
              <a:buNone/>
            </a:pPr>
            <a:r>
              <a:rPr lang="en-US" sz="975" dirty="0">
                <a:solidFill>
                  <a:srgbClr val="555555"/>
                </a:solidFill>
                <a:latin typeface="Open Sans" pitchFamily="34" charset="0"/>
                <a:ea typeface="Open Sans" pitchFamily="34" charset="-122"/>
                <a:cs typeface="Open Sans" pitchFamily="34" charset="-120"/>
              </a:rPr>
              <a:t>Review at eGFR 45 — dose reduce or extra caution</a:t>
            </a:r>
            <a:endParaRPr lang="en-US" sz="975" dirty="0"/>
          </a:p>
        </p:txBody>
      </p:sp>
      <p:sp>
        <p:nvSpPr>
          <p:cNvPr id="30" name="SK-9-text-29"/>
          <p:cNvSpPr/>
          <p:nvPr/>
        </p:nvSpPr>
        <p:spPr>
          <a:xfrm>
            <a:off x="828973" y="4478238"/>
            <a:ext cx="10921365" cy="452586"/>
          </a:xfrm>
          <a:prstGeom prst="rect">
            <a:avLst/>
          </a:prstGeom>
          <a:noFill/>
          <a:ln/>
        </p:spPr>
        <p:txBody>
          <a:bodyPr vert="horz" wrap="none" lIns="0" tIns="0" rIns="0" bIns="0" rtlCol="0" anchor="ctr"/>
          <a:lstStyle/>
          <a:p>
            <a:pPr marL="0" indent="0" algn="l">
              <a:buNone/>
            </a:pPr>
            <a:r>
              <a:rPr lang="en-US" sz="3150" b="1" dirty="0">
                <a:solidFill>
                  <a:srgbClr val="001F3F"/>
                </a:solidFill>
                <a:latin typeface="Montserrat" pitchFamily="34" charset="0"/>
                <a:ea typeface="Montserrat" pitchFamily="34" charset="-122"/>
                <a:cs typeface="Montserrat" pitchFamily="34" charset="-120"/>
              </a:rPr>
              <a:t>Bone Pill Stops at 35</a:t>
            </a:r>
            <a:endParaRPr lang="en-US" sz="3150" dirty="0"/>
          </a:p>
        </p:txBody>
      </p:sp>
      <p:sp>
        <p:nvSpPr>
          <p:cNvPr id="31" name="SK-9-text-30"/>
          <p:cNvSpPr/>
          <p:nvPr/>
        </p:nvSpPr>
        <p:spPr>
          <a:xfrm>
            <a:off x="816769" y="4944517"/>
            <a:ext cx="11252835" cy="239911"/>
          </a:xfrm>
          <a:prstGeom prst="rect">
            <a:avLst/>
          </a:prstGeom>
          <a:noFill/>
          <a:ln/>
        </p:spPr>
        <p:txBody>
          <a:bodyPr vert="horz" wrap="none" lIns="0" tIns="0" rIns="0" bIns="0" rtlCol="0" anchor="ctr"/>
          <a:lstStyle/>
          <a:p>
            <a:pPr marL="0" indent="0" algn="l">
              <a:buNone/>
            </a:pPr>
            <a:r>
              <a:rPr lang="en-US" sz="1650" b="1" dirty="0">
                <a:solidFill>
                  <a:srgbClr val="000000"/>
                </a:solidFill>
                <a:latin typeface="Open Sans" pitchFamily="34" charset="0"/>
                <a:ea typeface="Open Sans" pitchFamily="34" charset="-122"/>
                <a:cs typeface="Open Sans" pitchFamily="34" charset="-120"/>
              </a:rPr>
              <a:t>Alendronic acid — avoid if eGFR &lt; 35 ml/min</a:t>
            </a:r>
            <a:endParaRPr lang="en-US" sz="1650" dirty="0"/>
          </a:p>
        </p:txBody>
      </p:sp>
      <p:sp>
        <p:nvSpPr>
          <p:cNvPr id="32" name="SK-9-text-31"/>
          <p:cNvSpPr/>
          <p:nvPr/>
        </p:nvSpPr>
        <p:spPr>
          <a:xfrm>
            <a:off x="1292275" y="5589240"/>
            <a:ext cx="8832533" cy="342900"/>
          </a:xfrm>
          <a:prstGeom prst="rect">
            <a:avLst/>
          </a:prstGeom>
          <a:noFill/>
          <a:ln/>
        </p:spPr>
        <p:txBody>
          <a:bodyPr vert="horz" wrap="none" lIns="0" tIns="0" rIns="0" bIns="0" rtlCol="0" anchor="ctr"/>
          <a:lstStyle/>
          <a:p>
            <a:pPr marL="0" indent="0" algn="l">
              <a:buNone/>
            </a:pPr>
            <a:r>
              <a:rPr lang="en-US" sz="2475" b="1" dirty="0">
                <a:solidFill>
                  <a:srgbClr val="001F3F"/>
                </a:solidFill>
                <a:latin typeface="Montserrat" pitchFamily="34" charset="0"/>
                <a:ea typeface="Montserrat" pitchFamily="34" charset="-122"/>
                <a:cs typeface="Montserrat" pitchFamily="34" charset="-120"/>
              </a:rPr>
              <a:t>No NSAIDs in CKD — Ever</a:t>
            </a:r>
            <a:endParaRPr lang="en-US" sz="2475" dirty="0"/>
          </a:p>
        </p:txBody>
      </p:sp>
      <p:sp>
        <p:nvSpPr>
          <p:cNvPr id="33" name="SK-9-text-32"/>
          <p:cNvSpPr/>
          <p:nvPr/>
        </p:nvSpPr>
        <p:spPr>
          <a:xfrm>
            <a:off x="816769" y="6028134"/>
            <a:ext cx="11231880" cy="219373"/>
          </a:xfrm>
          <a:prstGeom prst="rect">
            <a:avLst/>
          </a:prstGeom>
          <a:noFill/>
          <a:ln/>
        </p:spPr>
        <p:txBody>
          <a:bodyPr vert="horz" wrap="none" lIns="0" tIns="0" rIns="0" bIns="0" rtlCol="0" anchor="ctr"/>
          <a:lstStyle/>
          <a:p>
            <a:pPr marL="0" indent="0" algn="l">
              <a:buNone/>
            </a:pPr>
            <a:r>
              <a:rPr lang="en-US" sz="1200" b="1" dirty="0">
                <a:solidFill>
                  <a:srgbClr val="000000"/>
                </a:solidFill>
                <a:latin typeface="Open Sans" pitchFamily="34" charset="0"/>
                <a:ea typeface="Open Sans" pitchFamily="34" charset="-122"/>
                <a:cs typeface="Open Sans" pitchFamily="34" charset="-120"/>
              </a:rPr>
              <a:t>Nephrotoxic — cause AKI, worsen hypertension, fluid retention</a:t>
            </a:r>
            <a:endParaRPr lang="en-US" sz="1200" dirty="0"/>
          </a:p>
        </p:txBody>
      </p:sp>
      <p:sp>
        <p:nvSpPr>
          <p:cNvPr id="34" name="SK-9-text-33"/>
          <p:cNvSpPr/>
          <p:nvPr/>
        </p:nvSpPr>
        <p:spPr>
          <a:xfrm>
            <a:off x="6193482" y="2167086"/>
            <a:ext cx="5998518" cy="253603"/>
          </a:xfrm>
          <a:prstGeom prst="rect">
            <a:avLst/>
          </a:prstGeom>
          <a:noFill/>
          <a:ln/>
        </p:spPr>
        <p:txBody>
          <a:bodyPr vert="horz" wrap="none" lIns="0" tIns="0" rIns="0" bIns="0" rtlCol="0" anchor="ctr"/>
          <a:lstStyle/>
          <a:p>
            <a:pPr marL="0" indent="0" algn="l">
              <a:buNone/>
            </a:pPr>
            <a:r>
              <a:rPr lang="en-US" sz="1650" b="1" dirty="0">
                <a:solidFill>
                  <a:srgbClr val="008080"/>
                </a:solidFill>
                <a:latin typeface="Montserrat" pitchFamily="34" charset="0"/>
                <a:ea typeface="Montserrat" pitchFamily="34" charset="-122"/>
                <a:cs typeface="Montserrat" pitchFamily="34" charset="-120"/>
              </a:rPr>
              <a:t>◆ Apixaban Dose Reduction</a:t>
            </a:r>
            <a:endParaRPr lang="en-US" sz="1650" dirty="0"/>
          </a:p>
        </p:txBody>
      </p:sp>
      <p:sp>
        <p:nvSpPr>
          <p:cNvPr id="35" name="SK-9-text-34"/>
          <p:cNvSpPr/>
          <p:nvPr/>
        </p:nvSpPr>
        <p:spPr>
          <a:xfrm>
            <a:off x="6486079" y="2448223"/>
            <a:ext cx="5705921" cy="226219"/>
          </a:xfrm>
          <a:prstGeom prst="rect">
            <a:avLst/>
          </a:prstGeom>
          <a:noFill/>
          <a:ln/>
        </p:spPr>
        <p:txBody>
          <a:bodyPr vert="horz" wrap="none" lIns="0" tIns="0" rIns="0" bIns="0" rtlCol="0" anchor="ctr"/>
          <a:lstStyle/>
          <a:p>
            <a:pPr marL="0" indent="0" algn="l">
              <a:buNone/>
            </a:pPr>
            <a:r>
              <a:rPr lang="en-US" sz="1200" dirty="0">
                <a:solidFill>
                  <a:srgbClr val="000000"/>
                </a:solidFill>
                <a:latin typeface="Open Sans" pitchFamily="34" charset="0"/>
                <a:ea typeface="Open Sans" pitchFamily="34" charset="-122"/>
                <a:cs typeface="Open Sans" pitchFamily="34" charset="-120"/>
              </a:rPr>
              <a:t>Reduce to 2.5mg BD if ≥ 2 of: Age ≥ 80 · Weight ≤ 60 kg · Creatinine ≥ 133 μmol/L</a:t>
            </a:r>
            <a:endParaRPr lang="en-US" sz="1200" dirty="0"/>
          </a:p>
        </p:txBody>
      </p:sp>
      <p:sp>
        <p:nvSpPr>
          <p:cNvPr id="36" name="SK-9-text-35"/>
          <p:cNvSpPr/>
          <p:nvPr/>
        </p:nvSpPr>
        <p:spPr>
          <a:xfrm>
            <a:off x="6205686" y="2914650"/>
            <a:ext cx="3122295" cy="267444"/>
          </a:xfrm>
          <a:prstGeom prst="rect">
            <a:avLst/>
          </a:prstGeom>
          <a:noFill/>
          <a:ln/>
        </p:spPr>
        <p:txBody>
          <a:bodyPr vert="horz" wrap="none" lIns="0" tIns="0" rIns="0" bIns="0" rtlCol="0" anchor="ctr"/>
          <a:lstStyle/>
          <a:p>
            <a:pPr marL="0" indent="0" algn="l">
              <a:buNone/>
            </a:pPr>
            <a:r>
              <a:rPr lang="en-US" sz="1650" b="1" dirty="0">
                <a:solidFill>
                  <a:srgbClr val="008080"/>
                </a:solidFill>
                <a:latin typeface="Montserrat" pitchFamily="34" charset="0"/>
                <a:ea typeface="Montserrat" pitchFamily="34" charset="-122"/>
                <a:cs typeface="Montserrat" pitchFamily="34" charset="-120"/>
              </a:rPr>
              <a:t>◆ Dabigatran</a:t>
            </a:r>
            <a:endParaRPr lang="en-US" sz="1650" dirty="0"/>
          </a:p>
        </p:txBody>
      </p:sp>
      <p:sp>
        <p:nvSpPr>
          <p:cNvPr id="37" name="SK-9-text-36"/>
          <p:cNvSpPr/>
          <p:nvPr/>
        </p:nvSpPr>
        <p:spPr>
          <a:xfrm>
            <a:off x="6498282" y="3202632"/>
            <a:ext cx="5693718" cy="205680"/>
          </a:xfrm>
          <a:prstGeom prst="rect">
            <a:avLst/>
          </a:prstGeom>
          <a:noFill/>
          <a:ln/>
        </p:spPr>
        <p:txBody>
          <a:bodyPr vert="horz" wrap="none" lIns="0" tIns="0" rIns="0" bIns="0" rtlCol="0" anchor="ctr"/>
          <a:lstStyle/>
          <a:p>
            <a:pPr marL="0" indent="0" algn="l">
              <a:buNone/>
            </a:pPr>
            <a:r>
              <a:rPr lang="en-US" sz="1200" dirty="0">
                <a:solidFill>
                  <a:srgbClr val="000000"/>
                </a:solidFill>
                <a:latin typeface="Open Sans" pitchFamily="34" charset="0"/>
                <a:ea typeface="Open Sans" pitchFamily="34" charset="-122"/>
                <a:cs typeface="Open Sans" pitchFamily="34" charset="-120"/>
              </a:rPr>
              <a:t>Contraindicated if eGFR &lt; 30 ml/min</a:t>
            </a:r>
            <a:endParaRPr lang="en-US" sz="1200" dirty="0"/>
          </a:p>
        </p:txBody>
      </p:sp>
      <p:sp>
        <p:nvSpPr>
          <p:cNvPr id="38" name="SK-9-text-37"/>
          <p:cNvSpPr/>
          <p:nvPr/>
        </p:nvSpPr>
        <p:spPr>
          <a:xfrm>
            <a:off x="6205686" y="3641527"/>
            <a:ext cx="5888355" cy="260598"/>
          </a:xfrm>
          <a:prstGeom prst="rect">
            <a:avLst/>
          </a:prstGeom>
          <a:noFill/>
          <a:ln/>
        </p:spPr>
        <p:txBody>
          <a:bodyPr vert="horz" wrap="none" lIns="0" tIns="0" rIns="0" bIns="0" rtlCol="0" anchor="ctr"/>
          <a:lstStyle/>
          <a:p>
            <a:pPr marL="0" indent="0" algn="l">
              <a:buNone/>
            </a:pPr>
            <a:r>
              <a:rPr lang="en-US" sz="1650" b="1" dirty="0">
                <a:solidFill>
                  <a:srgbClr val="008080"/>
                </a:solidFill>
                <a:latin typeface="Montserrat" pitchFamily="34" charset="0"/>
                <a:ea typeface="Montserrat" pitchFamily="34" charset="-122"/>
                <a:cs typeface="Montserrat" pitchFamily="34" charset="-120"/>
              </a:rPr>
              <a:t>◆ ACEi / ARB Monitoring</a:t>
            </a:r>
            <a:endParaRPr lang="en-US" sz="1650" dirty="0"/>
          </a:p>
        </p:txBody>
      </p:sp>
      <p:sp>
        <p:nvSpPr>
          <p:cNvPr id="39" name="SK-9-text-38"/>
          <p:cNvSpPr/>
          <p:nvPr/>
        </p:nvSpPr>
        <p:spPr>
          <a:xfrm>
            <a:off x="6486079" y="3929509"/>
            <a:ext cx="5705921" cy="212527"/>
          </a:xfrm>
          <a:prstGeom prst="rect">
            <a:avLst/>
          </a:prstGeom>
          <a:noFill/>
          <a:ln/>
        </p:spPr>
        <p:txBody>
          <a:bodyPr vert="horz" wrap="none" lIns="0" tIns="0" rIns="0" bIns="0" rtlCol="0" anchor="ctr"/>
          <a:lstStyle/>
          <a:p>
            <a:pPr marL="0" indent="0" algn="l">
              <a:buNone/>
            </a:pPr>
            <a:r>
              <a:rPr lang="en-US" sz="1200" dirty="0">
                <a:solidFill>
                  <a:srgbClr val="000000"/>
                </a:solidFill>
                <a:latin typeface="Open Sans" pitchFamily="34" charset="0"/>
                <a:ea typeface="Open Sans" pitchFamily="34" charset="-122"/>
                <a:cs typeface="Open Sans" pitchFamily="34" charset="-120"/>
              </a:rPr>
              <a:t>Acceptable creatinine rise ≤ 30% · eGFR fall ≤ 25% · Stop if K⁺ &gt; 6.0 mmol/L</a:t>
            </a:r>
            <a:endParaRPr lang="en-US" sz="1200" dirty="0"/>
          </a:p>
        </p:txBody>
      </p:sp>
      <p:sp>
        <p:nvSpPr>
          <p:cNvPr id="40" name="SK-9-text-39"/>
          <p:cNvSpPr/>
          <p:nvPr/>
        </p:nvSpPr>
        <p:spPr>
          <a:xfrm>
            <a:off x="6205686" y="4368403"/>
            <a:ext cx="5986314" cy="260598"/>
          </a:xfrm>
          <a:prstGeom prst="rect">
            <a:avLst/>
          </a:prstGeom>
          <a:noFill/>
          <a:ln/>
        </p:spPr>
        <p:txBody>
          <a:bodyPr vert="horz" wrap="none" lIns="0" tIns="0" rIns="0" bIns="0" rtlCol="0" anchor="ctr"/>
          <a:lstStyle/>
          <a:p>
            <a:pPr marL="0" indent="0" algn="l">
              <a:buNone/>
            </a:pPr>
            <a:r>
              <a:rPr lang="en-US" sz="1650" b="1" dirty="0">
                <a:solidFill>
                  <a:srgbClr val="008080"/>
                </a:solidFill>
                <a:latin typeface="Montserrat" pitchFamily="34" charset="0"/>
                <a:ea typeface="Montserrat" pitchFamily="34" charset="-122"/>
                <a:cs typeface="Montserrat" pitchFamily="34" charset="-120"/>
              </a:rPr>
              <a:t>◆ Dapagliflozin (NICE TA1075)</a:t>
            </a:r>
            <a:endParaRPr lang="en-US" sz="1650" dirty="0"/>
          </a:p>
        </p:txBody>
      </p:sp>
      <p:sp>
        <p:nvSpPr>
          <p:cNvPr id="41" name="SK-9-text-40"/>
          <p:cNvSpPr/>
          <p:nvPr/>
        </p:nvSpPr>
        <p:spPr>
          <a:xfrm>
            <a:off x="6498282" y="4649688"/>
            <a:ext cx="5693718" cy="219373"/>
          </a:xfrm>
          <a:prstGeom prst="rect">
            <a:avLst/>
          </a:prstGeom>
          <a:noFill/>
          <a:ln/>
        </p:spPr>
        <p:txBody>
          <a:bodyPr vert="horz" wrap="none" lIns="0" tIns="0" rIns="0" bIns="0" rtlCol="0" anchor="ctr"/>
          <a:lstStyle/>
          <a:p>
            <a:pPr marL="0" indent="0" algn="l">
              <a:buNone/>
            </a:pPr>
            <a:r>
              <a:rPr lang="en-US" sz="1200" dirty="0">
                <a:solidFill>
                  <a:srgbClr val="000000"/>
                </a:solidFill>
                <a:latin typeface="Open Sans" pitchFamily="34" charset="0"/>
                <a:ea typeface="Open Sans" pitchFamily="34" charset="-122"/>
                <a:cs typeface="Open Sans" pitchFamily="34" charset="-120"/>
              </a:rPr>
              <a:t>eGFR 20–&lt; 45: any CKD patient · eGFR 45–90: uACR ≥ 22.6 or T2DM</a:t>
            </a:r>
            <a:endParaRPr lang="en-US" sz="1200" dirty="0"/>
          </a:p>
        </p:txBody>
      </p:sp>
      <p:sp>
        <p:nvSpPr>
          <p:cNvPr id="42" name="SK-9-text-41"/>
          <p:cNvSpPr/>
          <p:nvPr/>
        </p:nvSpPr>
        <p:spPr>
          <a:xfrm>
            <a:off x="6205686" y="5102275"/>
            <a:ext cx="3122295" cy="253603"/>
          </a:xfrm>
          <a:prstGeom prst="rect">
            <a:avLst/>
          </a:prstGeom>
          <a:noFill/>
          <a:ln/>
        </p:spPr>
        <p:txBody>
          <a:bodyPr vert="horz" wrap="none" lIns="0" tIns="0" rIns="0" bIns="0" rtlCol="0" anchor="ctr"/>
          <a:lstStyle/>
          <a:p>
            <a:pPr marL="0" indent="0" algn="l">
              <a:buNone/>
            </a:pPr>
            <a:r>
              <a:rPr lang="en-US" sz="1650" b="1" dirty="0">
                <a:solidFill>
                  <a:srgbClr val="008080"/>
                </a:solidFill>
                <a:latin typeface="Montserrat" pitchFamily="34" charset="0"/>
                <a:ea typeface="Montserrat" pitchFamily="34" charset="-122"/>
                <a:cs typeface="Montserrat" pitchFamily="34" charset="-120"/>
              </a:rPr>
              <a:t>◆ Dabigatran</a:t>
            </a:r>
            <a:endParaRPr lang="en-US" sz="1650" dirty="0"/>
          </a:p>
        </p:txBody>
      </p:sp>
      <p:sp>
        <p:nvSpPr>
          <p:cNvPr id="43" name="SK-9-text-42"/>
          <p:cNvSpPr/>
          <p:nvPr/>
        </p:nvSpPr>
        <p:spPr>
          <a:xfrm>
            <a:off x="6498282" y="5376565"/>
            <a:ext cx="5693718" cy="212527"/>
          </a:xfrm>
          <a:prstGeom prst="rect">
            <a:avLst/>
          </a:prstGeom>
          <a:noFill/>
          <a:ln/>
        </p:spPr>
        <p:txBody>
          <a:bodyPr vert="horz" wrap="none" lIns="0" tIns="0" rIns="0" bIns="0" rtlCol="0" anchor="ctr"/>
          <a:lstStyle/>
          <a:p>
            <a:pPr marL="0" indent="0" algn="l">
              <a:buNone/>
            </a:pPr>
            <a:r>
              <a:rPr lang="en-US" sz="1200" dirty="0">
                <a:solidFill>
                  <a:srgbClr val="000000"/>
                </a:solidFill>
                <a:latin typeface="Open Sans" pitchFamily="34" charset="0"/>
                <a:ea typeface="Open Sans" pitchFamily="34" charset="-122"/>
                <a:cs typeface="Open Sans" pitchFamily="34" charset="-120"/>
              </a:rPr>
              <a:t>eGFR 30–49 (high bleed risk): 110–150mg BD</a:t>
            </a:r>
            <a:endParaRPr lang="en-US" sz="1200" dirty="0"/>
          </a:p>
        </p:txBody>
      </p:sp>
      <p:sp>
        <p:nvSpPr>
          <p:cNvPr id="44" name="SK-9-text-43"/>
          <p:cNvSpPr/>
          <p:nvPr/>
        </p:nvSpPr>
        <p:spPr>
          <a:xfrm>
            <a:off x="6205686" y="5822305"/>
            <a:ext cx="2619375" cy="219373"/>
          </a:xfrm>
          <a:prstGeom prst="rect">
            <a:avLst/>
          </a:prstGeom>
          <a:noFill/>
          <a:ln/>
        </p:spPr>
        <p:txBody>
          <a:bodyPr vert="horz" wrap="none" lIns="0" tIns="0" rIns="0" bIns="0" rtlCol="0" anchor="ctr"/>
          <a:lstStyle/>
          <a:p>
            <a:pPr marL="0" indent="0" algn="l">
              <a:buNone/>
            </a:pPr>
            <a:r>
              <a:rPr lang="en-US" sz="1650" b="1" dirty="0">
                <a:solidFill>
                  <a:srgbClr val="008080"/>
                </a:solidFill>
                <a:latin typeface="Montserrat" pitchFamily="34" charset="0"/>
                <a:ea typeface="Montserrat" pitchFamily="34" charset="-122"/>
                <a:cs typeface="Montserrat" pitchFamily="34" charset="-120"/>
              </a:rPr>
              <a:t>◆ Edoxaban</a:t>
            </a:r>
            <a:endParaRPr lang="en-US" sz="1650" dirty="0"/>
          </a:p>
        </p:txBody>
      </p:sp>
      <p:sp>
        <p:nvSpPr>
          <p:cNvPr id="45" name="SK-9-text-44"/>
          <p:cNvSpPr/>
          <p:nvPr/>
        </p:nvSpPr>
        <p:spPr>
          <a:xfrm>
            <a:off x="6486079" y="6096744"/>
            <a:ext cx="5705921" cy="212527"/>
          </a:xfrm>
          <a:prstGeom prst="rect">
            <a:avLst/>
          </a:prstGeom>
          <a:noFill/>
          <a:ln/>
        </p:spPr>
        <p:txBody>
          <a:bodyPr vert="horz" wrap="none" lIns="0" tIns="0" rIns="0" bIns="0" rtlCol="0" anchor="ctr"/>
          <a:lstStyle/>
          <a:p>
            <a:pPr marL="0" indent="0" algn="l">
              <a:buNone/>
            </a:pPr>
            <a:r>
              <a:rPr lang="en-US" sz="1200" dirty="0">
                <a:solidFill>
                  <a:srgbClr val="000000"/>
                </a:solidFill>
                <a:latin typeface="Open Sans" pitchFamily="34" charset="0"/>
                <a:ea typeface="Open Sans" pitchFamily="34" charset="-122"/>
                <a:cs typeface="Open Sans" pitchFamily="34" charset="-120"/>
              </a:rPr>
              <a:t>eGFR 15–50: reduce to 30mg OD · Avoid if eGFR &lt; 15</a:t>
            </a:r>
            <a:endParaRPr lang="en-US" sz="1200" dirty="0"/>
          </a:p>
        </p:txBody>
      </p:sp>
      <p:sp>
        <p:nvSpPr>
          <p:cNvPr id="46" name="SK-9-text-45"/>
          <p:cNvSpPr/>
          <p:nvPr/>
        </p:nvSpPr>
        <p:spPr>
          <a:xfrm>
            <a:off x="426690" y="6624786"/>
            <a:ext cx="6659880" cy="191988"/>
          </a:xfrm>
          <a:prstGeom prst="rect">
            <a:avLst/>
          </a:prstGeom>
          <a:noFill/>
          <a:ln/>
        </p:spPr>
        <p:txBody>
          <a:bodyPr vert="horz" wrap="none" lIns="0" tIns="0" rIns="0" bIns="0" rtlCol="0" anchor="ctr"/>
          <a:lstStyle/>
          <a:p>
            <a:pPr marL="0" indent="0" algn="l">
              <a:buNone/>
            </a:pPr>
            <a:r>
              <a:rPr lang="en-US" sz="1200" dirty="0">
                <a:solidFill>
                  <a:srgbClr val="FFFFFF"/>
                </a:solidFill>
                <a:latin typeface="Open Sans" pitchFamily="34" charset="0"/>
                <a:ea typeface="Open Sans" pitchFamily="34" charset="-122"/>
                <a:cs typeface="Open Sans" pitchFamily="34" charset="-120"/>
              </a:rPr>
              <a:t>Bradford VTS — AKT Exam Preparation.</a:t>
            </a:r>
            <a:endParaRPr lang="en-US" sz="1200" dirty="0"/>
          </a:p>
        </p:txBody>
      </p:sp>
      <p:sp>
        <p:nvSpPr>
          <p:cNvPr id="47" name="SK-9-text-46"/>
          <p:cNvSpPr/>
          <p:nvPr/>
        </p:nvSpPr>
        <p:spPr>
          <a:xfrm>
            <a:off x="5094684" y="6624786"/>
            <a:ext cx="2063353" cy="191988"/>
          </a:xfrm>
          <a:prstGeom prst="rect">
            <a:avLst/>
          </a:prstGeom>
          <a:noFill/>
          <a:ln/>
        </p:spPr>
        <p:txBody>
          <a:bodyPr vert="horz" wrap="none" lIns="0" tIns="0" rIns="0" bIns="0" rtlCol="0" anchor="ctr"/>
          <a:lstStyle/>
          <a:p>
            <a:pPr marL="0" indent="0" algn="ctr">
              <a:buNone/>
            </a:pPr>
            <a:r>
              <a:rPr lang="en-US" sz="1200" dirty="0">
                <a:solidFill>
                  <a:srgbClr val="008080"/>
                </a:solidFill>
                <a:latin typeface="Open Sans" pitchFamily="34" charset="0"/>
                <a:ea typeface="Open Sans" pitchFamily="34" charset="-122"/>
                <a:cs typeface="Open Sans" pitchFamily="34" charset="-120"/>
              </a:rPr>
              <a:t>BNF May 2026 · NICE NG203</a:t>
            </a:r>
            <a:endParaRPr lang="en-US" sz="1200" dirty="0"/>
          </a:p>
        </p:txBody>
      </p:sp>
      <p:sp>
        <p:nvSpPr>
          <p:cNvPr id="48" name="SK-9-text-47"/>
          <p:cNvSpPr/>
          <p:nvPr/>
        </p:nvSpPr>
        <p:spPr>
          <a:xfrm>
            <a:off x="10079682" y="6638479"/>
            <a:ext cx="1685479" cy="164455"/>
          </a:xfrm>
          <a:prstGeom prst="rect">
            <a:avLst/>
          </a:prstGeom>
          <a:noFill/>
          <a:ln/>
        </p:spPr>
        <p:txBody>
          <a:bodyPr vert="horz" wrap="none" lIns="0" tIns="0" rIns="0" bIns="0" rtlCol="0" anchor="ctr"/>
          <a:lstStyle/>
          <a:p>
            <a:pPr marL="0" indent="0" algn="r">
              <a:buNone/>
            </a:pPr>
            <a:r>
              <a:rPr lang="en-US" sz="1200" dirty="0">
                <a:solidFill>
                  <a:srgbClr val="FFFFFF"/>
                </a:solidFill>
                <a:latin typeface="Open Sans" pitchFamily="34" charset="0"/>
                <a:ea typeface="Open Sans" pitchFamily="34" charset="-122"/>
                <a:cs typeface="Open Sans" pitchFamily="34" charset="-120"/>
              </a:rPr>
              <a:t>www.bradfordvts.co.uk</a:t>
            </a:r>
            <a:endParaRPr lang="en-US" sz="1200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SK-10-img-1" descr="preencoded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3" name="SK-10-img-2" descr="preencoded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0363200" y="1028700"/>
            <a:ext cx="1706761" cy="1371600"/>
          </a:xfrm>
          <a:prstGeom prst="rect">
            <a:avLst/>
          </a:prstGeom>
        </p:spPr>
      </p:pic>
      <p:pic>
        <p:nvPicPr>
          <p:cNvPr id="4" name="SK-10-img-3" descr="preencoded.png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414486" y="447824"/>
            <a:ext cx="11362879" cy="9525"/>
          </a:xfrm>
          <a:prstGeom prst="rect">
            <a:avLst/>
          </a:prstGeom>
        </p:spPr>
      </p:pic>
      <p:pic>
        <p:nvPicPr>
          <p:cNvPr id="5" name="SK-10-img-4" descr="preencoded.png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414486" y="1508671"/>
            <a:ext cx="1292275" cy="109686"/>
          </a:xfrm>
          <a:prstGeom prst="rect">
            <a:avLst/>
          </a:prstGeom>
        </p:spPr>
      </p:pic>
      <p:pic>
        <p:nvPicPr>
          <p:cNvPr id="6" name="SK-10-img-5" descr="preencoded.png"/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414486" y="2557909"/>
            <a:ext cx="2706588" cy="1721346"/>
          </a:xfrm>
          <a:prstGeom prst="rect">
            <a:avLst/>
          </a:prstGeom>
        </p:spPr>
      </p:pic>
      <p:pic>
        <p:nvPicPr>
          <p:cNvPr id="7" name="SK-10-img-6" descr="preencoded.png"/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3303984" y="2557909"/>
            <a:ext cx="2706588" cy="1721346"/>
          </a:xfrm>
          <a:prstGeom prst="rect">
            <a:avLst/>
          </a:prstGeom>
        </p:spPr>
      </p:pic>
      <p:pic>
        <p:nvPicPr>
          <p:cNvPr id="8" name="SK-10-img-7" descr="preencoded.png"/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6193482" y="2557909"/>
            <a:ext cx="2706588" cy="1721346"/>
          </a:xfrm>
          <a:prstGeom prst="rect">
            <a:avLst/>
          </a:prstGeom>
        </p:spPr>
      </p:pic>
      <p:pic>
        <p:nvPicPr>
          <p:cNvPr id="9" name="SK-10-img-8" descr="preencoded.png"/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9082980" y="2557909"/>
            <a:ext cx="2694384" cy="1721346"/>
          </a:xfrm>
          <a:prstGeom prst="rect">
            <a:avLst/>
          </a:prstGeom>
        </p:spPr>
      </p:pic>
      <p:pic>
        <p:nvPicPr>
          <p:cNvPr id="10" name="SK-10-img-9" descr="preencoded.png"/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0" y="4553396"/>
            <a:ext cx="12192000" cy="14288"/>
          </a:xfrm>
          <a:prstGeom prst="rect">
            <a:avLst/>
          </a:prstGeom>
        </p:spPr>
      </p:pic>
      <p:pic>
        <p:nvPicPr>
          <p:cNvPr id="11" name="SK-10-img-10" descr="preencoded.png"/>
          <p:cNvPicPr>
            <a:picLocks noChangeAspect="1"/>
          </p:cNvPicPr>
          <p:nvPr/>
        </p:nvPicPr>
        <p:blipFill>
          <a:blip r:embed="rId11"/>
          <a:stretch>
            <a:fillRect/>
          </a:stretch>
        </p:blipFill>
        <p:spPr>
          <a:xfrm>
            <a:off x="5230267" y="4395936"/>
            <a:ext cx="1731169" cy="329059"/>
          </a:xfrm>
          <a:prstGeom prst="rect">
            <a:avLst/>
          </a:prstGeom>
        </p:spPr>
      </p:pic>
      <p:pic>
        <p:nvPicPr>
          <p:cNvPr id="12" name="SK-10-img-11" descr="preencoded.png"/>
          <p:cNvPicPr>
            <a:picLocks noChangeAspect="1"/>
          </p:cNvPicPr>
          <p:nvPr/>
        </p:nvPicPr>
        <p:blipFill>
          <a:blip r:embed="rId12"/>
          <a:stretch>
            <a:fillRect/>
          </a:stretch>
        </p:blipFill>
        <p:spPr>
          <a:xfrm>
            <a:off x="414486" y="5054203"/>
            <a:ext cx="2170063" cy="1275457"/>
          </a:xfrm>
          <a:prstGeom prst="rect">
            <a:avLst/>
          </a:prstGeom>
        </p:spPr>
      </p:pic>
      <p:pic>
        <p:nvPicPr>
          <p:cNvPr id="13" name="SK-10-img-12" descr="preencoded.png"/>
          <p:cNvPicPr>
            <a:picLocks noChangeAspect="1"/>
          </p:cNvPicPr>
          <p:nvPr/>
        </p:nvPicPr>
        <p:blipFill>
          <a:blip r:embed="rId13"/>
          <a:stretch>
            <a:fillRect/>
          </a:stretch>
        </p:blipFill>
        <p:spPr>
          <a:xfrm>
            <a:off x="2718792" y="5054203"/>
            <a:ext cx="2170063" cy="1275457"/>
          </a:xfrm>
          <a:prstGeom prst="rect">
            <a:avLst/>
          </a:prstGeom>
        </p:spPr>
      </p:pic>
      <p:pic>
        <p:nvPicPr>
          <p:cNvPr id="14" name="SK-10-img-13" descr="preencoded.png"/>
          <p:cNvPicPr>
            <a:picLocks noChangeAspect="1"/>
          </p:cNvPicPr>
          <p:nvPr/>
        </p:nvPicPr>
        <p:blipFill>
          <a:blip r:embed="rId14"/>
          <a:stretch>
            <a:fillRect/>
          </a:stretch>
        </p:blipFill>
        <p:spPr>
          <a:xfrm>
            <a:off x="5023098" y="5054203"/>
            <a:ext cx="2170063" cy="1275457"/>
          </a:xfrm>
          <a:prstGeom prst="rect">
            <a:avLst/>
          </a:prstGeom>
        </p:spPr>
      </p:pic>
      <p:pic>
        <p:nvPicPr>
          <p:cNvPr id="15" name="SK-10-img-14" descr="preencoded.png"/>
          <p:cNvPicPr>
            <a:picLocks noChangeAspect="1"/>
          </p:cNvPicPr>
          <p:nvPr/>
        </p:nvPicPr>
        <p:blipFill>
          <a:blip r:embed="rId15"/>
          <a:stretch>
            <a:fillRect/>
          </a:stretch>
        </p:blipFill>
        <p:spPr>
          <a:xfrm>
            <a:off x="7327255" y="5054203"/>
            <a:ext cx="2170063" cy="1275457"/>
          </a:xfrm>
          <a:prstGeom prst="rect">
            <a:avLst/>
          </a:prstGeom>
        </p:spPr>
      </p:pic>
      <p:pic>
        <p:nvPicPr>
          <p:cNvPr id="16" name="SK-10-img-15" descr="preencoded.png"/>
          <p:cNvPicPr>
            <a:picLocks noChangeAspect="1"/>
          </p:cNvPicPr>
          <p:nvPr/>
        </p:nvPicPr>
        <p:blipFill>
          <a:blip r:embed="rId16"/>
          <a:stretch>
            <a:fillRect/>
          </a:stretch>
        </p:blipFill>
        <p:spPr>
          <a:xfrm>
            <a:off x="9631561" y="5054203"/>
            <a:ext cx="2145655" cy="1275457"/>
          </a:xfrm>
          <a:prstGeom prst="rect">
            <a:avLst/>
          </a:prstGeom>
        </p:spPr>
      </p:pic>
      <p:pic>
        <p:nvPicPr>
          <p:cNvPr id="17" name="SK-10-img-16" descr="preencoded.png"/>
          <p:cNvPicPr>
            <a:picLocks noChangeAspect="1"/>
          </p:cNvPicPr>
          <p:nvPr/>
        </p:nvPicPr>
        <p:blipFill>
          <a:blip r:embed="rId17"/>
          <a:stretch>
            <a:fillRect/>
          </a:stretch>
        </p:blipFill>
        <p:spPr>
          <a:xfrm>
            <a:off x="0" y="6549330"/>
            <a:ext cx="12192000" cy="308521"/>
          </a:xfrm>
          <a:prstGeom prst="rect">
            <a:avLst/>
          </a:prstGeom>
        </p:spPr>
      </p:pic>
      <p:pic>
        <p:nvPicPr>
          <p:cNvPr id="18" name="SK-10-img-17" descr="preencoded.png"/>
          <p:cNvPicPr>
            <a:picLocks noChangeAspect="1"/>
          </p:cNvPicPr>
          <p:nvPr/>
        </p:nvPicPr>
        <p:blipFill>
          <a:blip r:embed="rId18"/>
          <a:stretch>
            <a:fillRect/>
          </a:stretch>
        </p:blipFill>
        <p:spPr>
          <a:xfrm>
            <a:off x="5327898" y="4450705"/>
            <a:ext cx="231577" cy="205680"/>
          </a:xfrm>
          <a:prstGeom prst="rect">
            <a:avLst/>
          </a:prstGeom>
        </p:spPr>
      </p:pic>
      <p:pic>
        <p:nvPicPr>
          <p:cNvPr id="19" name="SK-10-img-18" descr="preencoded.png"/>
          <p:cNvPicPr>
            <a:picLocks noChangeAspect="1"/>
          </p:cNvPicPr>
          <p:nvPr/>
        </p:nvPicPr>
        <p:blipFill>
          <a:blip r:embed="rId19"/>
          <a:stretch>
            <a:fillRect/>
          </a:stretch>
        </p:blipFill>
        <p:spPr>
          <a:xfrm>
            <a:off x="9217075" y="2701975"/>
            <a:ext cx="365671" cy="383977"/>
          </a:xfrm>
          <a:prstGeom prst="rect">
            <a:avLst/>
          </a:prstGeom>
        </p:spPr>
      </p:pic>
      <p:pic>
        <p:nvPicPr>
          <p:cNvPr id="20" name="SK-10-img-19" descr="preencoded.png"/>
          <p:cNvPicPr>
            <a:picLocks noChangeAspect="1"/>
          </p:cNvPicPr>
          <p:nvPr/>
        </p:nvPicPr>
        <p:blipFill>
          <a:blip r:embed="rId20"/>
          <a:stretch>
            <a:fillRect/>
          </a:stretch>
        </p:blipFill>
        <p:spPr>
          <a:xfrm>
            <a:off x="6303169" y="2708821"/>
            <a:ext cx="414486" cy="383977"/>
          </a:xfrm>
          <a:prstGeom prst="rect">
            <a:avLst/>
          </a:prstGeom>
        </p:spPr>
      </p:pic>
      <p:pic>
        <p:nvPicPr>
          <p:cNvPr id="21" name="SK-10-img-20" descr="preencoded.png"/>
          <p:cNvPicPr>
            <a:picLocks noChangeAspect="1"/>
          </p:cNvPicPr>
          <p:nvPr/>
        </p:nvPicPr>
        <p:blipFill>
          <a:blip r:embed="rId21"/>
          <a:stretch>
            <a:fillRect/>
          </a:stretch>
        </p:blipFill>
        <p:spPr>
          <a:xfrm>
            <a:off x="3425875" y="2701975"/>
            <a:ext cx="402282" cy="383977"/>
          </a:xfrm>
          <a:prstGeom prst="rect">
            <a:avLst/>
          </a:prstGeom>
        </p:spPr>
      </p:pic>
      <p:pic>
        <p:nvPicPr>
          <p:cNvPr id="22" name="SK-10-img-21" descr="preencoded.png"/>
          <p:cNvPicPr>
            <a:picLocks noChangeAspect="1"/>
          </p:cNvPicPr>
          <p:nvPr/>
        </p:nvPicPr>
        <p:blipFill>
          <a:blip r:embed="rId22"/>
          <a:stretch>
            <a:fillRect/>
          </a:stretch>
        </p:blipFill>
        <p:spPr>
          <a:xfrm>
            <a:off x="572988" y="2688282"/>
            <a:ext cx="402282" cy="411361"/>
          </a:xfrm>
          <a:prstGeom prst="rect">
            <a:avLst/>
          </a:prstGeom>
        </p:spPr>
      </p:pic>
      <p:pic>
        <p:nvPicPr>
          <p:cNvPr id="23" name="SK-10-img-22" descr="preencoded.png"/>
          <p:cNvPicPr>
            <a:picLocks noChangeAspect="1"/>
          </p:cNvPicPr>
          <p:nvPr/>
        </p:nvPicPr>
        <p:blipFill>
          <a:blip r:embed="rId23"/>
          <a:stretch>
            <a:fillRect/>
          </a:stretch>
        </p:blipFill>
        <p:spPr>
          <a:xfrm>
            <a:off x="414486" y="2167086"/>
            <a:ext cx="329059" cy="281136"/>
          </a:xfrm>
          <a:prstGeom prst="rect">
            <a:avLst/>
          </a:prstGeom>
        </p:spPr>
      </p:pic>
      <p:sp>
        <p:nvSpPr>
          <p:cNvPr id="24" name="SK-10-text-23"/>
          <p:cNvSpPr/>
          <p:nvPr/>
        </p:nvSpPr>
        <p:spPr>
          <a:xfrm>
            <a:off x="426690" y="82153"/>
            <a:ext cx="3264218" cy="239911"/>
          </a:xfrm>
          <a:prstGeom prst="rect">
            <a:avLst/>
          </a:prstGeom>
          <a:noFill/>
          <a:ln/>
        </p:spPr>
        <p:txBody>
          <a:bodyPr vert="horz" wrap="none" lIns="0" tIns="0" rIns="0" bIns="0" rtlCol="0" anchor="ctr"/>
          <a:lstStyle/>
          <a:p>
            <a:pPr marL="0" indent="0" algn="l">
              <a:buNone/>
            </a:pPr>
            <a:r>
              <a:rPr lang="en-US" sz="1725" b="1" dirty="0">
                <a:solidFill>
                  <a:srgbClr val="002B49"/>
                </a:solidFill>
                <a:latin typeface="Roboto" pitchFamily="34" charset="0"/>
                <a:ea typeface="Roboto" pitchFamily="34" charset="-122"/>
                <a:cs typeface="Roboto" pitchFamily="34" charset="-120"/>
              </a:rPr>
              <a:t>Bradford VTS</a:t>
            </a:r>
            <a:endParaRPr lang="en-US" sz="1725" dirty="0"/>
          </a:p>
        </p:txBody>
      </p:sp>
      <p:sp>
        <p:nvSpPr>
          <p:cNvPr id="25" name="SK-10-text-24"/>
          <p:cNvSpPr/>
          <p:nvPr/>
        </p:nvSpPr>
        <p:spPr>
          <a:xfrm>
            <a:off x="9936361" y="130225"/>
            <a:ext cx="2255639" cy="171450"/>
          </a:xfrm>
          <a:prstGeom prst="rect">
            <a:avLst/>
          </a:prstGeom>
          <a:noFill/>
          <a:ln/>
        </p:spPr>
        <p:txBody>
          <a:bodyPr vert="horz" wrap="none" lIns="0" tIns="0" rIns="0" bIns="0" rtlCol="0" anchor="ctr"/>
          <a:lstStyle/>
          <a:p>
            <a:pPr marL="0" indent="0" algn="l">
              <a:buNone/>
            </a:pPr>
            <a:r>
              <a:rPr lang="en-US" sz="1275" dirty="0">
                <a:solidFill>
                  <a:srgbClr val="007F7C"/>
                </a:solidFill>
                <a:latin typeface="Roboto" pitchFamily="34" charset="0"/>
                <a:ea typeface="Roboto" pitchFamily="34" charset="-122"/>
                <a:cs typeface="Roboto" pitchFamily="34" charset="-120"/>
              </a:rPr>
              <a:t>www.bradfordvts.co.uk</a:t>
            </a:r>
            <a:endParaRPr lang="en-US" sz="1275" dirty="0"/>
          </a:p>
        </p:txBody>
      </p:sp>
      <p:sp>
        <p:nvSpPr>
          <p:cNvPr id="26" name="SK-10-text-25"/>
          <p:cNvSpPr/>
          <p:nvPr/>
        </p:nvSpPr>
        <p:spPr>
          <a:xfrm>
            <a:off x="414486" y="665113"/>
            <a:ext cx="4210050" cy="178296"/>
          </a:xfrm>
          <a:prstGeom prst="rect">
            <a:avLst/>
          </a:prstGeom>
          <a:noFill/>
          <a:ln/>
        </p:spPr>
        <p:txBody>
          <a:bodyPr vert="horz" wrap="none" lIns="0" tIns="0" rIns="0" bIns="0" rtlCol="0" anchor="ctr"/>
          <a:lstStyle/>
          <a:p>
            <a:pPr marL="0" indent="0" algn="l">
              <a:buNone/>
            </a:pPr>
            <a:r>
              <a:rPr lang="en-US" sz="1500" b="1" dirty="0">
                <a:solidFill>
                  <a:srgbClr val="007F7C"/>
                </a:solidFill>
                <a:latin typeface="Roboto" pitchFamily="34" charset="0"/>
                <a:ea typeface="Roboto" pitchFamily="34" charset="-122"/>
                <a:cs typeface="Roboto" pitchFamily="34" charset="-120"/>
              </a:rPr>
              <a:t>EXAMINATION SKILLS</a:t>
            </a:r>
            <a:endParaRPr lang="en-US" sz="1500" dirty="0"/>
          </a:p>
        </p:txBody>
      </p:sp>
      <p:sp>
        <p:nvSpPr>
          <p:cNvPr id="27" name="SK-10-text-26"/>
          <p:cNvSpPr/>
          <p:nvPr/>
        </p:nvSpPr>
        <p:spPr>
          <a:xfrm>
            <a:off x="414486" y="932557"/>
            <a:ext cx="11777514" cy="507355"/>
          </a:xfrm>
          <a:prstGeom prst="rect">
            <a:avLst/>
          </a:prstGeom>
          <a:noFill/>
          <a:ln/>
        </p:spPr>
        <p:txBody>
          <a:bodyPr vert="horz" wrap="none" lIns="0" tIns="0" rIns="0" bIns="0" rtlCol="0" anchor="ctr"/>
          <a:lstStyle/>
          <a:p>
            <a:pPr marL="0" indent="0" algn="l">
              <a:buNone/>
            </a:pPr>
            <a:r>
              <a:rPr lang="en-US" sz="3600" b="1" dirty="0">
                <a:solidFill>
                  <a:srgbClr val="001A33"/>
                </a:solidFill>
                <a:latin typeface="Roboto" pitchFamily="34" charset="0"/>
                <a:ea typeface="Roboto" pitchFamily="34" charset="-122"/>
                <a:cs typeface="Roboto" pitchFamily="34" charset="-120"/>
              </a:rPr>
              <a:t>SCA Advice &amp; Red Flags</a:t>
            </a:r>
            <a:endParaRPr lang="en-US" sz="3600" dirty="0"/>
          </a:p>
        </p:txBody>
      </p:sp>
      <p:sp>
        <p:nvSpPr>
          <p:cNvPr id="28" name="SK-10-text-27"/>
          <p:cNvSpPr/>
          <p:nvPr/>
        </p:nvSpPr>
        <p:spPr>
          <a:xfrm>
            <a:off x="402282" y="1714500"/>
            <a:ext cx="11789718" cy="274290"/>
          </a:xfrm>
          <a:prstGeom prst="rect">
            <a:avLst/>
          </a:prstGeom>
          <a:noFill/>
          <a:ln/>
        </p:spPr>
        <p:txBody>
          <a:bodyPr vert="horz" wrap="none" lIns="0" tIns="0" rIns="0" bIns="0" rtlCol="0" anchor="ctr"/>
          <a:lstStyle/>
          <a:p>
            <a:pPr marL="0" indent="0" algn="l">
              <a:buNone/>
            </a:pPr>
            <a:r>
              <a:rPr lang="en-US" sz="1800" dirty="0">
                <a:solidFill>
                  <a:srgbClr val="666666"/>
                </a:solidFill>
                <a:latin typeface="Roboto" pitchFamily="34" charset="0"/>
                <a:ea typeface="Roboto" pitchFamily="34" charset="-122"/>
                <a:cs typeface="Roboto" pitchFamily="34" charset="-120"/>
              </a:rPr>
              <a:t>Communication, counselling, and clinical safety for GP trainees</a:t>
            </a:r>
            <a:endParaRPr lang="en-US" sz="1800" dirty="0"/>
          </a:p>
        </p:txBody>
      </p:sp>
      <p:sp>
        <p:nvSpPr>
          <p:cNvPr id="29" name="SK-10-text-28"/>
          <p:cNvSpPr/>
          <p:nvPr/>
        </p:nvSpPr>
        <p:spPr>
          <a:xfrm>
            <a:off x="792361" y="2187625"/>
            <a:ext cx="7520940" cy="239911"/>
          </a:xfrm>
          <a:prstGeom prst="rect">
            <a:avLst/>
          </a:prstGeom>
          <a:noFill/>
          <a:ln/>
        </p:spPr>
        <p:txBody>
          <a:bodyPr vert="horz" wrap="none" lIns="0" tIns="0" rIns="0" bIns="0" rtlCol="0" anchor="ctr"/>
          <a:lstStyle/>
          <a:p>
            <a:pPr marL="0" indent="0" algn="l">
              <a:buNone/>
            </a:pPr>
            <a:r>
              <a:rPr lang="en-US" sz="1800" b="1" dirty="0">
                <a:solidFill>
                  <a:srgbClr val="007F7C"/>
                </a:solidFill>
                <a:latin typeface="Roboto" pitchFamily="34" charset="0"/>
                <a:ea typeface="Roboto" pitchFamily="34" charset="-122"/>
                <a:cs typeface="Roboto" pitchFamily="34" charset="-120"/>
              </a:rPr>
              <a:t>SCA — Patient Communication</a:t>
            </a:r>
            <a:endParaRPr lang="en-US" sz="1800" dirty="0"/>
          </a:p>
        </p:txBody>
      </p:sp>
      <p:sp>
        <p:nvSpPr>
          <p:cNvPr id="30" name="SK-10-text-29"/>
          <p:cNvSpPr/>
          <p:nvPr/>
        </p:nvSpPr>
        <p:spPr>
          <a:xfrm>
            <a:off x="1048494" y="2797969"/>
            <a:ext cx="3295650" cy="212527"/>
          </a:xfrm>
          <a:prstGeom prst="rect">
            <a:avLst/>
          </a:prstGeom>
          <a:noFill/>
          <a:ln/>
        </p:spPr>
        <p:txBody>
          <a:bodyPr vert="horz" wrap="none" lIns="0" tIns="0" rIns="0" bIns="0" rtlCol="0" anchor="ctr"/>
          <a:lstStyle/>
          <a:p>
            <a:pPr marL="0" indent="0" algn="l">
              <a:buNone/>
            </a:pPr>
            <a:r>
              <a:rPr lang="en-US" sz="1500" b="1" dirty="0">
                <a:solidFill>
                  <a:srgbClr val="000000"/>
                </a:solidFill>
                <a:latin typeface="Roboto" pitchFamily="34" charset="0"/>
                <a:ea typeface="Roboto" pitchFamily="34" charset="-122"/>
                <a:cs typeface="Roboto" pitchFamily="34" charset="-120"/>
              </a:rPr>
              <a:t>Sick Day Rules</a:t>
            </a:r>
            <a:endParaRPr lang="en-US" sz="1500" dirty="0"/>
          </a:p>
        </p:txBody>
      </p:sp>
      <p:sp>
        <p:nvSpPr>
          <p:cNvPr id="31" name="SK-10-text-30"/>
          <p:cNvSpPr/>
          <p:nvPr/>
        </p:nvSpPr>
        <p:spPr>
          <a:xfrm>
            <a:off x="560784" y="3182094"/>
            <a:ext cx="2377380" cy="960090"/>
          </a:xfrm>
          <a:prstGeom prst="rect">
            <a:avLst/>
          </a:prstGeom>
          <a:noFill/>
          <a:ln/>
        </p:spPr>
        <p:txBody>
          <a:bodyPr vert="horz" wrap="none" lIns="0" tIns="0" rIns="0" bIns="0" rtlCol="0" anchor="ctr"/>
          <a:lstStyle/>
          <a:p>
            <a:pPr marL="0" indent="0" algn="l">
              <a:lnSpc>
                <a:spcPts val="1530"/>
              </a:lnSpc>
              <a:buNone/>
            </a:pPr>
            <a:r>
              <a:rPr lang="en-US" sz="1275" dirty="0">
                <a:solidFill>
                  <a:srgbClr val="000000"/>
                </a:solidFill>
                <a:latin typeface="Roboto" pitchFamily="34" charset="0"/>
                <a:ea typeface="Roboto" pitchFamily="34" charset="-122"/>
                <a:cs typeface="Roboto" pitchFamily="34" charset="-120"/>
              </a:rPr>
              <a:t>Explain which drugs to stop when</a:t>
            </a:r>
            <a:endParaRPr lang="en-US" sz="1275" dirty="0"/>
          </a:p>
          <a:p>
            <a:pPr marL="0" indent="0" algn="l">
              <a:lnSpc>
                <a:spcPts val="1530"/>
              </a:lnSpc>
              <a:buNone/>
            </a:pPr>
            <a:r>
              <a:rPr lang="en-US" sz="1275" dirty="0">
                <a:solidFill>
                  <a:srgbClr val="000000"/>
                </a:solidFill>
                <a:latin typeface="Roboto" pitchFamily="34" charset="0"/>
                <a:ea typeface="Roboto" pitchFamily="34" charset="-122"/>
                <a:cs typeface="Roboto" pitchFamily="34" charset="-120"/>
              </a:rPr>
              <a:t>unwell — SADMAN + SGLT2i.</a:t>
            </a:r>
            <a:endParaRPr lang="en-US" sz="1275" dirty="0"/>
          </a:p>
          <a:p>
            <a:pPr marL="0" indent="0" algn="l">
              <a:lnSpc>
                <a:spcPts val="1530"/>
              </a:lnSpc>
              <a:buNone/>
            </a:pPr>
            <a:r>
              <a:rPr lang="en-US" sz="1275" dirty="0">
                <a:solidFill>
                  <a:srgbClr val="000000"/>
                </a:solidFill>
                <a:latin typeface="Roboto" pitchFamily="34" charset="0"/>
                <a:ea typeface="Roboto" pitchFamily="34" charset="-122"/>
                <a:cs typeface="Roboto" pitchFamily="34" charset="-120"/>
              </a:rPr>
              <a:t>Use plain language: “If you’re</a:t>
            </a:r>
            <a:endParaRPr lang="en-US" sz="1275" dirty="0"/>
          </a:p>
          <a:p>
            <a:pPr marL="0" indent="0" algn="l">
              <a:lnSpc>
                <a:spcPts val="1530"/>
              </a:lnSpc>
              <a:buNone/>
            </a:pPr>
            <a:r>
              <a:rPr lang="en-US" sz="1275" dirty="0">
                <a:solidFill>
                  <a:srgbClr val="000000"/>
                </a:solidFill>
                <a:latin typeface="Roboto" pitchFamily="34" charset="0"/>
                <a:ea typeface="Roboto" pitchFamily="34" charset="-122"/>
                <a:cs typeface="Roboto" pitchFamily="34" charset="-120"/>
              </a:rPr>
              <a:t>vomiting or can’t keep fluids</a:t>
            </a:r>
            <a:endParaRPr lang="en-US" sz="1275" dirty="0"/>
          </a:p>
          <a:p>
            <a:pPr marL="0" indent="0" algn="l">
              <a:lnSpc>
                <a:spcPts val="1530"/>
              </a:lnSpc>
              <a:buNone/>
            </a:pPr>
            <a:r>
              <a:rPr lang="en-US" sz="1275" dirty="0">
                <a:solidFill>
                  <a:srgbClr val="000000"/>
                </a:solidFill>
                <a:latin typeface="Roboto" pitchFamily="34" charset="0"/>
                <a:ea typeface="Roboto" pitchFamily="34" charset="-122"/>
                <a:cs typeface="Roboto" pitchFamily="34" charset="-120"/>
              </a:rPr>
              <a:t>down, stop these tablets.”</a:t>
            </a:r>
            <a:endParaRPr lang="en-US" sz="1275" dirty="0"/>
          </a:p>
        </p:txBody>
      </p:sp>
      <p:sp>
        <p:nvSpPr>
          <p:cNvPr id="32" name="SK-10-text-31"/>
          <p:cNvSpPr/>
          <p:nvPr/>
        </p:nvSpPr>
        <p:spPr>
          <a:xfrm>
            <a:off x="3876973" y="2784277"/>
            <a:ext cx="4895850" cy="233065"/>
          </a:xfrm>
          <a:prstGeom prst="rect">
            <a:avLst/>
          </a:prstGeom>
          <a:noFill/>
          <a:ln/>
        </p:spPr>
        <p:txBody>
          <a:bodyPr vert="horz" wrap="none" lIns="0" tIns="0" rIns="0" bIns="0" rtlCol="0" anchor="ctr"/>
          <a:lstStyle/>
          <a:p>
            <a:pPr marL="0" indent="0" algn="l">
              <a:buNone/>
            </a:pPr>
            <a:r>
              <a:rPr lang="en-US" sz="1500" b="1" dirty="0">
                <a:solidFill>
                  <a:srgbClr val="000000"/>
                </a:solidFill>
                <a:latin typeface="Roboto" pitchFamily="34" charset="0"/>
                <a:ea typeface="Roboto" pitchFamily="34" charset="-122"/>
                <a:cs typeface="Roboto" pitchFamily="34" charset="-120"/>
              </a:rPr>
              <a:t>OTC Medication Safety</a:t>
            </a:r>
            <a:endParaRPr lang="en-US" sz="1500" dirty="0"/>
          </a:p>
        </p:txBody>
      </p:sp>
      <p:sp>
        <p:nvSpPr>
          <p:cNvPr id="33" name="SK-10-text-32"/>
          <p:cNvSpPr/>
          <p:nvPr/>
        </p:nvSpPr>
        <p:spPr>
          <a:xfrm>
            <a:off x="3401467" y="3182094"/>
            <a:ext cx="2401788" cy="966936"/>
          </a:xfrm>
          <a:prstGeom prst="rect">
            <a:avLst/>
          </a:prstGeom>
          <a:noFill/>
          <a:ln/>
        </p:spPr>
        <p:txBody>
          <a:bodyPr vert="horz" wrap="none" lIns="0" tIns="0" rIns="0" bIns="0" rtlCol="0" anchor="ctr"/>
          <a:lstStyle/>
          <a:p>
            <a:pPr marL="0" indent="0" algn="l">
              <a:lnSpc>
                <a:spcPts val="1530"/>
              </a:lnSpc>
              <a:buNone/>
            </a:pPr>
            <a:r>
              <a:rPr lang="en-US" sz="1275" dirty="0">
                <a:solidFill>
                  <a:srgbClr val="000000"/>
                </a:solidFill>
                <a:latin typeface="Roboto" pitchFamily="34" charset="0"/>
                <a:ea typeface="Roboto" pitchFamily="34" charset="-122"/>
                <a:cs typeface="Roboto" pitchFamily="34" charset="-120"/>
              </a:rPr>
              <a:t>Counsel specifically on ibuprofen</a:t>
            </a:r>
            <a:endParaRPr lang="en-US" sz="1275" dirty="0"/>
          </a:p>
          <a:p>
            <a:pPr marL="0" indent="0" algn="l">
              <a:lnSpc>
                <a:spcPts val="1530"/>
              </a:lnSpc>
              <a:buNone/>
            </a:pPr>
            <a:r>
              <a:rPr lang="en-US" sz="1275" dirty="0">
                <a:solidFill>
                  <a:srgbClr val="000000"/>
                </a:solidFill>
                <a:latin typeface="Roboto" pitchFamily="34" charset="0"/>
                <a:ea typeface="Roboto" pitchFamily="34" charset="-122"/>
                <a:cs typeface="Roboto" pitchFamily="34" charset="-120"/>
              </a:rPr>
              <a:t>and naproxen — available without</a:t>
            </a:r>
            <a:endParaRPr lang="en-US" sz="1275" dirty="0"/>
          </a:p>
          <a:p>
            <a:pPr marL="0" indent="0" algn="l">
              <a:lnSpc>
                <a:spcPts val="1530"/>
              </a:lnSpc>
              <a:buNone/>
            </a:pPr>
            <a:r>
              <a:rPr lang="en-US" sz="1275" dirty="0">
                <a:solidFill>
                  <a:srgbClr val="000000"/>
                </a:solidFill>
                <a:latin typeface="Roboto" pitchFamily="34" charset="0"/>
                <a:ea typeface="Roboto" pitchFamily="34" charset="-122"/>
                <a:cs typeface="Roboto" pitchFamily="34" charset="-120"/>
              </a:rPr>
              <a:t>prescription. “Never take anti-</a:t>
            </a:r>
            <a:endParaRPr lang="en-US" sz="1275" dirty="0"/>
          </a:p>
          <a:p>
            <a:pPr marL="0" indent="0" algn="l">
              <a:lnSpc>
                <a:spcPts val="1530"/>
              </a:lnSpc>
              <a:buNone/>
            </a:pPr>
            <a:r>
              <a:rPr lang="en-US" sz="1275" dirty="0">
                <a:solidFill>
                  <a:srgbClr val="000000"/>
                </a:solidFill>
                <a:latin typeface="Roboto" pitchFamily="34" charset="0"/>
                <a:ea typeface="Roboto" pitchFamily="34" charset="-122"/>
                <a:cs typeface="Roboto" pitchFamily="34" charset="-120"/>
              </a:rPr>
              <a:t>inflammatory painkillers — they</a:t>
            </a:r>
            <a:endParaRPr lang="en-US" sz="1275" dirty="0"/>
          </a:p>
          <a:p>
            <a:pPr marL="0" indent="0" algn="l">
              <a:lnSpc>
                <a:spcPts val="1530"/>
              </a:lnSpc>
              <a:buNone/>
            </a:pPr>
            <a:r>
              <a:rPr lang="en-US" sz="1275" dirty="0">
                <a:solidFill>
                  <a:srgbClr val="000000"/>
                </a:solidFill>
                <a:latin typeface="Roboto" pitchFamily="34" charset="0"/>
                <a:ea typeface="Roboto" pitchFamily="34" charset="-122"/>
                <a:cs typeface="Roboto" pitchFamily="34" charset="-120"/>
              </a:rPr>
              <a:t>they can damage your kidneys.”</a:t>
            </a:r>
            <a:endParaRPr lang="en-US" sz="1275" dirty="0"/>
          </a:p>
        </p:txBody>
      </p:sp>
      <p:sp>
        <p:nvSpPr>
          <p:cNvPr id="34" name="SK-10-text-33"/>
          <p:cNvSpPr/>
          <p:nvPr/>
        </p:nvSpPr>
        <p:spPr>
          <a:xfrm>
            <a:off x="6766471" y="2784277"/>
            <a:ext cx="5124450" cy="233065"/>
          </a:xfrm>
          <a:prstGeom prst="rect">
            <a:avLst/>
          </a:prstGeom>
          <a:noFill/>
          <a:ln/>
        </p:spPr>
        <p:txBody>
          <a:bodyPr vert="horz" wrap="none" lIns="0" tIns="0" rIns="0" bIns="0" rtlCol="0" anchor="ctr"/>
          <a:lstStyle/>
          <a:p>
            <a:pPr marL="0" indent="0" algn="l">
              <a:buNone/>
            </a:pPr>
            <a:r>
              <a:rPr lang="en-US" sz="1500" b="1" dirty="0">
                <a:solidFill>
                  <a:srgbClr val="000000"/>
                </a:solidFill>
                <a:latin typeface="Roboto" pitchFamily="34" charset="0"/>
                <a:ea typeface="Roboto" pitchFamily="34" charset="-122"/>
                <a:cs typeface="Roboto" pitchFamily="34" charset="-120"/>
              </a:rPr>
              <a:t>Monitoring Explanation</a:t>
            </a:r>
            <a:endParaRPr lang="en-US" sz="1500" dirty="0"/>
          </a:p>
        </p:txBody>
      </p:sp>
      <p:sp>
        <p:nvSpPr>
          <p:cNvPr id="35" name="SK-10-text-34"/>
          <p:cNvSpPr/>
          <p:nvPr/>
        </p:nvSpPr>
        <p:spPr>
          <a:xfrm>
            <a:off x="6278761" y="3182094"/>
            <a:ext cx="2438400" cy="966936"/>
          </a:xfrm>
          <a:prstGeom prst="rect">
            <a:avLst/>
          </a:prstGeom>
          <a:noFill/>
          <a:ln/>
        </p:spPr>
        <p:txBody>
          <a:bodyPr vert="horz" wrap="none" lIns="0" tIns="0" rIns="0" bIns="0" rtlCol="0" anchor="ctr"/>
          <a:lstStyle/>
          <a:p>
            <a:pPr marL="0" indent="0" algn="l">
              <a:lnSpc>
                <a:spcPts val="1530"/>
              </a:lnSpc>
              <a:buNone/>
            </a:pPr>
            <a:r>
              <a:rPr lang="en-US" sz="1275" dirty="0">
                <a:solidFill>
                  <a:srgbClr val="000000"/>
                </a:solidFill>
                <a:latin typeface="Roboto" pitchFamily="34" charset="0"/>
                <a:ea typeface="Roboto" pitchFamily="34" charset="-122"/>
                <a:cs typeface="Roboto" pitchFamily="34" charset="-120"/>
              </a:rPr>
              <a:t>Explain why U&amp;E checks are</a:t>
            </a:r>
            <a:endParaRPr lang="en-US" sz="1275" dirty="0"/>
          </a:p>
          <a:p>
            <a:pPr marL="0" indent="0" algn="l">
              <a:lnSpc>
                <a:spcPts val="1530"/>
              </a:lnSpc>
              <a:buNone/>
            </a:pPr>
            <a:r>
              <a:rPr lang="en-US" sz="1275" dirty="0">
                <a:solidFill>
                  <a:srgbClr val="000000"/>
                </a:solidFill>
                <a:latin typeface="Roboto" pitchFamily="34" charset="0"/>
                <a:ea typeface="Roboto" pitchFamily="34" charset="-122"/>
                <a:cs typeface="Roboto" pitchFamily="34" charset="-120"/>
              </a:rPr>
              <a:t>needed: “This tablet protects your</a:t>
            </a:r>
            <a:endParaRPr lang="en-US" sz="1275" dirty="0"/>
          </a:p>
          <a:p>
            <a:pPr marL="0" indent="0" algn="l">
              <a:lnSpc>
                <a:spcPts val="1530"/>
              </a:lnSpc>
              <a:buNone/>
            </a:pPr>
            <a:r>
              <a:rPr lang="en-US" sz="1275" dirty="0">
                <a:solidFill>
                  <a:srgbClr val="000000"/>
                </a:solidFill>
                <a:latin typeface="Roboto" pitchFamily="34" charset="0"/>
                <a:ea typeface="Roboto" pitchFamily="34" charset="-122"/>
                <a:cs typeface="Roboto" pitchFamily="34" charset="-120"/>
              </a:rPr>
              <a:t>kidneys, but we need to check</a:t>
            </a:r>
            <a:endParaRPr lang="en-US" sz="1275" dirty="0"/>
          </a:p>
          <a:p>
            <a:pPr marL="0" indent="0" algn="l">
              <a:lnSpc>
                <a:spcPts val="1530"/>
              </a:lnSpc>
              <a:buNone/>
            </a:pPr>
            <a:r>
              <a:rPr lang="en-US" sz="1275" dirty="0">
                <a:solidFill>
                  <a:srgbClr val="000000"/>
                </a:solidFill>
                <a:latin typeface="Roboto" pitchFamily="34" charset="0"/>
                <a:ea typeface="Roboto" pitchFamily="34" charset="-122"/>
                <a:cs typeface="Roboto" pitchFamily="34" charset="-120"/>
              </a:rPr>
              <a:t>your blood results 2 weeks after</a:t>
            </a:r>
            <a:endParaRPr lang="en-US" sz="1275" dirty="0"/>
          </a:p>
          <a:p>
            <a:pPr marL="0" indent="0" algn="l">
              <a:lnSpc>
                <a:spcPts val="1530"/>
              </a:lnSpc>
              <a:buNone/>
            </a:pPr>
            <a:r>
              <a:rPr lang="en-US" sz="1275" dirty="0">
                <a:solidFill>
                  <a:srgbClr val="000000"/>
                </a:solidFill>
                <a:latin typeface="Roboto" pitchFamily="34" charset="0"/>
                <a:ea typeface="Roboto" pitchFamily="34" charset="-122"/>
                <a:cs typeface="Roboto" pitchFamily="34" charset="-120"/>
              </a:rPr>
              <a:t>starting.”</a:t>
            </a:r>
            <a:endParaRPr lang="en-US" sz="1275" dirty="0"/>
          </a:p>
        </p:txBody>
      </p:sp>
      <p:sp>
        <p:nvSpPr>
          <p:cNvPr id="36" name="SK-10-text-35"/>
          <p:cNvSpPr/>
          <p:nvPr/>
        </p:nvSpPr>
        <p:spPr>
          <a:xfrm>
            <a:off x="9668173" y="2791123"/>
            <a:ext cx="2523827" cy="226219"/>
          </a:xfrm>
          <a:prstGeom prst="rect">
            <a:avLst/>
          </a:prstGeom>
          <a:noFill/>
          <a:ln/>
        </p:spPr>
        <p:txBody>
          <a:bodyPr vert="horz" wrap="none" lIns="0" tIns="0" rIns="0" bIns="0" rtlCol="0" anchor="ctr"/>
          <a:lstStyle/>
          <a:p>
            <a:pPr marL="0" indent="0" algn="l">
              <a:buNone/>
            </a:pPr>
            <a:r>
              <a:rPr lang="en-US" sz="1500" b="1" dirty="0">
                <a:solidFill>
                  <a:srgbClr val="000000"/>
                </a:solidFill>
                <a:latin typeface="Roboto" pitchFamily="34" charset="0"/>
                <a:ea typeface="Roboto" pitchFamily="34" charset="-122"/>
                <a:cs typeface="Roboto" pitchFamily="34" charset="-120"/>
              </a:rPr>
              <a:t>SGLT2i Sick Day Rule</a:t>
            </a:r>
            <a:endParaRPr lang="en-US" sz="1500" dirty="0"/>
          </a:p>
        </p:txBody>
      </p:sp>
      <p:sp>
        <p:nvSpPr>
          <p:cNvPr id="37" name="SK-10-text-36"/>
          <p:cNvSpPr/>
          <p:nvPr/>
        </p:nvSpPr>
        <p:spPr>
          <a:xfrm>
            <a:off x="9168259" y="3182094"/>
            <a:ext cx="2438400" cy="946398"/>
          </a:xfrm>
          <a:prstGeom prst="rect">
            <a:avLst/>
          </a:prstGeom>
          <a:noFill/>
          <a:ln/>
        </p:spPr>
        <p:txBody>
          <a:bodyPr vert="horz" wrap="none" lIns="0" tIns="0" rIns="0" bIns="0" rtlCol="0" anchor="ctr"/>
          <a:lstStyle/>
          <a:p>
            <a:pPr marL="0" indent="0" algn="l">
              <a:lnSpc>
                <a:spcPts val="1530"/>
              </a:lnSpc>
              <a:buNone/>
            </a:pPr>
            <a:r>
              <a:rPr lang="en-US" sz="1275" dirty="0">
                <a:solidFill>
                  <a:srgbClr val="000000"/>
                </a:solidFill>
                <a:latin typeface="Roboto" pitchFamily="34" charset="0"/>
                <a:ea typeface="Roboto" pitchFamily="34" charset="-122"/>
                <a:cs typeface="Roboto" pitchFamily="34" charset="-120"/>
              </a:rPr>
              <a:t>Warn patients: “Stop this tablet if</a:t>
            </a:r>
            <a:endParaRPr lang="en-US" sz="1275" dirty="0"/>
          </a:p>
          <a:p>
            <a:pPr marL="0" indent="0" algn="l">
              <a:lnSpc>
                <a:spcPts val="1530"/>
              </a:lnSpc>
              <a:buNone/>
            </a:pPr>
            <a:r>
              <a:rPr lang="en-US" sz="1275" dirty="0">
                <a:solidFill>
                  <a:srgbClr val="000000"/>
                </a:solidFill>
                <a:latin typeface="Roboto" pitchFamily="34" charset="0"/>
                <a:ea typeface="Roboto" pitchFamily="34" charset="-122"/>
                <a:cs typeface="Roboto" pitchFamily="34" charset="-120"/>
              </a:rPr>
              <a:t>you are unwell — it can cause a</a:t>
            </a:r>
            <a:endParaRPr lang="en-US" sz="1275" dirty="0"/>
          </a:p>
          <a:p>
            <a:pPr marL="0" indent="0" algn="l">
              <a:lnSpc>
                <a:spcPts val="1530"/>
              </a:lnSpc>
              <a:buNone/>
            </a:pPr>
            <a:r>
              <a:rPr lang="en-US" sz="1275" dirty="0">
                <a:solidFill>
                  <a:srgbClr val="000000"/>
                </a:solidFill>
                <a:latin typeface="Roboto" pitchFamily="34" charset="0"/>
                <a:ea typeface="Roboto" pitchFamily="34" charset="-122"/>
                <a:cs typeface="Roboto" pitchFamily="34" charset="-120"/>
              </a:rPr>
              <a:t>serious condition called DKA even</a:t>
            </a:r>
            <a:endParaRPr lang="en-US" sz="1275" dirty="0"/>
          </a:p>
          <a:p>
            <a:pPr marL="0" indent="0" algn="l">
              <a:lnSpc>
                <a:spcPts val="1530"/>
              </a:lnSpc>
              <a:buNone/>
            </a:pPr>
            <a:r>
              <a:rPr lang="en-US" sz="1275" dirty="0">
                <a:solidFill>
                  <a:srgbClr val="000000"/>
                </a:solidFill>
                <a:latin typeface="Roboto" pitchFamily="34" charset="0"/>
                <a:ea typeface="Roboto" pitchFamily="34" charset="-122"/>
                <a:cs typeface="Roboto" pitchFamily="34" charset="-120"/>
              </a:rPr>
              <a:t>if your blood sugar seems</a:t>
            </a:r>
            <a:endParaRPr lang="en-US" sz="1275" dirty="0"/>
          </a:p>
          <a:p>
            <a:pPr marL="0" indent="0" algn="l">
              <a:lnSpc>
                <a:spcPts val="1530"/>
              </a:lnSpc>
              <a:buNone/>
            </a:pPr>
            <a:r>
              <a:rPr lang="en-US" sz="1275" dirty="0">
                <a:solidFill>
                  <a:srgbClr val="000000"/>
                </a:solidFill>
                <a:latin typeface="Roboto" pitchFamily="34" charset="0"/>
                <a:ea typeface="Roboto" pitchFamily="34" charset="-122"/>
                <a:cs typeface="Roboto" pitchFamily="34" charset="-120"/>
              </a:rPr>
              <a:t>normal.”</a:t>
            </a:r>
            <a:endParaRPr lang="en-US" sz="1275" dirty="0"/>
          </a:p>
        </p:txBody>
      </p:sp>
      <p:sp>
        <p:nvSpPr>
          <p:cNvPr id="38" name="SK-10-text-37"/>
          <p:cNvSpPr/>
          <p:nvPr/>
        </p:nvSpPr>
        <p:spPr>
          <a:xfrm>
            <a:off x="5571679" y="4471392"/>
            <a:ext cx="3368040" cy="205680"/>
          </a:xfrm>
          <a:prstGeom prst="rect">
            <a:avLst/>
          </a:prstGeom>
          <a:noFill/>
          <a:ln/>
        </p:spPr>
        <p:txBody>
          <a:bodyPr vert="horz" wrap="none" lIns="0" tIns="0" rIns="0" bIns="0" rtlCol="0" anchor="ctr"/>
          <a:lstStyle/>
          <a:p>
            <a:pPr marL="0" indent="0" algn="l">
              <a:buNone/>
            </a:pPr>
            <a:r>
              <a:rPr lang="en-US" sz="1200" b="1" dirty="0">
                <a:solidFill>
                  <a:srgbClr val="002B49"/>
                </a:solidFill>
                <a:latin typeface="Roboto" pitchFamily="34" charset="0"/>
                <a:ea typeface="Roboto" pitchFamily="34" charset="-122"/>
                <a:cs typeface="Roboto" pitchFamily="34" charset="-120"/>
              </a:rPr>
              <a:t>Clinical Red Flags</a:t>
            </a:r>
            <a:endParaRPr lang="en-US" sz="1200" dirty="0"/>
          </a:p>
        </p:txBody>
      </p:sp>
      <p:sp>
        <p:nvSpPr>
          <p:cNvPr id="39" name="SK-10-text-38"/>
          <p:cNvSpPr/>
          <p:nvPr/>
        </p:nvSpPr>
        <p:spPr>
          <a:xfrm>
            <a:off x="414486" y="4704457"/>
            <a:ext cx="2583180" cy="253603"/>
          </a:xfrm>
          <a:prstGeom prst="rect">
            <a:avLst/>
          </a:prstGeom>
          <a:noFill/>
          <a:ln/>
        </p:spPr>
        <p:txBody>
          <a:bodyPr vert="horz" wrap="none" lIns="0" tIns="0" rIns="0" bIns="0" rtlCol="0" anchor="ctr"/>
          <a:lstStyle/>
          <a:p>
            <a:pPr marL="0" indent="0" algn="l">
              <a:buNone/>
            </a:pPr>
            <a:r>
              <a:rPr lang="en-US" sz="1800" b="1" dirty="0">
                <a:solidFill>
                  <a:srgbClr val="002B49"/>
                </a:solidFill>
                <a:latin typeface="Roboto" pitchFamily="34" charset="0"/>
                <a:ea typeface="Roboto" pitchFamily="34" charset="-122"/>
                <a:cs typeface="Roboto" pitchFamily="34" charset="-120"/>
              </a:rPr>
              <a:t>Red Flags</a:t>
            </a:r>
            <a:endParaRPr lang="en-US" sz="1800" dirty="0"/>
          </a:p>
        </p:txBody>
      </p:sp>
      <p:sp>
        <p:nvSpPr>
          <p:cNvPr id="40" name="SK-10-text-39"/>
          <p:cNvSpPr/>
          <p:nvPr/>
        </p:nvSpPr>
        <p:spPr>
          <a:xfrm>
            <a:off x="597396" y="5191423"/>
            <a:ext cx="4972050" cy="205680"/>
          </a:xfrm>
          <a:prstGeom prst="rect">
            <a:avLst/>
          </a:prstGeom>
          <a:noFill/>
          <a:ln/>
        </p:spPr>
        <p:txBody>
          <a:bodyPr vert="horz" wrap="none" lIns="0" tIns="0" rIns="0" bIns="0" rtlCol="0" anchor="ctr"/>
          <a:lstStyle/>
          <a:p>
            <a:pPr marL="0" indent="0" algn="l">
              <a:buNone/>
            </a:pPr>
            <a:r>
              <a:rPr lang="en-US" sz="1500" b="1" dirty="0">
                <a:solidFill>
                  <a:srgbClr val="000000"/>
                </a:solidFill>
                <a:latin typeface="Roboto" pitchFamily="34" charset="0"/>
                <a:ea typeface="Roboto" pitchFamily="34" charset="-122"/>
                <a:cs typeface="Roboto" pitchFamily="34" charset="-120"/>
              </a:rPr>
              <a:t>Creatinine Rise &gt;30%</a:t>
            </a:r>
            <a:endParaRPr lang="en-US" sz="1500" dirty="0"/>
          </a:p>
        </p:txBody>
      </p:sp>
      <p:sp>
        <p:nvSpPr>
          <p:cNvPr id="41" name="SK-10-text-40"/>
          <p:cNvSpPr/>
          <p:nvPr/>
        </p:nvSpPr>
        <p:spPr>
          <a:xfrm>
            <a:off x="572988" y="5493246"/>
            <a:ext cx="1865263" cy="761107"/>
          </a:xfrm>
          <a:prstGeom prst="rect">
            <a:avLst/>
          </a:prstGeom>
          <a:noFill/>
          <a:ln/>
        </p:spPr>
        <p:txBody>
          <a:bodyPr vert="horz" wrap="none" lIns="0" tIns="0" rIns="0" bIns="0" rtlCol="0" anchor="ctr"/>
          <a:lstStyle/>
          <a:p>
            <a:pPr marL="0" indent="0" algn="l">
              <a:lnSpc>
                <a:spcPts val="144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Roboto" pitchFamily="34" charset="0"/>
                <a:ea typeface="Roboto" pitchFamily="34" charset="-122"/>
                <a:cs typeface="Roboto" pitchFamily="34" charset="-120"/>
              </a:rPr>
              <a:t>After starting ACEi/ARB —</a:t>
            </a:r>
            <a:endParaRPr lang="en-US" sz="1200" dirty="0"/>
          </a:p>
          <a:p>
            <a:pPr marL="0" indent="0" algn="l">
              <a:lnSpc>
                <a:spcPts val="144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Roboto" pitchFamily="34" charset="0"/>
                <a:ea typeface="Roboto" pitchFamily="34" charset="-122"/>
                <a:cs typeface="Roboto" pitchFamily="34" charset="-120"/>
              </a:rPr>
              <a:t>suspect renal artery</a:t>
            </a:r>
            <a:endParaRPr lang="en-US" sz="1200" dirty="0"/>
          </a:p>
          <a:p>
            <a:pPr marL="0" indent="0" algn="l">
              <a:lnSpc>
                <a:spcPts val="144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Roboto" pitchFamily="34" charset="0"/>
                <a:ea typeface="Roboto" pitchFamily="34" charset="-122"/>
                <a:cs typeface="Roboto" pitchFamily="34" charset="-120"/>
              </a:rPr>
              <a:t>stenosis. Stop and refer</a:t>
            </a:r>
            <a:endParaRPr lang="en-US" sz="1200" dirty="0"/>
          </a:p>
          <a:p>
            <a:pPr marL="0" indent="0" algn="l">
              <a:lnSpc>
                <a:spcPts val="144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Roboto" pitchFamily="34" charset="0"/>
                <a:ea typeface="Roboto" pitchFamily="34" charset="-122"/>
                <a:cs typeface="Roboto" pitchFamily="34" charset="-120"/>
              </a:rPr>
              <a:t>urgently.</a:t>
            </a:r>
            <a:endParaRPr lang="en-US" sz="1200" dirty="0"/>
          </a:p>
        </p:txBody>
      </p:sp>
      <p:sp>
        <p:nvSpPr>
          <p:cNvPr id="42" name="SK-10-text-41"/>
          <p:cNvSpPr/>
          <p:nvPr/>
        </p:nvSpPr>
        <p:spPr>
          <a:xfrm>
            <a:off x="2889498" y="5191423"/>
            <a:ext cx="3600450" cy="212527"/>
          </a:xfrm>
          <a:prstGeom prst="rect">
            <a:avLst/>
          </a:prstGeom>
          <a:noFill/>
          <a:ln/>
        </p:spPr>
        <p:txBody>
          <a:bodyPr vert="horz" wrap="none" lIns="0" tIns="0" rIns="0" bIns="0" rtlCol="0" anchor="ctr"/>
          <a:lstStyle/>
          <a:p>
            <a:pPr marL="0" indent="0" algn="l">
              <a:buNone/>
            </a:pPr>
            <a:r>
              <a:rPr lang="en-US" sz="1500" b="1" dirty="0">
                <a:solidFill>
                  <a:srgbClr val="000000"/>
                </a:solidFill>
                <a:latin typeface="Roboto" pitchFamily="34" charset="0"/>
                <a:ea typeface="Roboto" pitchFamily="34" charset="-122"/>
                <a:cs typeface="Roboto" pitchFamily="34" charset="-120"/>
              </a:rPr>
              <a:t>K+ &gt;6.0 mmol/L</a:t>
            </a:r>
            <a:endParaRPr lang="en-US" sz="1500" dirty="0"/>
          </a:p>
        </p:txBody>
      </p:sp>
      <p:sp>
        <p:nvSpPr>
          <p:cNvPr id="43" name="SK-10-text-42"/>
          <p:cNvSpPr/>
          <p:nvPr/>
        </p:nvSpPr>
        <p:spPr>
          <a:xfrm>
            <a:off x="2889498" y="5493246"/>
            <a:ext cx="1682353" cy="754261"/>
          </a:xfrm>
          <a:prstGeom prst="rect">
            <a:avLst/>
          </a:prstGeom>
          <a:noFill/>
          <a:ln/>
        </p:spPr>
        <p:txBody>
          <a:bodyPr vert="horz" wrap="none" lIns="0" tIns="0" rIns="0" bIns="0" rtlCol="0" anchor="ctr"/>
          <a:lstStyle/>
          <a:p>
            <a:pPr marL="0" indent="0" algn="l">
              <a:lnSpc>
                <a:spcPts val="144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Roboto" pitchFamily="34" charset="0"/>
                <a:ea typeface="Roboto" pitchFamily="34" charset="-122"/>
                <a:cs typeface="Roboto" pitchFamily="34" charset="-120"/>
              </a:rPr>
              <a:t>On ACEi/ARB or potas-</a:t>
            </a:r>
            <a:endParaRPr lang="en-US" sz="1200" dirty="0"/>
          </a:p>
          <a:p>
            <a:pPr marL="0" indent="0" algn="l">
              <a:lnSpc>
                <a:spcPts val="144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Roboto" pitchFamily="34" charset="0"/>
                <a:ea typeface="Roboto" pitchFamily="34" charset="-122"/>
                <a:cs typeface="Roboto" pitchFamily="34" charset="-120"/>
              </a:rPr>
              <a:t>sium-sparing diuretic —</a:t>
            </a:r>
            <a:endParaRPr lang="en-US" sz="1200" dirty="0"/>
          </a:p>
          <a:p>
            <a:pPr marL="0" indent="0" algn="l">
              <a:lnSpc>
                <a:spcPts val="144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Roboto" pitchFamily="34" charset="0"/>
                <a:ea typeface="Roboto" pitchFamily="34" charset="-122"/>
                <a:cs typeface="Roboto" pitchFamily="34" charset="-120"/>
              </a:rPr>
              <a:t>stop immediately.</a:t>
            </a:r>
            <a:endParaRPr lang="en-US" sz="1200" dirty="0"/>
          </a:p>
          <a:p>
            <a:pPr marL="0" indent="0" algn="l">
              <a:lnSpc>
                <a:spcPts val="144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Roboto" pitchFamily="34" charset="0"/>
                <a:ea typeface="Roboto" pitchFamily="34" charset="-122"/>
                <a:cs typeface="Roboto" pitchFamily="34" charset="-120"/>
              </a:rPr>
              <a:t>Urgent review.</a:t>
            </a:r>
            <a:endParaRPr lang="en-US" sz="1200" dirty="0"/>
          </a:p>
        </p:txBody>
      </p:sp>
      <p:sp>
        <p:nvSpPr>
          <p:cNvPr id="44" name="SK-10-text-43"/>
          <p:cNvSpPr/>
          <p:nvPr/>
        </p:nvSpPr>
        <p:spPr>
          <a:xfrm>
            <a:off x="5181600" y="5191423"/>
            <a:ext cx="5276850" cy="212527"/>
          </a:xfrm>
          <a:prstGeom prst="rect">
            <a:avLst/>
          </a:prstGeom>
          <a:noFill/>
          <a:ln/>
        </p:spPr>
        <p:txBody>
          <a:bodyPr vert="horz" wrap="none" lIns="0" tIns="0" rIns="0" bIns="0" rtlCol="0" anchor="ctr"/>
          <a:lstStyle/>
          <a:p>
            <a:pPr marL="0" indent="0" algn="l">
              <a:buNone/>
            </a:pPr>
            <a:r>
              <a:rPr lang="en-US" sz="1500" b="1" dirty="0">
                <a:solidFill>
                  <a:srgbClr val="000000"/>
                </a:solidFill>
                <a:latin typeface="Roboto" pitchFamily="34" charset="0"/>
                <a:ea typeface="Roboto" pitchFamily="34" charset="-122"/>
                <a:cs typeface="Roboto" pitchFamily="34" charset="-120"/>
              </a:rPr>
              <a:t>SGLT2i + Acute Illness</a:t>
            </a:r>
            <a:endParaRPr lang="en-US" sz="1500" dirty="0"/>
          </a:p>
        </p:txBody>
      </p:sp>
      <p:sp>
        <p:nvSpPr>
          <p:cNvPr id="45" name="SK-10-text-44"/>
          <p:cNvSpPr/>
          <p:nvPr/>
        </p:nvSpPr>
        <p:spPr>
          <a:xfrm>
            <a:off x="5181600" y="5493246"/>
            <a:ext cx="1718965" cy="754261"/>
          </a:xfrm>
          <a:prstGeom prst="rect">
            <a:avLst/>
          </a:prstGeom>
          <a:noFill/>
          <a:ln/>
        </p:spPr>
        <p:txBody>
          <a:bodyPr vert="horz" wrap="none" lIns="0" tIns="0" rIns="0" bIns="0" rtlCol="0" anchor="ctr"/>
          <a:lstStyle/>
          <a:p>
            <a:pPr marL="0" indent="0" algn="l">
              <a:lnSpc>
                <a:spcPts val="144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Roboto" pitchFamily="34" charset="0"/>
                <a:ea typeface="Roboto" pitchFamily="34" charset="-122"/>
                <a:cs typeface="Roboto" pitchFamily="34" charset="-120"/>
              </a:rPr>
              <a:t>Risk of euglycaemic DKA</a:t>
            </a:r>
            <a:endParaRPr lang="en-US" sz="1200" dirty="0"/>
          </a:p>
          <a:p>
            <a:pPr marL="0" indent="0" algn="l">
              <a:lnSpc>
                <a:spcPts val="144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Roboto" pitchFamily="34" charset="0"/>
                <a:ea typeface="Roboto" pitchFamily="34" charset="-122"/>
                <a:cs typeface="Roboto" pitchFamily="34" charset="-120"/>
              </a:rPr>
              <a:t>even without hyper-</a:t>
            </a:r>
            <a:endParaRPr lang="en-US" sz="1200" dirty="0"/>
          </a:p>
          <a:p>
            <a:pPr marL="0" indent="0" algn="l">
              <a:lnSpc>
                <a:spcPts val="144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Roboto" pitchFamily="34" charset="0"/>
                <a:ea typeface="Roboto" pitchFamily="34" charset="-122"/>
                <a:cs typeface="Roboto" pitchFamily="34" charset="-120"/>
              </a:rPr>
              <a:t>glycaemia. Stop SGLT2i;</a:t>
            </a:r>
            <a:endParaRPr lang="en-US" sz="1200" dirty="0"/>
          </a:p>
          <a:p>
            <a:pPr marL="0" indent="0" algn="l">
              <a:lnSpc>
                <a:spcPts val="144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Roboto" pitchFamily="34" charset="0"/>
                <a:ea typeface="Roboto" pitchFamily="34" charset="-122"/>
                <a:cs typeface="Roboto" pitchFamily="34" charset="-120"/>
              </a:rPr>
              <a:t>urgent assessment.</a:t>
            </a:r>
            <a:endParaRPr lang="en-US" sz="1200" dirty="0"/>
          </a:p>
        </p:txBody>
      </p:sp>
      <p:sp>
        <p:nvSpPr>
          <p:cNvPr id="46" name="SK-10-text-45"/>
          <p:cNvSpPr/>
          <p:nvPr/>
        </p:nvSpPr>
        <p:spPr>
          <a:xfrm>
            <a:off x="7461498" y="5122813"/>
            <a:ext cx="1670298" cy="418207"/>
          </a:xfrm>
          <a:prstGeom prst="rect">
            <a:avLst/>
          </a:prstGeom>
          <a:noFill/>
          <a:ln/>
        </p:spPr>
        <p:txBody>
          <a:bodyPr vert="horz" wrap="none" lIns="0" tIns="0" rIns="0" bIns="0" rtlCol="0" anchor="ctr"/>
          <a:lstStyle/>
          <a:p>
            <a:pPr marL="0" indent="0" algn="l">
              <a:lnSpc>
                <a:spcPts val="1650"/>
              </a:lnSpc>
              <a:buNone/>
            </a:pPr>
            <a:r>
              <a:rPr lang="en-US" sz="1500" b="1" dirty="0">
                <a:solidFill>
                  <a:srgbClr val="000000"/>
                </a:solidFill>
                <a:latin typeface="Roboto" pitchFamily="34" charset="0"/>
                <a:ea typeface="Roboto" pitchFamily="34" charset="-122"/>
                <a:cs typeface="Roboto" pitchFamily="34" charset="-120"/>
              </a:rPr>
              <a:t>NSAIDs Discovered</a:t>
            </a:r>
            <a:endParaRPr lang="en-US" sz="1500" dirty="0"/>
          </a:p>
          <a:p>
            <a:pPr marL="0" indent="0" algn="l">
              <a:lnSpc>
                <a:spcPts val="1650"/>
              </a:lnSpc>
              <a:buNone/>
            </a:pPr>
            <a:r>
              <a:rPr lang="en-US" sz="1500" b="1" dirty="0">
                <a:solidFill>
                  <a:srgbClr val="000000"/>
                </a:solidFill>
                <a:latin typeface="Roboto" pitchFamily="34" charset="0"/>
                <a:ea typeface="Roboto" pitchFamily="34" charset="-122"/>
                <a:cs typeface="Roboto" pitchFamily="34" charset="-120"/>
              </a:rPr>
              <a:t>in CKD</a:t>
            </a:r>
            <a:endParaRPr lang="en-US" sz="1500" dirty="0"/>
          </a:p>
        </p:txBody>
      </p:sp>
      <p:sp>
        <p:nvSpPr>
          <p:cNvPr id="47" name="SK-10-text-46"/>
          <p:cNvSpPr/>
          <p:nvPr/>
        </p:nvSpPr>
        <p:spPr>
          <a:xfrm>
            <a:off x="7461498" y="5616625"/>
            <a:ext cx="1718965" cy="555427"/>
          </a:xfrm>
          <a:prstGeom prst="rect">
            <a:avLst/>
          </a:prstGeom>
          <a:noFill/>
          <a:ln/>
        </p:spPr>
        <p:txBody>
          <a:bodyPr vert="horz" wrap="none" lIns="0" tIns="0" rIns="0" bIns="0" rtlCol="0" anchor="ctr"/>
          <a:lstStyle/>
          <a:p>
            <a:pPr marL="0" indent="0" algn="l">
              <a:lnSpc>
                <a:spcPts val="144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Roboto" pitchFamily="34" charset="0"/>
                <a:ea typeface="Roboto" pitchFamily="34" charset="-122"/>
                <a:cs typeface="Roboto" pitchFamily="34" charset="-120"/>
              </a:rPr>
              <a:t>Risk of acute AKI — stop</a:t>
            </a:r>
            <a:endParaRPr lang="en-US" sz="1200" dirty="0"/>
          </a:p>
          <a:p>
            <a:pPr marL="0" indent="0" algn="l">
              <a:lnSpc>
                <a:spcPts val="144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Roboto" pitchFamily="34" charset="0"/>
                <a:ea typeface="Roboto" pitchFamily="34" charset="-122"/>
                <a:cs typeface="Roboto" pitchFamily="34" charset="-120"/>
              </a:rPr>
              <a:t>immediately. Review</a:t>
            </a:r>
            <a:endParaRPr lang="en-US" sz="1200" dirty="0"/>
          </a:p>
          <a:p>
            <a:pPr marL="0" indent="0" algn="l">
              <a:lnSpc>
                <a:spcPts val="144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Roboto" pitchFamily="34" charset="0"/>
                <a:ea typeface="Roboto" pitchFamily="34" charset="-122"/>
                <a:cs typeface="Roboto" pitchFamily="34" charset="-120"/>
              </a:rPr>
              <a:t>analgesia alternatives.</a:t>
            </a:r>
            <a:endParaRPr lang="en-US" sz="1200" dirty="0"/>
          </a:p>
        </p:txBody>
      </p:sp>
      <p:sp>
        <p:nvSpPr>
          <p:cNvPr id="48" name="SK-10-text-47"/>
          <p:cNvSpPr/>
          <p:nvPr/>
        </p:nvSpPr>
        <p:spPr>
          <a:xfrm>
            <a:off x="9741396" y="5095429"/>
            <a:ext cx="1231255" cy="411361"/>
          </a:xfrm>
          <a:prstGeom prst="rect">
            <a:avLst/>
          </a:prstGeom>
          <a:noFill/>
          <a:ln/>
        </p:spPr>
        <p:txBody>
          <a:bodyPr vert="horz" wrap="none" lIns="0" tIns="0" rIns="0" bIns="0" rtlCol="0" anchor="ctr"/>
          <a:lstStyle/>
          <a:p>
            <a:pPr marL="0" indent="0" algn="l">
              <a:lnSpc>
                <a:spcPts val="1650"/>
              </a:lnSpc>
              <a:buNone/>
            </a:pPr>
            <a:r>
              <a:rPr lang="en-US" sz="1500" b="1" dirty="0">
                <a:solidFill>
                  <a:srgbClr val="000000"/>
                </a:solidFill>
                <a:latin typeface="Roboto" pitchFamily="34" charset="0"/>
                <a:ea typeface="Roboto" pitchFamily="34" charset="-122"/>
                <a:cs typeface="Roboto" pitchFamily="34" charset="-120"/>
              </a:rPr>
              <a:t>Anticoagulant</a:t>
            </a:r>
            <a:endParaRPr lang="en-US" sz="1500" dirty="0"/>
          </a:p>
          <a:p>
            <a:pPr marL="0" indent="0" algn="l">
              <a:lnSpc>
                <a:spcPts val="1650"/>
              </a:lnSpc>
              <a:buNone/>
            </a:pPr>
            <a:r>
              <a:rPr lang="en-US" sz="1500" b="1" dirty="0">
                <a:solidFill>
                  <a:srgbClr val="000000"/>
                </a:solidFill>
                <a:latin typeface="Roboto" pitchFamily="34" charset="0"/>
                <a:ea typeface="Roboto" pitchFamily="34" charset="-122"/>
                <a:cs typeface="Roboto" pitchFamily="34" charset="-120"/>
              </a:rPr>
              <a:t>Dose Error</a:t>
            </a:r>
            <a:endParaRPr lang="en-US" sz="1500" dirty="0"/>
          </a:p>
        </p:txBody>
      </p:sp>
      <p:sp>
        <p:nvSpPr>
          <p:cNvPr id="49" name="SK-10-text-48"/>
          <p:cNvSpPr/>
          <p:nvPr/>
        </p:nvSpPr>
        <p:spPr>
          <a:xfrm>
            <a:off x="9741396" y="5527477"/>
            <a:ext cx="1853059" cy="733723"/>
          </a:xfrm>
          <a:prstGeom prst="rect">
            <a:avLst/>
          </a:prstGeom>
          <a:noFill/>
          <a:ln/>
        </p:spPr>
        <p:txBody>
          <a:bodyPr vert="horz" wrap="none" lIns="0" tIns="0" rIns="0" bIns="0" rtlCol="0" anchor="ctr"/>
          <a:lstStyle/>
          <a:p>
            <a:pPr marL="0" indent="0" algn="l">
              <a:lnSpc>
                <a:spcPts val="144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Roboto" pitchFamily="34" charset="0"/>
                <a:ea typeface="Roboto" pitchFamily="34" charset="-122"/>
                <a:cs typeface="Roboto" pitchFamily="34" charset="-120"/>
              </a:rPr>
              <a:t>Both underdosing and</a:t>
            </a:r>
            <a:endParaRPr lang="en-US" sz="1200" dirty="0"/>
          </a:p>
          <a:p>
            <a:pPr marL="0" indent="0" algn="l">
              <a:lnSpc>
                <a:spcPts val="144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Roboto" pitchFamily="34" charset="0"/>
                <a:ea typeface="Roboto" pitchFamily="34" charset="-122"/>
                <a:cs typeface="Roboto" pitchFamily="34" charset="-120"/>
              </a:rPr>
              <a:t>overdosing are dangerous</a:t>
            </a:r>
            <a:endParaRPr lang="en-US" sz="1200" dirty="0"/>
          </a:p>
          <a:p>
            <a:pPr marL="0" indent="0" algn="l">
              <a:lnSpc>
                <a:spcPts val="144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Roboto" pitchFamily="34" charset="0"/>
                <a:ea typeface="Roboto" pitchFamily="34" charset="-122"/>
                <a:cs typeface="Roboto" pitchFamily="34" charset="-120"/>
              </a:rPr>
              <a:t>in CKD. Always verify dose</a:t>
            </a:r>
            <a:endParaRPr lang="en-US" sz="1200" dirty="0"/>
          </a:p>
          <a:p>
            <a:pPr marL="0" indent="0" algn="l">
              <a:lnSpc>
                <a:spcPts val="144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Roboto" pitchFamily="34" charset="0"/>
                <a:ea typeface="Roboto" pitchFamily="34" charset="-122"/>
                <a:cs typeface="Roboto" pitchFamily="34" charset="-120"/>
              </a:rPr>
              <a:t>against current eGFR.</a:t>
            </a:r>
            <a:endParaRPr lang="en-US" sz="1200" dirty="0"/>
          </a:p>
        </p:txBody>
      </p:sp>
      <p:sp>
        <p:nvSpPr>
          <p:cNvPr id="50" name="SK-10-text-49"/>
          <p:cNvSpPr/>
          <p:nvPr/>
        </p:nvSpPr>
        <p:spPr>
          <a:xfrm>
            <a:off x="414486" y="6638479"/>
            <a:ext cx="8808720" cy="164455"/>
          </a:xfrm>
          <a:prstGeom prst="rect">
            <a:avLst/>
          </a:prstGeom>
          <a:noFill/>
          <a:ln/>
        </p:spPr>
        <p:txBody>
          <a:bodyPr vert="horz" wrap="none" lIns="0" tIns="0" rIns="0" bIns="0" rtlCol="0" anchor="ctr"/>
          <a:lstStyle/>
          <a:p>
            <a:pPr marL="0" indent="0" algn="l">
              <a:buNone/>
            </a:pPr>
            <a:r>
              <a:rPr lang="en-US" sz="900" dirty="0">
                <a:solidFill>
                  <a:srgbClr val="FFFFFF"/>
                </a:solidFill>
                <a:latin typeface="Roboto" pitchFamily="34" charset="0"/>
                <a:ea typeface="Roboto" pitchFamily="34" charset="-122"/>
                <a:cs typeface="Roboto" pitchFamily="34" charset="-120"/>
              </a:rPr>
              <a:t>Bradford VTS — CKD Prescribing Teaching Deck - Slide 10 of 10</a:t>
            </a:r>
            <a:endParaRPr lang="en-US" sz="900" dirty="0"/>
          </a:p>
        </p:txBody>
      </p:sp>
      <p:sp>
        <p:nvSpPr>
          <p:cNvPr id="51" name="SK-10-text-50"/>
          <p:cNvSpPr/>
          <p:nvPr/>
        </p:nvSpPr>
        <p:spPr>
          <a:xfrm>
            <a:off x="7568059" y="6638479"/>
            <a:ext cx="4196953" cy="164455"/>
          </a:xfrm>
          <a:prstGeom prst="rect">
            <a:avLst/>
          </a:prstGeom>
          <a:noFill/>
          <a:ln/>
        </p:spPr>
        <p:txBody>
          <a:bodyPr vert="horz" wrap="none" lIns="0" tIns="0" rIns="0" bIns="0" rtlCol="0" anchor="ctr"/>
          <a:lstStyle/>
          <a:p>
            <a:pPr marL="0" indent="0" algn="r">
              <a:buNone/>
            </a:pPr>
            <a:r>
              <a:rPr lang="en-US" sz="900" dirty="0">
                <a:solidFill>
                  <a:srgbClr val="FFFFFF"/>
                </a:solidFill>
                <a:latin typeface="Roboto" pitchFamily="34" charset="0"/>
                <a:ea typeface="Roboto" pitchFamily="34" charset="-122"/>
                <a:cs typeface="Roboto" pitchFamily="34" charset="-120"/>
              </a:rPr>
              <a:t>BNF May 2026 - NICE NG203 - Not for clinical use — educational purposes only.</a:t>
            </a:r>
            <a:endParaRPr lang="en-US" sz="9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1763</Words>
  <Application>Microsoft Office PowerPoint</Application>
  <PresentationFormat>Widescreen</PresentationFormat>
  <Paragraphs>300</Paragraphs>
  <Slides>10</Slides>
  <Notes>10</Notes>
  <HiddenSlides>0</HiddenSlides>
  <MMClips>0</MMClips>
  <ScaleCrop>false</ScaleCrop>
  <HeadingPairs>
    <vt:vector size="6" baseType="variant">
      <vt:variant>
        <vt:lpstr>Fonts Used</vt:lpstr>
      </vt:variant>
      <vt:variant>
        <vt:i4>4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10</vt:i4>
      </vt:variant>
    </vt:vector>
  </HeadingPairs>
  <TitlesOfParts>
    <vt:vector size="15" baseType="lpstr">
      <vt:lpstr>Open Sans</vt:lpstr>
      <vt:lpstr>Montserrat</vt:lpstr>
      <vt:lpstr>Arial</vt:lpstr>
      <vt:lpstr>Roboto</vt:lpstr>
      <vt:lpstr>Office Theme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Ramesh Mehay</cp:lastModifiedBy>
  <cp:revision>2</cp:revision>
  <dcterms:created xsi:type="dcterms:W3CDTF">2026-06-16T12:26:16Z</dcterms:created>
  <dcterms:modified xsi:type="dcterms:W3CDTF">2026-06-16T14:24:11Z</dcterms:modified>
</cp:coreProperties>
</file>