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58000" cy="12192000"/>
  <p:embeddedFontLst>
    <p:embeddedFont>
      <p:font typeface="Inter" panose="020B0604020202020204" charset="0"/>
      <p:regular r:id="rId42"/>
      <p:bold r:id="rId4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2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5.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3.xml"/><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5.png"/><Relationship Id="rId9" Type="http://schemas.openxmlformats.org/officeDocument/2006/relationships/image" Target="../media/image37.png"/><Relationship Id="rId14"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5.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5.xml"/><Relationship Id="rId16"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67.png"/><Relationship Id="rId18" Type="http://schemas.openxmlformats.org/officeDocument/2006/relationships/image" Target="../media/image72.png"/><Relationship Id="rId3" Type="http://schemas.openxmlformats.org/officeDocument/2006/relationships/image" Target="../media/image5.png"/><Relationship Id="rId7" Type="http://schemas.openxmlformats.org/officeDocument/2006/relationships/image" Target="../media/image62.png"/><Relationship Id="rId12" Type="http://schemas.openxmlformats.org/officeDocument/2006/relationships/image" Target="../media/image66.png"/><Relationship Id="rId17" Type="http://schemas.openxmlformats.org/officeDocument/2006/relationships/image" Target="../media/image71.png"/><Relationship Id="rId2" Type="http://schemas.openxmlformats.org/officeDocument/2006/relationships/notesSlide" Target="../notesSlides/notesSlide6.xml"/><Relationship Id="rId16"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60.png"/><Relationship Id="rId15" Type="http://schemas.openxmlformats.org/officeDocument/2006/relationships/image" Target="../media/image69.png"/><Relationship Id="rId10" Type="http://schemas.openxmlformats.org/officeDocument/2006/relationships/image" Target="../media/image64.png"/><Relationship Id="rId19"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63.png"/><Relationship Id="rId14" Type="http://schemas.openxmlformats.org/officeDocument/2006/relationships/image" Target="../media/image68.png"/></Relationships>
</file>

<file path=ppt/slides/_rels/slide7.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5.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notesSlide" Target="../notesSlides/notesSlide7.xml"/><Relationship Id="rId16" Type="http://schemas.openxmlformats.org/officeDocument/2006/relationships/image" Target="../media/image85.png"/><Relationship Id="rId20"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5" Type="http://schemas.openxmlformats.org/officeDocument/2006/relationships/image" Target="../media/image84.png"/><Relationship Id="rId10" Type="http://schemas.openxmlformats.org/officeDocument/2006/relationships/image" Target="../media/image79.png"/><Relationship Id="rId19" Type="http://schemas.openxmlformats.org/officeDocument/2006/relationships/image" Target="../media/image88.png"/><Relationship Id="rId4" Type="http://schemas.openxmlformats.org/officeDocument/2006/relationships/image" Target="../media/image19.png"/><Relationship Id="rId9" Type="http://schemas.openxmlformats.org/officeDocument/2006/relationships/image" Target="../media/image78.png"/><Relationship Id="rId14" Type="http://schemas.openxmlformats.org/officeDocument/2006/relationships/image" Target="../media/image83.png"/></Relationships>
</file>

<file path=ppt/slides/_rels/slide8.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3" Type="http://schemas.openxmlformats.org/officeDocument/2006/relationships/image" Target="../media/image5.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3.png"/><Relationship Id="rId2" Type="http://schemas.openxmlformats.org/officeDocument/2006/relationships/notesSlide" Target="../notesSlides/notesSlide8.xml"/><Relationship Id="rId16" Type="http://schemas.openxmlformats.org/officeDocument/2006/relationships/image" Target="../media/image102.png"/><Relationship Id="rId1" Type="http://schemas.openxmlformats.org/officeDocument/2006/relationships/slideLayout" Target="../slideLayouts/slideLayout1.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s>
</file>

<file path=ppt/slides/_rels/slide9.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png"/><Relationship Id="rId18" Type="http://schemas.openxmlformats.org/officeDocument/2006/relationships/image" Target="../media/image118.png"/><Relationship Id="rId3" Type="http://schemas.openxmlformats.org/officeDocument/2006/relationships/image" Target="../media/image5.png"/><Relationship Id="rId21" Type="http://schemas.openxmlformats.org/officeDocument/2006/relationships/image" Target="../media/image121.png"/><Relationship Id="rId7" Type="http://schemas.openxmlformats.org/officeDocument/2006/relationships/image" Target="../media/image107.png"/><Relationship Id="rId12" Type="http://schemas.openxmlformats.org/officeDocument/2006/relationships/image" Target="../media/image112.png"/><Relationship Id="rId17" Type="http://schemas.openxmlformats.org/officeDocument/2006/relationships/image" Target="../media/image117.png"/><Relationship Id="rId2" Type="http://schemas.openxmlformats.org/officeDocument/2006/relationships/notesSlide" Target="../notesSlides/notesSlide9.xml"/><Relationship Id="rId16" Type="http://schemas.openxmlformats.org/officeDocument/2006/relationships/image" Target="../media/image116.png"/><Relationship Id="rId20" Type="http://schemas.openxmlformats.org/officeDocument/2006/relationships/image" Target="../media/image120.png"/><Relationship Id="rId1" Type="http://schemas.openxmlformats.org/officeDocument/2006/relationships/slideLayout" Target="../slideLayouts/slideLayout1.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115.png"/><Relationship Id="rId10" Type="http://schemas.openxmlformats.org/officeDocument/2006/relationships/image" Target="../media/image110.png"/><Relationship Id="rId19" Type="http://schemas.openxmlformats.org/officeDocument/2006/relationships/image" Target="../media/image119.png"/><Relationship Id="rId4" Type="http://schemas.openxmlformats.org/officeDocument/2006/relationships/image" Target="../media/image104.png"/><Relationship Id="rId9" Type="http://schemas.openxmlformats.org/officeDocument/2006/relationships/image" Target="../media/image109.png"/><Relationship Id="rId14" Type="http://schemas.openxmlformats.org/officeDocument/2006/relationships/image" Target="../media/image114.png"/><Relationship Id="rId22" Type="http://schemas.openxmlformats.org/officeDocument/2006/relationships/image" Target="../media/image122.png"/></Relationships>
</file>

<file path=ppt/slides/_rels/slide10.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18" Type="http://schemas.openxmlformats.org/officeDocument/2006/relationships/image" Target="../media/image136.png"/><Relationship Id="rId26" Type="http://schemas.openxmlformats.org/officeDocument/2006/relationships/image" Target="../media/image143.png"/><Relationship Id="rId3" Type="http://schemas.openxmlformats.org/officeDocument/2006/relationships/image" Target="../media/image123.png"/><Relationship Id="rId21" Type="http://schemas.openxmlformats.org/officeDocument/2006/relationships/image" Target="../media/image139.png"/><Relationship Id="rId7" Type="http://schemas.openxmlformats.org/officeDocument/2006/relationships/image" Target="../media/image47.png"/><Relationship Id="rId12" Type="http://schemas.openxmlformats.org/officeDocument/2006/relationships/image" Target="../media/image130.png"/><Relationship Id="rId17" Type="http://schemas.openxmlformats.org/officeDocument/2006/relationships/image" Target="../media/image135.png"/><Relationship Id="rId25" Type="http://schemas.openxmlformats.org/officeDocument/2006/relationships/image" Target="../media/image43.png"/><Relationship Id="rId2" Type="http://schemas.openxmlformats.org/officeDocument/2006/relationships/notesSlide" Target="../notesSlides/notesSlide10.xml"/><Relationship Id="rId16" Type="http://schemas.openxmlformats.org/officeDocument/2006/relationships/image" Target="../media/image134.png"/><Relationship Id="rId20" Type="http://schemas.openxmlformats.org/officeDocument/2006/relationships/image" Target="../media/image138.png"/><Relationship Id="rId1" Type="http://schemas.openxmlformats.org/officeDocument/2006/relationships/slideLayout" Target="../slideLayouts/slideLayout1.xml"/><Relationship Id="rId6" Type="http://schemas.openxmlformats.org/officeDocument/2006/relationships/image" Target="../media/image125.png"/><Relationship Id="rId11" Type="http://schemas.openxmlformats.org/officeDocument/2006/relationships/image" Target="../media/image129.png"/><Relationship Id="rId24" Type="http://schemas.openxmlformats.org/officeDocument/2006/relationships/image" Target="../media/image142.png"/><Relationship Id="rId5" Type="http://schemas.openxmlformats.org/officeDocument/2006/relationships/image" Target="../media/image124.png"/><Relationship Id="rId15" Type="http://schemas.openxmlformats.org/officeDocument/2006/relationships/image" Target="../media/image133.png"/><Relationship Id="rId23" Type="http://schemas.openxmlformats.org/officeDocument/2006/relationships/image" Target="../media/image141.png"/><Relationship Id="rId10" Type="http://schemas.openxmlformats.org/officeDocument/2006/relationships/image" Target="../media/image128.png"/><Relationship Id="rId19" Type="http://schemas.openxmlformats.org/officeDocument/2006/relationships/image" Target="../media/image137.png"/><Relationship Id="rId4" Type="http://schemas.openxmlformats.org/officeDocument/2006/relationships/image" Target="../media/image5.png"/><Relationship Id="rId9" Type="http://schemas.openxmlformats.org/officeDocument/2006/relationships/image" Target="../media/image127.png"/><Relationship Id="rId14" Type="http://schemas.openxmlformats.org/officeDocument/2006/relationships/image" Target="../media/image132.png"/><Relationship Id="rId22" Type="http://schemas.openxmlformats.org/officeDocument/2006/relationships/image" Target="../media/image140.png"/></Relationships>
</file>

<file path=ppt/slides/_rels/slide11.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151.png"/><Relationship Id="rId18" Type="http://schemas.openxmlformats.org/officeDocument/2006/relationships/image" Target="../media/image156.png"/><Relationship Id="rId3" Type="http://schemas.openxmlformats.org/officeDocument/2006/relationships/image" Target="../media/image32.png"/><Relationship Id="rId7" Type="http://schemas.openxmlformats.org/officeDocument/2006/relationships/image" Target="../media/image145.png"/><Relationship Id="rId12" Type="http://schemas.openxmlformats.org/officeDocument/2006/relationships/image" Target="../media/image150.png"/><Relationship Id="rId17" Type="http://schemas.openxmlformats.org/officeDocument/2006/relationships/image" Target="../media/image155.png"/><Relationship Id="rId2" Type="http://schemas.openxmlformats.org/officeDocument/2006/relationships/notesSlide" Target="../notesSlides/notesSlide11.xml"/><Relationship Id="rId16" Type="http://schemas.openxmlformats.org/officeDocument/2006/relationships/image" Target="../media/image154.png"/><Relationship Id="rId1" Type="http://schemas.openxmlformats.org/officeDocument/2006/relationships/slideLayout" Target="../slideLayouts/slideLayout1.xml"/><Relationship Id="rId6" Type="http://schemas.openxmlformats.org/officeDocument/2006/relationships/image" Target="../media/image144.png"/><Relationship Id="rId11" Type="http://schemas.openxmlformats.org/officeDocument/2006/relationships/image" Target="../media/image149.png"/><Relationship Id="rId5" Type="http://schemas.openxmlformats.org/officeDocument/2006/relationships/image" Target="../media/image19.png"/><Relationship Id="rId15" Type="http://schemas.openxmlformats.org/officeDocument/2006/relationships/image" Target="../media/image153.png"/><Relationship Id="rId10" Type="http://schemas.openxmlformats.org/officeDocument/2006/relationships/image" Target="../media/image148.png"/><Relationship Id="rId4" Type="http://schemas.openxmlformats.org/officeDocument/2006/relationships/image" Target="../media/image5.png"/><Relationship Id="rId9" Type="http://schemas.openxmlformats.org/officeDocument/2006/relationships/image" Target="../media/image147.png"/><Relationship Id="rId14" Type="http://schemas.openxmlformats.org/officeDocument/2006/relationships/image" Target="../media/image152.png"/></Relationships>
</file>

<file path=ppt/slides/_rels/slide12.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3" Type="http://schemas.openxmlformats.org/officeDocument/2006/relationships/image" Target="../media/image5.png"/><Relationship Id="rId7" Type="http://schemas.openxmlformats.org/officeDocument/2006/relationships/image" Target="../media/image160.png"/><Relationship Id="rId12" Type="http://schemas.openxmlformats.org/officeDocument/2006/relationships/image" Target="../media/image16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13.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18" Type="http://schemas.openxmlformats.org/officeDocument/2006/relationships/image" Target="../media/image180.png"/><Relationship Id="rId3" Type="http://schemas.openxmlformats.org/officeDocument/2006/relationships/image" Target="../media/image5.png"/><Relationship Id="rId7" Type="http://schemas.openxmlformats.org/officeDocument/2006/relationships/image" Target="../media/image169.png"/><Relationship Id="rId12" Type="http://schemas.openxmlformats.org/officeDocument/2006/relationships/image" Target="../media/image174.png"/><Relationship Id="rId17" Type="http://schemas.openxmlformats.org/officeDocument/2006/relationships/image" Target="../media/image179.png"/><Relationship Id="rId2" Type="http://schemas.openxmlformats.org/officeDocument/2006/relationships/notesSlide" Target="../notesSlides/notesSlide13.xml"/><Relationship Id="rId16" Type="http://schemas.openxmlformats.org/officeDocument/2006/relationships/image" Target="../media/image178.png"/><Relationship Id="rId20" Type="http://schemas.openxmlformats.org/officeDocument/2006/relationships/image" Target="../media/image182.png"/><Relationship Id="rId1" Type="http://schemas.openxmlformats.org/officeDocument/2006/relationships/slideLayout" Target="../slideLayouts/slideLayout1.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5" Type="http://schemas.openxmlformats.org/officeDocument/2006/relationships/image" Target="../media/image177.png"/><Relationship Id="rId10" Type="http://schemas.openxmlformats.org/officeDocument/2006/relationships/image" Target="../media/image172.png"/><Relationship Id="rId19" Type="http://schemas.openxmlformats.org/officeDocument/2006/relationships/image" Target="../media/image181.png"/><Relationship Id="rId4" Type="http://schemas.openxmlformats.org/officeDocument/2006/relationships/image" Target="../media/image19.png"/><Relationship Id="rId9" Type="http://schemas.openxmlformats.org/officeDocument/2006/relationships/image" Target="../media/image171.png"/><Relationship Id="rId14" Type="http://schemas.openxmlformats.org/officeDocument/2006/relationships/image" Target="../media/image176.png"/></Relationships>
</file>

<file path=ppt/slides/_rels/slide14.xml.rels><?xml version="1.0" encoding="UTF-8" standalone="yes"?>
<Relationships xmlns="http://schemas.openxmlformats.org/package/2006/relationships"><Relationship Id="rId8" Type="http://schemas.openxmlformats.org/officeDocument/2006/relationships/image" Target="../media/image186.png"/><Relationship Id="rId13" Type="http://schemas.openxmlformats.org/officeDocument/2006/relationships/image" Target="../media/image191.png"/><Relationship Id="rId3" Type="http://schemas.openxmlformats.org/officeDocument/2006/relationships/image" Target="../media/image5.png"/><Relationship Id="rId7" Type="http://schemas.openxmlformats.org/officeDocument/2006/relationships/image" Target="../media/image185.png"/><Relationship Id="rId12" Type="http://schemas.openxmlformats.org/officeDocument/2006/relationships/image" Target="../media/image190.png"/><Relationship Id="rId17" Type="http://schemas.openxmlformats.org/officeDocument/2006/relationships/image" Target="../media/image195.png"/><Relationship Id="rId2" Type="http://schemas.openxmlformats.org/officeDocument/2006/relationships/notesSlide" Target="../notesSlides/notesSlide14.xml"/><Relationship Id="rId16" Type="http://schemas.openxmlformats.org/officeDocument/2006/relationships/image" Target="../media/image194.png"/><Relationship Id="rId1" Type="http://schemas.openxmlformats.org/officeDocument/2006/relationships/slideLayout" Target="../slideLayouts/slideLayout1.xml"/><Relationship Id="rId6" Type="http://schemas.openxmlformats.org/officeDocument/2006/relationships/image" Target="../media/image184.png"/><Relationship Id="rId11" Type="http://schemas.openxmlformats.org/officeDocument/2006/relationships/image" Target="../media/image189.png"/><Relationship Id="rId5" Type="http://schemas.openxmlformats.org/officeDocument/2006/relationships/image" Target="../media/image183.png"/><Relationship Id="rId15" Type="http://schemas.openxmlformats.org/officeDocument/2006/relationships/image" Target="../media/image193.png"/><Relationship Id="rId10" Type="http://schemas.openxmlformats.org/officeDocument/2006/relationships/image" Target="../media/image188.png"/><Relationship Id="rId4" Type="http://schemas.openxmlformats.org/officeDocument/2006/relationships/image" Target="../media/image19.png"/><Relationship Id="rId9" Type="http://schemas.openxmlformats.org/officeDocument/2006/relationships/image" Target="../media/image187.png"/><Relationship Id="rId14" Type="http://schemas.openxmlformats.org/officeDocument/2006/relationships/image" Target="../media/image192.png"/></Relationships>
</file>

<file path=ppt/slides/_rels/slide15.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4.png"/><Relationship Id="rId18" Type="http://schemas.openxmlformats.org/officeDocument/2006/relationships/image" Target="../media/image209.png"/><Relationship Id="rId3" Type="http://schemas.openxmlformats.org/officeDocument/2006/relationships/image" Target="../media/image196.png"/><Relationship Id="rId21" Type="http://schemas.openxmlformats.org/officeDocument/2006/relationships/image" Target="../media/image212.png"/><Relationship Id="rId7" Type="http://schemas.openxmlformats.org/officeDocument/2006/relationships/image" Target="../media/image198.png"/><Relationship Id="rId12" Type="http://schemas.openxmlformats.org/officeDocument/2006/relationships/image" Target="../media/image203.png"/><Relationship Id="rId17" Type="http://schemas.openxmlformats.org/officeDocument/2006/relationships/image" Target="../media/image208.png"/><Relationship Id="rId2" Type="http://schemas.openxmlformats.org/officeDocument/2006/relationships/notesSlide" Target="../notesSlides/notesSlide15.xml"/><Relationship Id="rId16" Type="http://schemas.openxmlformats.org/officeDocument/2006/relationships/image" Target="../media/image207.png"/><Relationship Id="rId20" Type="http://schemas.openxmlformats.org/officeDocument/2006/relationships/image" Target="../media/image211.png"/><Relationship Id="rId1" Type="http://schemas.openxmlformats.org/officeDocument/2006/relationships/slideLayout" Target="../slideLayouts/slideLayout1.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104.png"/><Relationship Id="rId15" Type="http://schemas.openxmlformats.org/officeDocument/2006/relationships/image" Target="../media/image206.png"/><Relationship Id="rId10" Type="http://schemas.openxmlformats.org/officeDocument/2006/relationships/image" Target="../media/image201.png"/><Relationship Id="rId19" Type="http://schemas.openxmlformats.org/officeDocument/2006/relationships/image" Target="../media/image210.png"/><Relationship Id="rId4" Type="http://schemas.openxmlformats.org/officeDocument/2006/relationships/image" Target="../media/image5.png"/><Relationship Id="rId9" Type="http://schemas.openxmlformats.org/officeDocument/2006/relationships/image" Target="../media/image200.png"/><Relationship Id="rId14" Type="http://schemas.openxmlformats.org/officeDocument/2006/relationships/image" Target="../media/image205.png"/><Relationship Id="rId22" Type="http://schemas.openxmlformats.org/officeDocument/2006/relationships/image" Target="../media/image213.png"/></Relationships>
</file>

<file path=ppt/slides/_rels/slide16.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18" Type="http://schemas.openxmlformats.org/officeDocument/2006/relationships/image" Target="../media/image226.png"/><Relationship Id="rId3" Type="http://schemas.openxmlformats.org/officeDocument/2006/relationships/image" Target="../media/image32.png"/><Relationship Id="rId7" Type="http://schemas.openxmlformats.org/officeDocument/2006/relationships/image" Target="../media/image215.png"/><Relationship Id="rId12" Type="http://schemas.openxmlformats.org/officeDocument/2006/relationships/image" Target="../media/image220.png"/><Relationship Id="rId17" Type="http://schemas.openxmlformats.org/officeDocument/2006/relationships/image" Target="../media/image225.png"/><Relationship Id="rId2" Type="http://schemas.openxmlformats.org/officeDocument/2006/relationships/notesSlide" Target="../notesSlides/notesSlide16.xml"/><Relationship Id="rId16" Type="http://schemas.openxmlformats.org/officeDocument/2006/relationships/image" Target="../media/image224.png"/><Relationship Id="rId20" Type="http://schemas.openxmlformats.org/officeDocument/2006/relationships/image" Target="../media/image228.png"/><Relationship Id="rId1" Type="http://schemas.openxmlformats.org/officeDocument/2006/relationships/slideLayout" Target="../slideLayouts/slideLayout1.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59.png"/><Relationship Id="rId15" Type="http://schemas.openxmlformats.org/officeDocument/2006/relationships/image" Target="../media/image223.png"/><Relationship Id="rId10" Type="http://schemas.openxmlformats.org/officeDocument/2006/relationships/image" Target="../media/image218.png"/><Relationship Id="rId19" Type="http://schemas.openxmlformats.org/officeDocument/2006/relationships/image" Target="../media/image227.png"/><Relationship Id="rId4" Type="http://schemas.openxmlformats.org/officeDocument/2006/relationships/image" Target="../media/image5.png"/><Relationship Id="rId9" Type="http://schemas.openxmlformats.org/officeDocument/2006/relationships/image" Target="../media/image217.png"/><Relationship Id="rId14" Type="http://schemas.openxmlformats.org/officeDocument/2006/relationships/image" Target="../media/image222.png"/></Relationships>
</file>

<file path=ppt/slides/_rels/slide17.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37.png"/><Relationship Id="rId3" Type="http://schemas.openxmlformats.org/officeDocument/2006/relationships/image" Target="../media/image5.png"/><Relationship Id="rId7" Type="http://schemas.openxmlformats.org/officeDocument/2006/relationships/image" Target="../media/image231.png"/><Relationship Id="rId12" Type="http://schemas.openxmlformats.org/officeDocument/2006/relationships/image" Target="../media/image236.png"/><Relationship Id="rId2" Type="http://schemas.openxmlformats.org/officeDocument/2006/relationships/notesSlide" Target="../notesSlides/notesSlide17.xml"/><Relationship Id="rId16" Type="http://schemas.openxmlformats.org/officeDocument/2006/relationships/image" Target="../media/image240.png"/><Relationship Id="rId1" Type="http://schemas.openxmlformats.org/officeDocument/2006/relationships/slideLayout" Target="../slideLayouts/slideLayout1.xml"/><Relationship Id="rId6" Type="http://schemas.openxmlformats.org/officeDocument/2006/relationships/image" Target="../media/image230.png"/><Relationship Id="rId11" Type="http://schemas.openxmlformats.org/officeDocument/2006/relationships/image" Target="../media/image235.png"/><Relationship Id="rId5" Type="http://schemas.openxmlformats.org/officeDocument/2006/relationships/image" Target="../media/image229.png"/><Relationship Id="rId15" Type="http://schemas.openxmlformats.org/officeDocument/2006/relationships/image" Target="../media/image239.png"/><Relationship Id="rId10" Type="http://schemas.openxmlformats.org/officeDocument/2006/relationships/image" Target="../media/image234.png"/><Relationship Id="rId4" Type="http://schemas.openxmlformats.org/officeDocument/2006/relationships/image" Target="../media/image90.png"/><Relationship Id="rId9" Type="http://schemas.openxmlformats.org/officeDocument/2006/relationships/image" Target="../media/image233.png"/><Relationship Id="rId14" Type="http://schemas.openxmlformats.org/officeDocument/2006/relationships/image" Target="../media/image238.png"/></Relationships>
</file>

<file path=ppt/slides/_rels/slide18.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49.png"/><Relationship Id="rId18" Type="http://schemas.openxmlformats.org/officeDocument/2006/relationships/image" Target="../media/image253.png"/><Relationship Id="rId3" Type="http://schemas.openxmlformats.org/officeDocument/2006/relationships/image" Target="../media/image5.png"/><Relationship Id="rId7" Type="http://schemas.openxmlformats.org/officeDocument/2006/relationships/image" Target="../media/image200.png"/><Relationship Id="rId12" Type="http://schemas.openxmlformats.org/officeDocument/2006/relationships/image" Target="../media/image248.png"/><Relationship Id="rId17" Type="http://schemas.openxmlformats.org/officeDocument/2006/relationships/image" Target="../media/image252.png"/><Relationship Id="rId2" Type="http://schemas.openxmlformats.org/officeDocument/2006/relationships/notesSlide" Target="../notesSlides/notesSlide18.xml"/><Relationship Id="rId16" Type="http://schemas.openxmlformats.org/officeDocument/2006/relationships/image" Target="../media/image251.png"/><Relationship Id="rId20" Type="http://schemas.openxmlformats.org/officeDocument/2006/relationships/image" Target="../media/image255.png"/><Relationship Id="rId1" Type="http://schemas.openxmlformats.org/officeDocument/2006/relationships/slideLayout" Target="../slideLayouts/slideLayout1.xml"/><Relationship Id="rId6" Type="http://schemas.openxmlformats.org/officeDocument/2006/relationships/image" Target="../media/image243.png"/><Relationship Id="rId11" Type="http://schemas.openxmlformats.org/officeDocument/2006/relationships/image" Target="../media/image247.png"/><Relationship Id="rId5" Type="http://schemas.openxmlformats.org/officeDocument/2006/relationships/image" Target="../media/image242.png"/><Relationship Id="rId15" Type="http://schemas.openxmlformats.org/officeDocument/2006/relationships/image" Target="../media/image171.png"/><Relationship Id="rId10" Type="http://schemas.openxmlformats.org/officeDocument/2006/relationships/image" Target="../media/image246.png"/><Relationship Id="rId19" Type="http://schemas.openxmlformats.org/officeDocument/2006/relationships/image" Target="../media/image254.png"/><Relationship Id="rId4" Type="http://schemas.openxmlformats.org/officeDocument/2006/relationships/image" Target="../media/image241.png"/><Relationship Id="rId9" Type="http://schemas.openxmlformats.org/officeDocument/2006/relationships/image" Target="../media/image245.png"/><Relationship Id="rId14" Type="http://schemas.openxmlformats.org/officeDocument/2006/relationships/image" Target="../media/image250.png"/></Relationships>
</file>

<file path=ppt/slides/_rels/slide19.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65.png"/><Relationship Id="rId18" Type="http://schemas.openxmlformats.org/officeDocument/2006/relationships/image" Target="../media/image270.png"/><Relationship Id="rId3" Type="http://schemas.openxmlformats.org/officeDocument/2006/relationships/image" Target="../media/image5.png"/><Relationship Id="rId21" Type="http://schemas.openxmlformats.org/officeDocument/2006/relationships/image" Target="../media/image273.png"/><Relationship Id="rId7" Type="http://schemas.openxmlformats.org/officeDocument/2006/relationships/image" Target="../media/image259.png"/><Relationship Id="rId12" Type="http://schemas.openxmlformats.org/officeDocument/2006/relationships/image" Target="../media/image264.png"/><Relationship Id="rId17" Type="http://schemas.openxmlformats.org/officeDocument/2006/relationships/image" Target="../media/image269.png"/><Relationship Id="rId2" Type="http://schemas.openxmlformats.org/officeDocument/2006/relationships/notesSlide" Target="../notesSlides/notesSlide19.xml"/><Relationship Id="rId16" Type="http://schemas.openxmlformats.org/officeDocument/2006/relationships/image" Target="../media/image268.png"/><Relationship Id="rId20" Type="http://schemas.openxmlformats.org/officeDocument/2006/relationships/image" Target="../media/image272.png"/><Relationship Id="rId1" Type="http://schemas.openxmlformats.org/officeDocument/2006/relationships/slideLayout" Target="../slideLayouts/slideLayout1.xml"/><Relationship Id="rId6" Type="http://schemas.openxmlformats.org/officeDocument/2006/relationships/image" Target="../media/image258.png"/><Relationship Id="rId11" Type="http://schemas.openxmlformats.org/officeDocument/2006/relationships/image" Target="../media/image263.png"/><Relationship Id="rId5" Type="http://schemas.openxmlformats.org/officeDocument/2006/relationships/image" Target="../media/image257.png"/><Relationship Id="rId15" Type="http://schemas.openxmlformats.org/officeDocument/2006/relationships/image" Target="../media/image267.png"/><Relationship Id="rId23" Type="http://schemas.openxmlformats.org/officeDocument/2006/relationships/image" Target="../media/image275.png"/><Relationship Id="rId10" Type="http://schemas.openxmlformats.org/officeDocument/2006/relationships/image" Target="../media/image262.png"/><Relationship Id="rId19" Type="http://schemas.openxmlformats.org/officeDocument/2006/relationships/image" Target="../media/image271.png"/><Relationship Id="rId4" Type="http://schemas.openxmlformats.org/officeDocument/2006/relationships/image" Target="../media/image256.png"/><Relationship Id="rId9" Type="http://schemas.openxmlformats.org/officeDocument/2006/relationships/image" Target="../media/image261.png"/><Relationship Id="rId14" Type="http://schemas.openxmlformats.org/officeDocument/2006/relationships/image" Target="../media/image266.png"/><Relationship Id="rId22" Type="http://schemas.openxmlformats.org/officeDocument/2006/relationships/image" Target="../media/image274.png"/></Relationships>
</file>

<file path=ppt/slides/_rels/slide20.xml.rels><?xml version="1.0" encoding="UTF-8" standalone="yes"?>
<Relationships xmlns="http://schemas.openxmlformats.org/package/2006/relationships"><Relationship Id="rId8" Type="http://schemas.openxmlformats.org/officeDocument/2006/relationships/image" Target="../media/image279.png"/><Relationship Id="rId13" Type="http://schemas.openxmlformats.org/officeDocument/2006/relationships/image" Target="../media/image284.png"/><Relationship Id="rId18" Type="http://schemas.openxmlformats.org/officeDocument/2006/relationships/image" Target="../media/image289.png"/><Relationship Id="rId3" Type="http://schemas.openxmlformats.org/officeDocument/2006/relationships/image" Target="../media/image5.png"/><Relationship Id="rId7" Type="http://schemas.openxmlformats.org/officeDocument/2006/relationships/image" Target="../media/image278.png"/><Relationship Id="rId12" Type="http://schemas.openxmlformats.org/officeDocument/2006/relationships/image" Target="../media/image283.png"/><Relationship Id="rId17" Type="http://schemas.openxmlformats.org/officeDocument/2006/relationships/image" Target="../media/image288.png"/><Relationship Id="rId2" Type="http://schemas.openxmlformats.org/officeDocument/2006/relationships/notesSlide" Target="../notesSlides/notesSlide20.xml"/><Relationship Id="rId16" Type="http://schemas.openxmlformats.org/officeDocument/2006/relationships/image" Target="../media/image287.png"/><Relationship Id="rId1" Type="http://schemas.openxmlformats.org/officeDocument/2006/relationships/slideLayout" Target="../slideLayouts/slideLayout1.xml"/><Relationship Id="rId6" Type="http://schemas.openxmlformats.org/officeDocument/2006/relationships/image" Target="../media/image277.png"/><Relationship Id="rId11" Type="http://schemas.openxmlformats.org/officeDocument/2006/relationships/image" Target="../media/image282.png"/><Relationship Id="rId5" Type="http://schemas.openxmlformats.org/officeDocument/2006/relationships/image" Target="../media/image276.png"/><Relationship Id="rId15" Type="http://schemas.openxmlformats.org/officeDocument/2006/relationships/image" Target="../media/image286.png"/><Relationship Id="rId10" Type="http://schemas.openxmlformats.org/officeDocument/2006/relationships/image" Target="../media/image281.png"/><Relationship Id="rId4" Type="http://schemas.openxmlformats.org/officeDocument/2006/relationships/image" Target="../media/image157.png"/><Relationship Id="rId9" Type="http://schemas.openxmlformats.org/officeDocument/2006/relationships/image" Target="../media/image280.png"/><Relationship Id="rId14" Type="http://schemas.openxmlformats.org/officeDocument/2006/relationships/image" Target="../media/image285.png"/></Relationships>
</file>

<file path=ppt/slides/_rels/slide21.xml.rels><?xml version="1.0" encoding="UTF-8" standalone="yes"?>
<Relationships xmlns="http://schemas.openxmlformats.org/package/2006/relationships"><Relationship Id="rId8" Type="http://schemas.openxmlformats.org/officeDocument/2006/relationships/image" Target="../media/image293.png"/><Relationship Id="rId13" Type="http://schemas.openxmlformats.org/officeDocument/2006/relationships/image" Target="../media/image298.png"/><Relationship Id="rId18" Type="http://schemas.openxmlformats.org/officeDocument/2006/relationships/image" Target="../media/image303.png"/><Relationship Id="rId3" Type="http://schemas.openxmlformats.org/officeDocument/2006/relationships/image" Target="../media/image5.png"/><Relationship Id="rId7" Type="http://schemas.openxmlformats.org/officeDocument/2006/relationships/image" Target="../media/image159.png"/><Relationship Id="rId12" Type="http://schemas.openxmlformats.org/officeDocument/2006/relationships/image" Target="../media/image297.png"/><Relationship Id="rId17" Type="http://schemas.openxmlformats.org/officeDocument/2006/relationships/image" Target="../media/image302.png"/><Relationship Id="rId2" Type="http://schemas.openxmlformats.org/officeDocument/2006/relationships/notesSlide" Target="../notesSlides/notesSlide21.xml"/><Relationship Id="rId16" Type="http://schemas.openxmlformats.org/officeDocument/2006/relationships/image" Target="../media/image301.png"/><Relationship Id="rId1" Type="http://schemas.openxmlformats.org/officeDocument/2006/relationships/slideLayout" Target="../slideLayouts/slideLayout1.xml"/><Relationship Id="rId6" Type="http://schemas.openxmlformats.org/officeDocument/2006/relationships/image" Target="../media/image292.png"/><Relationship Id="rId11" Type="http://schemas.openxmlformats.org/officeDocument/2006/relationships/image" Target="../media/image296.png"/><Relationship Id="rId5" Type="http://schemas.openxmlformats.org/officeDocument/2006/relationships/image" Target="../media/image291.png"/><Relationship Id="rId15" Type="http://schemas.openxmlformats.org/officeDocument/2006/relationships/image" Target="../media/image300.png"/><Relationship Id="rId10" Type="http://schemas.openxmlformats.org/officeDocument/2006/relationships/image" Target="../media/image295.png"/><Relationship Id="rId19" Type="http://schemas.openxmlformats.org/officeDocument/2006/relationships/image" Target="../media/image304.png"/><Relationship Id="rId4" Type="http://schemas.openxmlformats.org/officeDocument/2006/relationships/image" Target="../media/image290.png"/><Relationship Id="rId9" Type="http://schemas.openxmlformats.org/officeDocument/2006/relationships/image" Target="../media/image294.png"/><Relationship Id="rId14" Type="http://schemas.openxmlformats.org/officeDocument/2006/relationships/image" Target="../media/image299.png"/></Relationships>
</file>

<file path=ppt/slides/_rels/slide22.xml.rels><?xml version="1.0" encoding="UTF-8" standalone="yes"?>
<Relationships xmlns="http://schemas.openxmlformats.org/package/2006/relationships"><Relationship Id="rId8" Type="http://schemas.openxmlformats.org/officeDocument/2006/relationships/image" Target="../media/image200.png"/><Relationship Id="rId13" Type="http://schemas.openxmlformats.org/officeDocument/2006/relationships/image" Target="../media/image312.png"/><Relationship Id="rId18" Type="http://schemas.openxmlformats.org/officeDocument/2006/relationships/image" Target="../media/image317.png"/><Relationship Id="rId3" Type="http://schemas.openxmlformats.org/officeDocument/2006/relationships/image" Target="../media/image305.png"/><Relationship Id="rId7" Type="http://schemas.openxmlformats.org/officeDocument/2006/relationships/image" Target="../media/image307.png"/><Relationship Id="rId12" Type="http://schemas.openxmlformats.org/officeDocument/2006/relationships/image" Target="../media/image311.png"/><Relationship Id="rId17" Type="http://schemas.openxmlformats.org/officeDocument/2006/relationships/image" Target="../media/image316.png"/><Relationship Id="rId2" Type="http://schemas.openxmlformats.org/officeDocument/2006/relationships/notesSlide" Target="../notesSlides/notesSlide22.xml"/><Relationship Id="rId16" Type="http://schemas.openxmlformats.org/officeDocument/2006/relationships/image" Target="../media/image315.png"/><Relationship Id="rId20" Type="http://schemas.openxmlformats.org/officeDocument/2006/relationships/image" Target="../media/image319.png"/><Relationship Id="rId1" Type="http://schemas.openxmlformats.org/officeDocument/2006/relationships/slideLayout" Target="../slideLayouts/slideLayout1.xml"/><Relationship Id="rId6" Type="http://schemas.openxmlformats.org/officeDocument/2006/relationships/image" Target="../media/image306.png"/><Relationship Id="rId11" Type="http://schemas.openxmlformats.org/officeDocument/2006/relationships/image" Target="../media/image310.png"/><Relationship Id="rId5" Type="http://schemas.openxmlformats.org/officeDocument/2006/relationships/image" Target="../media/image19.png"/><Relationship Id="rId15" Type="http://schemas.openxmlformats.org/officeDocument/2006/relationships/image" Target="../media/image314.png"/><Relationship Id="rId10" Type="http://schemas.openxmlformats.org/officeDocument/2006/relationships/image" Target="../media/image309.png"/><Relationship Id="rId19" Type="http://schemas.openxmlformats.org/officeDocument/2006/relationships/image" Target="../media/image318.png"/><Relationship Id="rId4" Type="http://schemas.openxmlformats.org/officeDocument/2006/relationships/image" Target="../media/image5.png"/><Relationship Id="rId9" Type="http://schemas.openxmlformats.org/officeDocument/2006/relationships/image" Target="../media/image308.png"/><Relationship Id="rId14" Type="http://schemas.openxmlformats.org/officeDocument/2006/relationships/image" Target="../media/image313.png"/></Relationships>
</file>

<file path=ppt/slides/_rels/slide23.xml.rels><?xml version="1.0" encoding="UTF-8" standalone="yes"?>
<Relationships xmlns="http://schemas.openxmlformats.org/package/2006/relationships"><Relationship Id="rId8" Type="http://schemas.openxmlformats.org/officeDocument/2006/relationships/image" Target="../media/image324.png"/><Relationship Id="rId13" Type="http://schemas.openxmlformats.org/officeDocument/2006/relationships/image" Target="../media/image329.png"/><Relationship Id="rId18" Type="http://schemas.openxmlformats.org/officeDocument/2006/relationships/image" Target="../media/image334.png"/><Relationship Id="rId3" Type="http://schemas.openxmlformats.org/officeDocument/2006/relationships/image" Target="../media/image5.png"/><Relationship Id="rId21" Type="http://schemas.openxmlformats.org/officeDocument/2006/relationships/image" Target="../media/image337.png"/><Relationship Id="rId7" Type="http://schemas.openxmlformats.org/officeDocument/2006/relationships/image" Target="../media/image323.png"/><Relationship Id="rId12" Type="http://schemas.openxmlformats.org/officeDocument/2006/relationships/image" Target="../media/image328.png"/><Relationship Id="rId17" Type="http://schemas.openxmlformats.org/officeDocument/2006/relationships/image" Target="../media/image333.png"/><Relationship Id="rId2" Type="http://schemas.openxmlformats.org/officeDocument/2006/relationships/notesSlide" Target="../notesSlides/notesSlide23.xml"/><Relationship Id="rId16" Type="http://schemas.openxmlformats.org/officeDocument/2006/relationships/image" Target="../media/image332.png"/><Relationship Id="rId20" Type="http://schemas.openxmlformats.org/officeDocument/2006/relationships/image" Target="../media/image336.png"/><Relationship Id="rId1" Type="http://schemas.openxmlformats.org/officeDocument/2006/relationships/slideLayout" Target="../slideLayouts/slideLayout1.xml"/><Relationship Id="rId6" Type="http://schemas.openxmlformats.org/officeDocument/2006/relationships/image" Target="../media/image322.png"/><Relationship Id="rId11" Type="http://schemas.openxmlformats.org/officeDocument/2006/relationships/image" Target="../media/image327.png"/><Relationship Id="rId24" Type="http://schemas.openxmlformats.org/officeDocument/2006/relationships/image" Target="../media/image340.png"/><Relationship Id="rId5" Type="http://schemas.openxmlformats.org/officeDocument/2006/relationships/image" Target="../media/image321.png"/><Relationship Id="rId15" Type="http://schemas.openxmlformats.org/officeDocument/2006/relationships/image" Target="../media/image331.png"/><Relationship Id="rId23" Type="http://schemas.openxmlformats.org/officeDocument/2006/relationships/image" Target="../media/image339.png"/><Relationship Id="rId10" Type="http://schemas.openxmlformats.org/officeDocument/2006/relationships/image" Target="../media/image326.png"/><Relationship Id="rId19" Type="http://schemas.openxmlformats.org/officeDocument/2006/relationships/image" Target="../media/image335.png"/><Relationship Id="rId4" Type="http://schemas.openxmlformats.org/officeDocument/2006/relationships/image" Target="../media/image320.png"/><Relationship Id="rId9" Type="http://schemas.openxmlformats.org/officeDocument/2006/relationships/image" Target="../media/image325.png"/><Relationship Id="rId14" Type="http://schemas.openxmlformats.org/officeDocument/2006/relationships/image" Target="../media/image330.png"/><Relationship Id="rId22" Type="http://schemas.openxmlformats.org/officeDocument/2006/relationships/image" Target="../media/image338.png"/></Relationships>
</file>

<file path=ppt/slides/_rels/slide24.xml.rels><?xml version="1.0" encoding="UTF-8" standalone="yes"?>
<Relationships xmlns="http://schemas.openxmlformats.org/package/2006/relationships"><Relationship Id="rId8" Type="http://schemas.openxmlformats.org/officeDocument/2006/relationships/image" Target="../media/image344.png"/><Relationship Id="rId13" Type="http://schemas.openxmlformats.org/officeDocument/2006/relationships/image" Target="../media/image349.png"/><Relationship Id="rId18" Type="http://schemas.openxmlformats.org/officeDocument/2006/relationships/image" Target="../media/image354.png"/><Relationship Id="rId3" Type="http://schemas.openxmlformats.org/officeDocument/2006/relationships/image" Target="../media/image5.png"/><Relationship Id="rId7" Type="http://schemas.openxmlformats.org/officeDocument/2006/relationships/image" Target="../media/image343.png"/><Relationship Id="rId12" Type="http://schemas.openxmlformats.org/officeDocument/2006/relationships/image" Target="../media/image348.png"/><Relationship Id="rId17" Type="http://schemas.openxmlformats.org/officeDocument/2006/relationships/image" Target="../media/image353.png"/><Relationship Id="rId2" Type="http://schemas.openxmlformats.org/officeDocument/2006/relationships/notesSlide" Target="../notesSlides/notesSlide24.xml"/><Relationship Id="rId16" Type="http://schemas.openxmlformats.org/officeDocument/2006/relationships/image" Target="../media/image352.png"/><Relationship Id="rId20" Type="http://schemas.openxmlformats.org/officeDocument/2006/relationships/image" Target="../media/image356.png"/><Relationship Id="rId1" Type="http://schemas.openxmlformats.org/officeDocument/2006/relationships/slideLayout" Target="../slideLayouts/slideLayout1.xml"/><Relationship Id="rId6" Type="http://schemas.openxmlformats.org/officeDocument/2006/relationships/image" Target="../media/image342.png"/><Relationship Id="rId11" Type="http://schemas.openxmlformats.org/officeDocument/2006/relationships/image" Target="../media/image347.png"/><Relationship Id="rId5" Type="http://schemas.openxmlformats.org/officeDocument/2006/relationships/image" Target="../media/image341.png"/><Relationship Id="rId15" Type="http://schemas.openxmlformats.org/officeDocument/2006/relationships/image" Target="../media/image351.png"/><Relationship Id="rId10" Type="http://schemas.openxmlformats.org/officeDocument/2006/relationships/image" Target="../media/image346.png"/><Relationship Id="rId19" Type="http://schemas.openxmlformats.org/officeDocument/2006/relationships/image" Target="../media/image355.png"/><Relationship Id="rId4" Type="http://schemas.openxmlformats.org/officeDocument/2006/relationships/image" Target="../media/image104.png"/><Relationship Id="rId9" Type="http://schemas.openxmlformats.org/officeDocument/2006/relationships/image" Target="../media/image345.png"/><Relationship Id="rId14" Type="http://schemas.openxmlformats.org/officeDocument/2006/relationships/image" Target="../media/image350.png"/></Relationships>
</file>

<file path=ppt/slides/_rels/slide25.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362.png"/><Relationship Id="rId3" Type="http://schemas.openxmlformats.org/officeDocument/2006/relationships/image" Target="../media/image5.png"/><Relationship Id="rId7" Type="http://schemas.openxmlformats.org/officeDocument/2006/relationships/image" Target="../media/image48.png"/><Relationship Id="rId12" Type="http://schemas.openxmlformats.org/officeDocument/2006/relationships/image" Target="../media/image13.png"/><Relationship Id="rId17" Type="http://schemas.openxmlformats.org/officeDocument/2006/relationships/image" Target="../media/image366.png"/><Relationship Id="rId2" Type="http://schemas.openxmlformats.org/officeDocument/2006/relationships/notesSlide" Target="../notesSlides/notesSlide25.xml"/><Relationship Id="rId16" Type="http://schemas.openxmlformats.org/officeDocument/2006/relationships/image" Target="../media/image365.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361.png"/><Relationship Id="rId5" Type="http://schemas.openxmlformats.org/officeDocument/2006/relationships/image" Target="../media/image358.png"/><Relationship Id="rId15" Type="http://schemas.openxmlformats.org/officeDocument/2006/relationships/image" Target="../media/image364.png"/><Relationship Id="rId10" Type="http://schemas.openxmlformats.org/officeDocument/2006/relationships/image" Target="../media/image360.png"/><Relationship Id="rId4" Type="http://schemas.openxmlformats.org/officeDocument/2006/relationships/image" Target="../media/image357.png"/><Relationship Id="rId9" Type="http://schemas.openxmlformats.org/officeDocument/2006/relationships/image" Target="../media/image359.png"/><Relationship Id="rId14" Type="http://schemas.openxmlformats.org/officeDocument/2006/relationships/image" Target="../media/image363.png"/></Relationships>
</file>

<file path=ppt/slides/_rels/slide26.xml.rels><?xml version="1.0" encoding="UTF-8" standalone="yes"?>
<Relationships xmlns="http://schemas.openxmlformats.org/package/2006/relationships"><Relationship Id="rId8" Type="http://schemas.openxmlformats.org/officeDocument/2006/relationships/image" Target="../media/image370.png"/><Relationship Id="rId13" Type="http://schemas.openxmlformats.org/officeDocument/2006/relationships/image" Target="../media/image375.png"/><Relationship Id="rId18" Type="http://schemas.openxmlformats.org/officeDocument/2006/relationships/image" Target="../media/image380.png"/><Relationship Id="rId3" Type="http://schemas.openxmlformats.org/officeDocument/2006/relationships/image" Target="../media/image5.png"/><Relationship Id="rId7" Type="http://schemas.openxmlformats.org/officeDocument/2006/relationships/image" Target="../media/image369.png"/><Relationship Id="rId12" Type="http://schemas.openxmlformats.org/officeDocument/2006/relationships/image" Target="../media/image374.png"/><Relationship Id="rId17" Type="http://schemas.openxmlformats.org/officeDocument/2006/relationships/image" Target="../media/image379.png"/><Relationship Id="rId2" Type="http://schemas.openxmlformats.org/officeDocument/2006/relationships/notesSlide" Target="../notesSlides/notesSlide26.xml"/><Relationship Id="rId16" Type="http://schemas.openxmlformats.org/officeDocument/2006/relationships/image" Target="../media/image378.png"/><Relationship Id="rId1" Type="http://schemas.openxmlformats.org/officeDocument/2006/relationships/slideLayout" Target="../slideLayouts/slideLayout1.xml"/><Relationship Id="rId6" Type="http://schemas.openxmlformats.org/officeDocument/2006/relationships/image" Target="../media/image368.png"/><Relationship Id="rId11" Type="http://schemas.openxmlformats.org/officeDocument/2006/relationships/image" Target="../media/image373.png"/><Relationship Id="rId5" Type="http://schemas.openxmlformats.org/officeDocument/2006/relationships/image" Target="../media/image367.png"/><Relationship Id="rId15" Type="http://schemas.openxmlformats.org/officeDocument/2006/relationships/image" Target="../media/image377.png"/><Relationship Id="rId10" Type="http://schemas.openxmlformats.org/officeDocument/2006/relationships/image" Target="../media/image372.png"/><Relationship Id="rId19" Type="http://schemas.openxmlformats.org/officeDocument/2006/relationships/image" Target="../media/image356.png"/><Relationship Id="rId4" Type="http://schemas.openxmlformats.org/officeDocument/2006/relationships/image" Target="../media/image19.png"/><Relationship Id="rId9" Type="http://schemas.openxmlformats.org/officeDocument/2006/relationships/image" Target="../media/image371.png"/><Relationship Id="rId14" Type="http://schemas.openxmlformats.org/officeDocument/2006/relationships/image" Target="../media/image376.png"/></Relationships>
</file>

<file path=ppt/slides/_rels/slide27.xml.rels><?xml version="1.0" encoding="UTF-8" standalone="yes"?>
<Relationships xmlns="http://schemas.openxmlformats.org/package/2006/relationships"><Relationship Id="rId8" Type="http://schemas.openxmlformats.org/officeDocument/2006/relationships/image" Target="../media/image384.png"/><Relationship Id="rId13" Type="http://schemas.openxmlformats.org/officeDocument/2006/relationships/image" Target="../media/image389.png"/><Relationship Id="rId18" Type="http://schemas.openxmlformats.org/officeDocument/2006/relationships/image" Target="../media/image394.png"/><Relationship Id="rId26" Type="http://schemas.openxmlformats.org/officeDocument/2006/relationships/image" Target="../media/image402.png"/><Relationship Id="rId3" Type="http://schemas.openxmlformats.org/officeDocument/2006/relationships/image" Target="../media/image5.png"/><Relationship Id="rId21" Type="http://schemas.openxmlformats.org/officeDocument/2006/relationships/image" Target="../media/image397.png"/><Relationship Id="rId7" Type="http://schemas.openxmlformats.org/officeDocument/2006/relationships/image" Target="../media/image383.png"/><Relationship Id="rId12" Type="http://schemas.openxmlformats.org/officeDocument/2006/relationships/image" Target="../media/image388.png"/><Relationship Id="rId17" Type="http://schemas.openxmlformats.org/officeDocument/2006/relationships/image" Target="../media/image393.png"/><Relationship Id="rId25" Type="http://schemas.openxmlformats.org/officeDocument/2006/relationships/image" Target="../media/image401.png"/><Relationship Id="rId2" Type="http://schemas.openxmlformats.org/officeDocument/2006/relationships/notesSlide" Target="../notesSlides/notesSlide27.xml"/><Relationship Id="rId16" Type="http://schemas.openxmlformats.org/officeDocument/2006/relationships/image" Target="../media/image392.png"/><Relationship Id="rId20" Type="http://schemas.openxmlformats.org/officeDocument/2006/relationships/image" Target="../media/image396.png"/><Relationship Id="rId1" Type="http://schemas.openxmlformats.org/officeDocument/2006/relationships/slideLayout" Target="../slideLayouts/slideLayout1.xml"/><Relationship Id="rId6" Type="http://schemas.openxmlformats.org/officeDocument/2006/relationships/image" Target="../media/image382.png"/><Relationship Id="rId11" Type="http://schemas.openxmlformats.org/officeDocument/2006/relationships/image" Target="../media/image387.png"/><Relationship Id="rId24" Type="http://schemas.openxmlformats.org/officeDocument/2006/relationships/image" Target="../media/image400.png"/><Relationship Id="rId5" Type="http://schemas.openxmlformats.org/officeDocument/2006/relationships/image" Target="../media/image381.png"/><Relationship Id="rId15" Type="http://schemas.openxmlformats.org/officeDocument/2006/relationships/image" Target="../media/image391.png"/><Relationship Id="rId23" Type="http://schemas.openxmlformats.org/officeDocument/2006/relationships/image" Target="../media/image399.png"/><Relationship Id="rId10" Type="http://schemas.openxmlformats.org/officeDocument/2006/relationships/image" Target="../media/image386.png"/><Relationship Id="rId19" Type="http://schemas.openxmlformats.org/officeDocument/2006/relationships/image" Target="../media/image395.png"/><Relationship Id="rId4" Type="http://schemas.openxmlformats.org/officeDocument/2006/relationships/image" Target="../media/image357.png"/><Relationship Id="rId9" Type="http://schemas.openxmlformats.org/officeDocument/2006/relationships/image" Target="../media/image385.png"/><Relationship Id="rId14" Type="http://schemas.openxmlformats.org/officeDocument/2006/relationships/image" Target="../media/image390.png"/><Relationship Id="rId22" Type="http://schemas.openxmlformats.org/officeDocument/2006/relationships/image" Target="../media/image398.png"/></Relationships>
</file>

<file path=ppt/slides/_rels/slide28.xml.rels><?xml version="1.0" encoding="UTF-8" standalone="yes"?>
<Relationships xmlns="http://schemas.openxmlformats.org/package/2006/relationships"><Relationship Id="rId8" Type="http://schemas.openxmlformats.org/officeDocument/2006/relationships/image" Target="../media/image406.png"/><Relationship Id="rId13" Type="http://schemas.openxmlformats.org/officeDocument/2006/relationships/image" Target="../media/image411.png"/><Relationship Id="rId3" Type="http://schemas.openxmlformats.org/officeDocument/2006/relationships/image" Target="../media/image5.png"/><Relationship Id="rId7" Type="http://schemas.openxmlformats.org/officeDocument/2006/relationships/image" Target="../media/image405.png"/><Relationship Id="rId12" Type="http://schemas.openxmlformats.org/officeDocument/2006/relationships/image" Target="../media/image410.png"/><Relationship Id="rId2" Type="http://schemas.openxmlformats.org/officeDocument/2006/relationships/notesSlide" Target="../notesSlides/notesSlide28.xml"/><Relationship Id="rId16" Type="http://schemas.openxmlformats.org/officeDocument/2006/relationships/image" Target="../media/image414.png"/><Relationship Id="rId1" Type="http://schemas.openxmlformats.org/officeDocument/2006/relationships/slideLayout" Target="../slideLayouts/slideLayout1.xml"/><Relationship Id="rId6" Type="http://schemas.openxmlformats.org/officeDocument/2006/relationships/image" Target="../media/image404.png"/><Relationship Id="rId11" Type="http://schemas.openxmlformats.org/officeDocument/2006/relationships/image" Target="../media/image409.png"/><Relationship Id="rId5" Type="http://schemas.openxmlformats.org/officeDocument/2006/relationships/image" Target="../media/image403.png"/><Relationship Id="rId15" Type="http://schemas.openxmlformats.org/officeDocument/2006/relationships/image" Target="../media/image413.png"/><Relationship Id="rId10" Type="http://schemas.openxmlformats.org/officeDocument/2006/relationships/image" Target="../media/image408.png"/><Relationship Id="rId4" Type="http://schemas.openxmlformats.org/officeDocument/2006/relationships/image" Target="../media/image19.png"/><Relationship Id="rId9" Type="http://schemas.openxmlformats.org/officeDocument/2006/relationships/image" Target="../media/image407.png"/><Relationship Id="rId14" Type="http://schemas.openxmlformats.org/officeDocument/2006/relationships/image" Target="../media/image412.png"/></Relationships>
</file>

<file path=ppt/slides/_rels/slide29.xml.rels><?xml version="1.0" encoding="UTF-8" standalone="yes"?>
<Relationships xmlns="http://schemas.openxmlformats.org/package/2006/relationships"><Relationship Id="rId8" Type="http://schemas.openxmlformats.org/officeDocument/2006/relationships/image" Target="../media/image419.png"/><Relationship Id="rId13" Type="http://schemas.openxmlformats.org/officeDocument/2006/relationships/image" Target="../media/image424.png"/><Relationship Id="rId18" Type="http://schemas.openxmlformats.org/officeDocument/2006/relationships/image" Target="../media/image429.png"/><Relationship Id="rId3" Type="http://schemas.openxmlformats.org/officeDocument/2006/relationships/image" Target="../media/image5.png"/><Relationship Id="rId7" Type="http://schemas.openxmlformats.org/officeDocument/2006/relationships/image" Target="../media/image418.png"/><Relationship Id="rId12" Type="http://schemas.openxmlformats.org/officeDocument/2006/relationships/image" Target="../media/image423.png"/><Relationship Id="rId17" Type="http://schemas.openxmlformats.org/officeDocument/2006/relationships/image" Target="../media/image428.png"/><Relationship Id="rId2" Type="http://schemas.openxmlformats.org/officeDocument/2006/relationships/notesSlide" Target="../notesSlides/notesSlide29.xml"/><Relationship Id="rId16" Type="http://schemas.openxmlformats.org/officeDocument/2006/relationships/image" Target="../media/image427.png"/><Relationship Id="rId1" Type="http://schemas.openxmlformats.org/officeDocument/2006/relationships/slideLayout" Target="../slideLayouts/slideLayout1.xml"/><Relationship Id="rId6" Type="http://schemas.openxmlformats.org/officeDocument/2006/relationships/image" Target="../media/image417.png"/><Relationship Id="rId11" Type="http://schemas.openxmlformats.org/officeDocument/2006/relationships/image" Target="../media/image422.png"/><Relationship Id="rId5" Type="http://schemas.openxmlformats.org/officeDocument/2006/relationships/image" Target="../media/image416.png"/><Relationship Id="rId15" Type="http://schemas.openxmlformats.org/officeDocument/2006/relationships/image" Target="../media/image426.png"/><Relationship Id="rId10" Type="http://schemas.openxmlformats.org/officeDocument/2006/relationships/image" Target="../media/image421.png"/><Relationship Id="rId19" Type="http://schemas.openxmlformats.org/officeDocument/2006/relationships/image" Target="../media/image430.png"/><Relationship Id="rId4" Type="http://schemas.openxmlformats.org/officeDocument/2006/relationships/image" Target="../media/image415.png"/><Relationship Id="rId9" Type="http://schemas.openxmlformats.org/officeDocument/2006/relationships/image" Target="../media/image420.png"/><Relationship Id="rId14" Type="http://schemas.openxmlformats.org/officeDocument/2006/relationships/image" Target="../media/image425.png"/></Relationships>
</file>

<file path=ppt/slides/_rels/slide30.xml.rels><?xml version="1.0" encoding="UTF-8" standalone="yes"?>
<Relationships xmlns="http://schemas.openxmlformats.org/package/2006/relationships"><Relationship Id="rId8" Type="http://schemas.openxmlformats.org/officeDocument/2006/relationships/image" Target="../media/image435.png"/><Relationship Id="rId13" Type="http://schemas.openxmlformats.org/officeDocument/2006/relationships/image" Target="../media/image440.png"/><Relationship Id="rId3" Type="http://schemas.openxmlformats.org/officeDocument/2006/relationships/image" Target="../media/image5.png"/><Relationship Id="rId7" Type="http://schemas.openxmlformats.org/officeDocument/2006/relationships/image" Target="../media/image434.png"/><Relationship Id="rId12" Type="http://schemas.openxmlformats.org/officeDocument/2006/relationships/image" Target="../media/image43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33.png"/><Relationship Id="rId11" Type="http://schemas.openxmlformats.org/officeDocument/2006/relationships/image" Target="../media/image438.png"/><Relationship Id="rId5" Type="http://schemas.openxmlformats.org/officeDocument/2006/relationships/image" Target="../media/image432.png"/><Relationship Id="rId10" Type="http://schemas.openxmlformats.org/officeDocument/2006/relationships/image" Target="../media/image437.png"/><Relationship Id="rId4" Type="http://schemas.openxmlformats.org/officeDocument/2006/relationships/image" Target="../media/image431.png"/><Relationship Id="rId9" Type="http://schemas.openxmlformats.org/officeDocument/2006/relationships/image" Target="../media/image436.png"/><Relationship Id="rId14" Type="http://schemas.openxmlformats.org/officeDocument/2006/relationships/image" Target="../media/image441.png"/></Relationships>
</file>

<file path=ppt/slides/_rels/slide31.xml.rels><?xml version="1.0" encoding="UTF-8" standalone="yes"?>
<Relationships xmlns="http://schemas.openxmlformats.org/package/2006/relationships"><Relationship Id="rId8" Type="http://schemas.openxmlformats.org/officeDocument/2006/relationships/image" Target="../media/image446.png"/><Relationship Id="rId13" Type="http://schemas.openxmlformats.org/officeDocument/2006/relationships/image" Target="../media/image222.png"/><Relationship Id="rId18" Type="http://schemas.openxmlformats.org/officeDocument/2006/relationships/image" Target="../media/image94.png"/><Relationship Id="rId3" Type="http://schemas.openxmlformats.org/officeDocument/2006/relationships/image" Target="../media/image5.png"/><Relationship Id="rId21" Type="http://schemas.openxmlformats.org/officeDocument/2006/relationships/image" Target="../media/image189.png"/><Relationship Id="rId7" Type="http://schemas.openxmlformats.org/officeDocument/2006/relationships/image" Target="../media/image445.png"/><Relationship Id="rId12" Type="http://schemas.openxmlformats.org/officeDocument/2006/relationships/image" Target="../media/image223.png"/><Relationship Id="rId17" Type="http://schemas.openxmlformats.org/officeDocument/2006/relationships/image" Target="../media/image8.png"/><Relationship Id="rId25" Type="http://schemas.openxmlformats.org/officeDocument/2006/relationships/image" Target="../media/image457.png"/><Relationship Id="rId2" Type="http://schemas.openxmlformats.org/officeDocument/2006/relationships/notesSlide" Target="../notesSlides/notesSlide31.xml"/><Relationship Id="rId16" Type="http://schemas.openxmlformats.org/officeDocument/2006/relationships/image" Target="../media/image452.png"/><Relationship Id="rId20" Type="http://schemas.openxmlformats.org/officeDocument/2006/relationships/image" Target="../media/image453.png"/><Relationship Id="rId1" Type="http://schemas.openxmlformats.org/officeDocument/2006/relationships/slideLayout" Target="../slideLayouts/slideLayout1.xml"/><Relationship Id="rId6" Type="http://schemas.openxmlformats.org/officeDocument/2006/relationships/image" Target="../media/image444.png"/><Relationship Id="rId11" Type="http://schemas.openxmlformats.org/officeDocument/2006/relationships/image" Target="../media/image449.png"/><Relationship Id="rId24" Type="http://schemas.openxmlformats.org/officeDocument/2006/relationships/image" Target="../media/image456.png"/><Relationship Id="rId5" Type="http://schemas.openxmlformats.org/officeDocument/2006/relationships/image" Target="../media/image443.png"/><Relationship Id="rId15" Type="http://schemas.openxmlformats.org/officeDocument/2006/relationships/image" Target="../media/image451.png"/><Relationship Id="rId23" Type="http://schemas.openxmlformats.org/officeDocument/2006/relationships/image" Target="../media/image455.png"/><Relationship Id="rId10" Type="http://schemas.openxmlformats.org/officeDocument/2006/relationships/image" Target="../media/image448.png"/><Relationship Id="rId19" Type="http://schemas.openxmlformats.org/officeDocument/2006/relationships/image" Target="../media/image95.png"/><Relationship Id="rId4" Type="http://schemas.openxmlformats.org/officeDocument/2006/relationships/image" Target="../media/image442.png"/><Relationship Id="rId9" Type="http://schemas.openxmlformats.org/officeDocument/2006/relationships/image" Target="../media/image447.png"/><Relationship Id="rId14" Type="http://schemas.openxmlformats.org/officeDocument/2006/relationships/image" Target="../media/image450.png"/><Relationship Id="rId22" Type="http://schemas.openxmlformats.org/officeDocument/2006/relationships/image" Target="../media/image454.png"/></Relationships>
</file>

<file path=ppt/slides/_rels/slide32.xml.rels><?xml version="1.0" encoding="UTF-8" standalone="yes"?>
<Relationships xmlns="http://schemas.openxmlformats.org/package/2006/relationships"><Relationship Id="rId8" Type="http://schemas.openxmlformats.org/officeDocument/2006/relationships/image" Target="../media/image461.png"/><Relationship Id="rId13" Type="http://schemas.openxmlformats.org/officeDocument/2006/relationships/image" Target="../media/image126.png"/><Relationship Id="rId18" Type="http://schemas.openxmlformats.org/officeDocument/2006/relationships/image" Target="../media/image95.png"/><Relationship Id="rId3" Type="http://schemas.openxmlformats.org/officeDocument/2006/relationships/image" Target="../media/image5.png"/><Relationship Id="rId21" Type="http://schemas.openxmlformats.org/officeDocument/2006/relationships/image" Target="../media/image471.png"/><Relationship Id="rId7" Type="http://schemas.openxmlformats.org/officeDocument/2006/relationships/image" Target="../media/image460.png"/><Relationship Id="rId12" Type="http://schemas.openxmlformats.org/officeDocument/2006/relationships/image" Target="../media/image464.png"/><Relationship Id="rId17" Type="http://schemas.openxmlformats.org/officeDocument/2006/relationships/image" Target="../media/image468.png"/><Relationship Id="rId25" Type="http://schemas.openxmlformats.org/officeDocument/2006/relationships/image" Target="../media/image213.png"/><Relationship Id="rId2" Type="http://schemas.openxmlformats.org/officeDocument/2006/relationships/notesSlide" Target="../notesSlides/notesSlide32.xml"/><Relationship Id="rId16" Type="http://schemas.openxmlformats.org/officeDocument/2006/relationships/image" Target="../media/image467.png"/><Relationship Id="rId20" Type="http://schemas.openxmlformats.org/officeDocument/2006/relationships/image" Target="../media/image470.png"/><Relationship Id="rId1" Type="http://schemas.openxmlformats.org/officeDocument/2006/relationships/slideLayout" Target="../slideLayouts/slideLayout1.xml"/><Relationship Id="rId6" Type="http://schemas.openxmlformats.org/officeDocument/2006/relationships/image" Target="../media/image459.png"/><Relationship Id="rId11" Type="http://schemas.openxmlformats.org/officeDocument/2006/relationships/image" Target="../media/image48.png"/><Relationship Id="rId24" Type="http://schemas.openxmlformats.org/officeDocument/2006/relationships/image" Target="../media/image474.png"/><Relationship Id="rId5" Type="http://schemas.openxmlformats.org/officeDocument/2006/relationships/image" Target="../media/image458.png"/><Relationship Id="rId15" Type="http://schemas.openxmlformats.org/officeDocument/2006/relationships/image" Target="../media/image466.png"/><Relationship Id="rId23" Type="http://schemas.openxmlformats.org/officeDocument/2006/relationships/image" Target="../media/image473.png"/><Relationship Id="rId10" Type="http://schemas.openxmlformats.org/officeDocument/2006/relationships/image" Target="../media/image463.png"/><Relationship Id="rId19" Type="http://schemas.openxmlformats.org/officeDocument/2006/relationships/image" Target="../media/image469.png"/><Relationship Id="rId4" Type="http://schemas.openxmlformats.org/officeDocument/2006/relationships/image" Target="../media/image19.png"/><Relationship Id="rId9" Type="http://schemas.openxmlformats.org/officeDocument/2006/relationships/image" Target="../media/image462.png"/><Relationship Id="rId14" Type="http://schemas.openxmlformats.org/officeDocument/2006/relationships/image" Target="../media/image465.png"/><Relationship Id="rId22" Type="http://schemas.openxmlformats.org/officeDocument/2006/relationships/image" Target="../media/image472.png"/></Relationships>
</file>

<file path=ppt/slides/_rels/slide33.xml.rels><?xml version="1.0" encoding="UTF-8" standalone="yes"?>
<Relationships xmlns="http://schemas.openxmlformats.org/package/2006/relationships"><Relationship Id="rId8" Type="http://schemas.openxmlformats.org/officeDocument/2006/relationships/image" Target="../media/image369.png"/><Relationship Id="rId13" Type="http://schemas.openxmlformats.org/officeDocument/2006/relationships/image" Target="../media/image480.png"/><Relationship Id="rId18" Type="http://schemas.openxmlformats.org/officeDocument/2006/relationships/image" Target="../media/image485.png"/><Relationship Id="rId3" Type="http://schemas.openxmlformats.org/officeDocument/2006/relationships/image" Target="../media/image196.png"/><Relationship Id="rId7" Type="http://schemas.openxmlformats.org/officeDocument/2006/relationships/image" Target="../media/image476.png"/><Relationship Id="rId12" Type="http://schemas.openxmlformats.org/officeDocument/2006/relationships/image" Target="../media/image479.png"/><Relationship Id="rId17" Type="http://schemas.openxmlformats.org/officeDocument/2006/relationships/image" Target="../media/image484.png"/><Relationship Id="rId2" Type="http://schemas.openxmlformats.org/officeDocument/2006/relationships/notesSlide" Target="../notesSlides/notesSlide33.xml"/><Relationship Id="rId16" Type="http://schemas.openxmlformats.org/officeDocument/2006/relationships/image" Target="../media/image483.png"/><Relationship Id="rId20" Type="http://schemas.openxmlformats.org/officeDocument/2006/relationships/image" Target="../media/image356.png"/><Relationship Id="rId1" Type="http://schemas.openxmlformats.org/officeDocument/2006/relationships/slideLayout" Target="../slideLayouts/slideLayout1.xml"/><Relationship Id="rId6" Type="http://schemas.openxmlformats.org/officeDocument/2006/relationships/image" Target="../media/image475.png"/><Relationship Id="rId11" Type="http://schemas.openxmlformats.org/officeDocument/2006/relationships/image" Target="../media/image478.png"/><Relationship Id="rId5" Type="http://schemas.openxmlformats.org/officeDocument/2006/relationships/image" Target="../media/image19.png"/><Relationship Id="rId15" Type="http://schemas.openxmlformats.org/officeDocument/2006/relationships/image" Target="../media/image482.png"/><Relationship Id="rId10" Type="http://schemas.openxmlformats.org/officeDocument/2006/relationships/image" Target="../media/image93.png"/><Relationship Id="rId19" Type="http://schemas.openxmlformats.org/officeDocument/2006/relationships/image" Target="../media/image486.png"/><Relationship Id="rId4" Type="http://schemas.openxmlformats.org/officeDocument/2006/relationships/image" Target="../media/image5.png"/><Relationship Id="rId9" Type="http://schemas.openxmlformats.org/officeDocument/2006/relationships/image" Target="../media/image477.png"/><Relationship Id="rId14" Type="http://schemas.openxmlformats.org/officeDocument/2006/relationships/image" Target="../media/image481.png"/></Relationships>
</file>

<file path=ppt/slides/_rels/slide34.xml.rels><?xml version="1.0" encoding="UTF-8" standalone="yes"?>
<Relationships xmlns="http://schemas.openxmlformats.org/package/2006/relationships"><Relationship Id="rId8" Type="http://schemas.openxmlformats.org/officeDocument/2006/relationships/image" Target="../media/image488.png"/><Relationship Id="rId13" Type="http://schemas.openxmlformats.org/officeDocument/2006/relationships/image" Target="../media/image492.png"/><Relationship Id="rId18" Type="http://schemas.openxmlformats.org/officeDocument/2006/relationships/image" Target="../media/image497.png"/><Relationship Id="rId26" Type="http://schemas.openxmlformats.org/officeDocument/2006/relationships/image" Target="../media/image505.png"/><Relationship Id="rId3" Type="http://schemas.openxmlformats.org/officeDocument/2006/relationships/image" Target="../media/image5.png"/><Relationship Id="rId21" Type="http://schemas.openxmlformats.org/officeDocument/2006/relationships/image" Target="../media/image500.png"/><Relationship Id="rId7" Type="http://schemas.openxmlformats.org/officeDocument/2006/relationships/image" Target="../media/image200.png"/><Relationship Id="rId12" Type="http://schemas.openxmlformats.org/officeDocument/2006/relationships/image" Target="../media/image491.png"/><Relationship Id="rId17" Type="http://schemas.openxmlformats.org/officeDocument/2006/relationships/image" Target="../media/image496.png"/><Relationship Id="rId25" Type="http://schemas.openxmlformats.org/officeDocument/2006/relationships/image" Target="../media/image504.png"/><Relationship Id="rId2" Type="http://schemas.openxmlformats.org/officeDocument/2006/relationships/notesSlide" Target="../notesSlides/notesSlide34.xml"/><Relationship Id="rId16" Type="http://schemas.openxmlformats.org/officeDocument/2006/relationships/image" Target="../media/image495.png"/><Relationship Id="rId20" Type="http://schemas.openxmlformats.org/officeDocument/2006/relationships/image" Target="../media/image499.png"/><Relationship Id="rId1" Type="http://schemas.openxmlformats.org/officeDocument/2006/relationships/slideLayout" Target="../slideLayouts/slideLayout1.xml"/><Relationship Id="rId6" Type="http://schemas.openxmlformats.org/officeDocument/2006/relationships/image" Target="../media/image114.png"/><Relationship Id="rId11" Type="http://schemas.openxmlformats.org/officeDocument/2006/relationships/image" Target="../media/image490.png"/><Relationship Id="rId24" Type="http://schemas.openxmlformats.org/officeDocument/2006/relationships/image" Target="../media/image503.png"/><Relationship Id="rId5" Type="http://schemas.openxmlformats.org/officeDocument/2006/relationships/image" Target="../media/image487.png"/><Relationship Id="rId15" Type="http://schemas.openxmlformats.org/officeDocument/2006/relationships/image" Target="../media/image494.png"/><Relationship Id="rId23" Type="http://schemas.openxmlformats.org/officeDocument/2006/relationships/image" Target="../media/image502.png"/><Relationship Id="rId10" Type="http://schemas.openxmlformats.org/officeDocument/2006/relationships/image" Target="../media/image30.png"/><Relationship Id="rId19" Type="http://schemas.openxmlformats.org/officeDocument/2006/relationships/image" Target="../media/image498.png"/><Relationship Id="rId4" Type="http://schemas.openxmlformats.org/officeDocument/2006/relationships/image" Target="../media/image19.png"/><Relationship Id="rId9" Type="http://schemas.openxmlformats.org/officeDocument/2006/relationships/image" Target="../media/image489.png"/><Relationship Id="rId14" Type="http://schemas.openxmlformats.org/officeDocument/2006/relationships/image" Target="../media/image493.png"/><Relationship Id="rId22" Type="http://schemas.openxmlformats.org/officeDocument/2006/relationships/image" Target="../media/image501.png"/></Relationships>
</file>

<file path=ppt/slides/_rels/slide35.xml.rels><?xml version="1.0" encoding="UTF-8" standalone="yes"?>
<Relationships xmlns="http://schemas.openxmlformats.org/package/2006/relationships"><Relationship Id="rId8" Type="http://schemas.openxmlformats.org/officeDocument/2006/relationships/image" Target="../media/image509.png"/><Relationship Id="rId13" Type="http://schemas.openxmlformats.org/officeDocument/2006/relationships/image" Target="../media/image514.png"/><Relationship Id="rId18" Type="http://schemas.openxmlformats.org/officeDocument/2006/relationships/image" Target="../media/image519.png"/><Relationship Id="rId3" Type="http://schemas.openxmlformats.org/officeDocument/2006/relationships/image" Target="../media/image5.png"/><Relationship Id="rId7" Type="http://schemas.openxmlformats.org/officeDocument/2006/relationships/image" Target="../media/image508.png"/><Relationship Id="rId12" Type="http://schemas.openxmlformats.org/officeDocument/2006/relationships/image" Target="../media/image513.png"/><Relationship Id="rId17" Type="http://schemas.openxmlformats.org/officeDocument/2006/relationships/image" Target="../media/image518.png"/><Relationship Id="rId2" Type="http://schemas.openxmlformats.org/officeDocument/2006/relationships/notesSlide" Target="../notesSlides/notesSlide35.xml"/><Relationship Id="rId16" Type="http://schemas.openxmlformats.org/officeDocument/2006/relationships/image" Target="../media/image517.png"/><Relationship Id="rId1" Type="http://schemas.openxmlformats.org/officeDocument/2006/relationships/slideLayout" Target="../slideLayouts/slideLayout1.xml"/><Relationship Id="rId6" Type="http://schemas.openxmlformats.org/officeDocument/2006/relationships/image" Target="../media/image507.png"/><Relationship Id="rId11" Type="http://schemas.openxmlformats.org/officeDocument/2006/relationships/image" Target="../media/image512.png"/><Relationship Id="rId5" Type="http://schemas.openxmlformats.org/officeDocument/2006/relationships/image" Target="../media/image506.png"/><Relationship Id="rId15" Type="http://schemas.openxmlformats.org/officeDocument/2006/relationships/image" Target="../media/image516.png"/><Relationship Id="rId10" Type="http://schemas.openxmlformats.org/officeDocument/2006/relationships/image" Target="../media/image511.png"/><Relationship Id="rId19" Type="http://schemas.openxmlformats.org/officeDocument/2006/relationships/image" Target="../media/image520.png"/><Relationship Id="rId4" Type="http://schemas.openxmlformats.org/officeDocument/2006/relationships/image" Target="../media/image442.png"/><Relationship Id="rId9" Type="http://schemas.openxmlformats.org/officeDocument/2006/relationships/image" Target="../media/image510.png"/><Relationship Id="rId14" Type="http://schemas.openxmlformats.org/officeDocument/2006/relationships/image" Target="../media/image515.png"/></Relationships>
</file>

<file path=ppt/slides/_rels/slide36.xml.rels><?xml version="1.0" encoding="UTF-8" standalone="yes"?>
<Relationships xmlns="http://schemas.openxmlformats.org/package/2006/relationships"><Relationship Id="rId8" Type="http://schemas.openxmlformats.org/officeDocument/2006/relationships/image" Target="../media/image524.png"/><Relationship Id="rId13" Type="http://schemas.openxmlformats.org/officeDocument/2006/relationships/image" Target="../media/image529.png"/><Relationship Id="rId3" Type="http://schemas.openxmlformats.org/officeDocument/2006/relationships/image" Target="../media/image5.png"/><Relationship Id="rId7" Type="http://schemas.openxmlformats.org/officeDocument/2006/relationships/image" Target="../media/image523.png"/><Relationship Id="rId12" Type="http://schemas.openxmlformats.org/officeDocument/2006/relationships/image" Target="../media/image528.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22.png"/><Relationship Id="rId11" Type="http://schemas.openxmlformats.org/officeDocument/2006/relationships/image" Target="../media/image527.png"/><Relationship Id="rId5" Type="http://schemas.openxmlformats.org/officeDocument/2006/relationships/image" Target="../media/image521.png"/><Relationship Id="rId10" Type="http://schemas.openxmlformats.org/officeDocument/2006/relationships/image" Target="../media/image526.png"/><Relationship Id="rId4" Type="http://schemas.openxmlformats.org/officeDocument/2006/relationships/image" Target="../media/image442.png"/><Relationship Id="rId9" Type="http://schemas.openxmlformats.org/officeDocument/2006/relationships/image" Target="../media/image525.png"/><Relationship Id="rId14" Type="http://schemas.openxmlformats.org/officeDocument/2006/relationships/image" Target="../media/image530.png"/></Relationships>
</file>

<file path=ppt/slides/_rels/slide37.xml.rels><?xml version="1.0" encoding="UTF-8" standalone="yes"?>
<Relationships xmlns="http://schemas.openxmlformats.org/package/2006/relationships"><Relationship Id="rId8" Type="http://schemas.openxmlformats.org/officeDocument/2006/relationships/image" Target="../media/image535.png"/><Relationship Id="rId13" Type="http://schemas.openxmlformats.org/officeDocument/2006/relationships/image" Target="../media/image540.png"/><Relationship Id="rId18" Type="http://schemas.openxmlformats.org/officeDocument/2006/relationships/image" Target="../media/image545.png"/><Relationship Id="rId26" Type="http://schemas.openxmlformats.org/officeDocument/2006/relationships/image" Target="../media/image553.png"/><Relationship Id="rId3" Type="http://schemas.openxmlformats.org/officeDocument/2006/relationships/image" Target="../media/image5.png"/><Relationship Id="rId21" Type="http://schemas.openxmlformats.org/officeDocument/2006/relationships/image" Target="../media/image548.png"/><Relationship Id="rId7" Type="http://schemas.openxmlformats.org/officeDocument/2006/relationships/image" Target="../media/image534.png"/><Relationship Id="rId12" Type="http://schemas.openxmlformats.org/officeDocument/2006/relationships/image" Target="../media/image539.png"/><Relationship Id="rId17" Type="http://schemas.openxmlformats.org/officeDocument/2006/relationships/image" Target="../media/image544.png"/><Relationship Id="rId25" Type="http://schemas.openxmlformats.org/officeDocument/2006/relationships/image" Target="../media/image552.png"/><Relationship Id="rId2" Type="http://schemas.openxmlformats.org/officeDocument/2006/relationships/notesSlide" Target="../notesSlides/notesSlide37.xml"/><Relationship Id="rId16" Type="http://schemas.openxmlformats.org/officeDocument/2006/relationships/image" Target="../media/image543.png"/><Relationship Id="rId20" Type="http://schemas.openxmlformats.org/officeDocument/2006/relationships/image" Target="../media/image547.png"/><Relationship Id="rId29" Type="http://schemas.openxmlformats.org/officeDocument/2006/relationships/image" Target="../media/image556.png"/><Relationship Id="rId1" Type="http://schemas.openxmlformats.org/officeDocument/2006/relationships/slideLayout" Target="../slideLayouts/slideLayout1.xml"/><Relationship Id="rId6" Type="http://schemas.openxmlformats.org/officeDocument/2006/relationships/image" Target="../media/image533.png"/><Relationship Id="rId11" Type="http://schemas.openxmlformats.org/officeDocument/2006/relationships/image" Target="../media/image538.png"/><Relationship Id="rId24" Type="http://schemas.openxmlformats.org/officeDocument/2006/relationships/image" Target="../media/image551.png"/><Relationship Id="rId32" Type="http://schemas.openxmlformats.org/officeDocument/2006/relationships/image" Target="../media/image559.png"/><Relationship Id="rId5" Type="http://schemas.openxmlformats.org/officeDocument/2006/relationships/image" Target="../media/image532.png"/><Relationship Id="rId15" Type="http://schemas.openxmlformats.org/officeDocument/2006/relationships/image" Target="../media/image542.png"/><Relationship Id="rId23" Type="http://schemas.openxmlformats.org/officeDocument/2006/relationships/image" Target="../media/image550.png"/><Relationship Id="rId28" Type="http://schemas.openxmlformats.org/officeDocument/2006/relationships/image" Target="../media/image555.png"/><Relationship Id="rId10" Type="http://schemas.openxmlformats.org/officeDocument/2006/relationships/image" Target="../media/image537.png"/><Relationship Id="rId19" Type="http://schemas.openxmlformats.org/officeDocument/2006/relationships/image" Target="../media/image546.png"/><Relationship Id="rId31" Type="http://schemas.openxmlformats.org/officeDocument/2006/relationships/image" Target="../media/image558.png"/><Relationship Id="rId4" Type="http://schemas.openxmlformats.org/officeDocument/2006/relationships/image" Target="../media/image531.png"/><Relationship Id="rId9" Type="http://schemas.openxmlformats.org/officeDocument/2006/relationships/image" Target="../media/image536.png"/><Relationship Id="rId14" Type="http://schemas.openxmlformats.org/officeDocument/2006/relationships/image" Target="../media/image541.png"/><Relationship Id="rId22" Type="http://schemas.openxmlformats.org/officeDocument/2006/relationships/image" Target="../media/image549.png"/><Relationship Id="rId27" Type="http://schemas.openxmlformats.org/officeDocument/2006/relationships/image" Target="../media/image554.png"/><Relationship Id="rId30" Type="http://schemas.openxmlformats.org/officeDocument/2006/relationships/image" Target="../media/image557.png"/></Relationships>
</file>

<file path=ppt/slides/_rels/slide38.xml.rels><?xml version="1.0" encoding="UTF-8" standalone="yes"?>
<Relationships xmlns="http://schemas.openxmlformats.org/package/2006/relationships"><Relationship Id="rId8" Type="http://schemas.openxmlformats.org/officeDocument/2006/relationships/image" Target="../media/image563.png"/><Relationship Id="rId13" Type="http://schemas.openxmlformats.org/officeDocument/2006/relationships/image" Target="../media/image568.png"/><Relationship Id="rId18" Type="http://schemas.openxmlformats.org/officeDocument/2006/relationships/image" Target="../media/image573.png"/><Relationship Id="rId3" Type="http://schemas.openxmlformats.org/officeDocument/2006/relationships/image" Target="../media/image5.png"/><Relationship Id="rId21" Type="http://schemas.openxmlformats.org/officeDocument/2006/relationships/image" Target="../media/image576.png"/><Relationship Id="rId7" Type="http://schemas.openxmlformats.org/officeDocument/2006/relationships/image" Target="../media/image562.png"/><Relationship Id="rId12" Type="http://schemas.openxmlformats.org/officeDocument/2006/relationships/image" Target="../media/image567.png"/><Relationship Id="rId17" Type="http://schemas.openxmlformats.org/officeDocument/2006/relationships/image" Target="../media/image572.png"/><Relationship Id="rId25" Type="http://schemas.openxmlformats.org/officeDocument/2006/relationships/image" Target="../media/image580.png"/><Relationship Id="rId2" Type="http://schemas.openxmlformats.org/officeDocument/2006/relationships/notesSlide" Target="../notesSlides/notesSlide38.xml"/><Relationship Id="rId16" Type="http://schemas.openxmlformats.org/officeDocument/2006/relationships/image" Target="../media/image571.png"/><Relationship Id="rId20" Type="http://schemas.openxmlformats.org/officeDocument/2006/relationships/image" Target="../media/image575.png"/><Relationship Id="rId1" Type="http://schemas.openxmlformats.org/officeDocument/2006/relationships/slideLayout" Target="../slideLayouts/slideLayout1.xml"/><Relationship Id="rId6" Type="http://schemas.openxmlformats.org/officeDocument/2006/relationships/image" Target="../media/image561.png"/><Relationship Id="rId11" Type="http://schemas.openxmlformats.org/officeDocument/2006/relationships/image" Target="../media/image566.png"/><Relationship Id="rId24" Type="http://schemas.openxmlformats.org/officeDocument/2006/relationships/image" Target="../media/image579.png"/><Relationship Id="rId5" Type="http://schemas.openxmlformats.org/officeDocument/2006/relationships/image" Target="../media/image560.png"/><Relationship Id="rId15" Type="http://schemas.openxmlformats.org/officeDocument/2006/relationships/image" Target="../media/image570.png"/><Relationship Id="rId23" Type="http://schemas.openxmlformats.org/officeDocument/2006/relationships/image" Target="../media/image578.png"/><Relationship Id="rId10" Type="http://schemas.openxmlformats.org/officeDocument/2006/relationships/image" Target="../media/image565.png"/><Relationship Id="rId19" Type="http://schemas.openxmlformats.org/officeDocument/2006/relationships/image" Target="../media/image574.png"/><Relationship Id="rId4" Type="http://schemas.openxmlformats.org/officeDocument/2006/relationships/image" Target="../media/image19.png"/><Relationship Id="rId9" Type="http://schemas.openxmlformats.org/officeDocument/2006/relationships/image" Target="../media/image564.png"/><Relationship Id="rId14" Type="http://schemas.openxmlformats.org/officeDocument/2006/relationships/image" Target="../media/image569.png"/><Relationship Id="rId22" Type="http://schemas.openxmlformats.org/officeDocument/2006/relationships/image" Target="../media/image577.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8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82.png"/><Relationship Id="rId5" Type="http://schemas.openxmlformats.org/officeDocument/2006/relationships/image" Target="../media/image581.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img-2" descr="preencoded.png"/>
          <p:cNvPicPr>
            <a:picLocks noChangeAspect="1"/>
          </p:cNvPicPr>
          <p:nvPr/>
        </p:nvPicPr>
        <p:blipFill>
          <a:blip r:embed="rId4"/>
          <a:stretch>
            <a:fillRect/>
          </a:stretch>
        </p:blipFill>
        <p:spPr>
          <a:xfrm>
            <a:off x="3780234" y="762000"/>
            <a:ext cx="4631382" cy="542925"/>
          </a:xfrm>
          <a:prstGeom prst="rect">
            <a:avLst/>
          </a:prstGeom>
        </p:spPr>
      </p:pic>
      <p:pic>
        <p:nvPicPr>
          <p:cNvPr id="4" name="SK-2-img-3" descr="preencoded.png"/>
          <p:cNvPicPr>
            <a:picLocks noChangeAspect="1"/>
          </p:cNvPicPr>
          <p:nvPr/>
        </p:nvPicPr>
        <p:blipFill>
          <a:blip r:embed="rId5"/>
          <a:stretch>
            <a:fillRect/>
          </a:stretch>
        </p:blipFill>
        <p:spPr>
          <a:xfrm>
            <a:off x="1333500" y="4772025"/>
            <a:ext cx="9525000" cy="838200"/>
          </a:xfrm>
          <a:prstGeom prst="rect">
            <a:avLst/>
          </a:prstGeom>
        </p:spPr>
      </p:pic>
      <p:pic>
        <p:nvPicPr>
          <p:cNvPr id="5" name="SK-2-img-4" descr="preencoded.png"/>
          <p:cNvPicPr>
            <a:picLocks noChangeAspect="1"/>
          </p:cNvPicPr>
          <p:nvPr/>
        </p:nvPicPr>
        <p:blipFill>
          <a:blip r:embed="rId6"/>
          <a:stretch>
            <a:fillRect/>
          </a:stretch>
        </p:blipFill>
        <p:spPr>
          <a:xfrm>
            <a:off x="0" y="6372225"/>
            <a:ext cx="12192000" cy="485775"/>
          </a:xfrm>
          <a:prstGeom prst="rect">
            <a:avLst/>
          </a:prstGeom>
        </p:spPr>
      </p:pic>
      <p:sp>
        <p:nvSpPr>
          <p:cNvPr id="6" name="SK-2-text-5"/>
          <p:cNvSpPr/>
          <p:nvPr/>
        </p:nvSpPr>
        <p:spPr>
          <a:xfrm>
            <a:off x="4113609" y="762000"/>
            <a:ext cx="5596732" cy="542925"/>
          </a:xfrm>
          <a:prstGeom prst="rect">
            <a:avLst/>
          </a:prstGeom>
          <a:noFill/>
          <a:ln/>
        </p:spPr>
        <p:txBody>
          <a:bodyPr vert="horz" wrap="square" lIns="0" tIns="0" rIns="0" bIns="0" rtlCol="0" anchor="ctr"/>
          <a:lstStyle/>
          <a:p>
            <a:pPr marL="0" indent="0">
              <a:lnSpc>
                <a:spcPts val="2475"/>
              </a:lnSpc>
              <a:buNone/>
            </a:pPr>
            <a:r>
              <a:rPr lang="en-US" sz="1650" b="1" kern="0" spc="120" dirty="0">
                <a:solidFill>
                  <a:srgbClr val="FFFFFF"/>
                </a:solidFill>
              </a:rPr>
              <a:t>BRADFORD VTS TEACHING DECK</a:t>
            </a:r>
            <a:endParaRPr lang="en-US" sz="1650" dirty="0"/>
          </a:p>
        </p:txBody>
      </p:sp>
      <p:sp>
        <p:nvSpPr>
          <p:cNvPr id="7" name="SK-2-text-6"/>
          <p:cNvSpPr/>
          <p:nvPr/>
        </p:nvSpPr>
        <p:spPr>
          <a:xfrm>
            <a:off x="609600" y="1876425"/>
            <a:ext cx="10972800" cy="1215330"/>
          </a:xfrm>
          <a:prstGeom prst="rect">
            <a:avLst/>
          </a:prstGeom>
          <a:noFill/>
          <a:ln/>
        </p:spPr>
        <p:txBody>
          <a:bodyPr vert="horz" wrap="square" lIns="0" tIns="0" rIns="0" bIns="0" rtlCol="0" anchor="ctr"/>
          <a:lstStyle/>
          <a:p>
            <a:pPr marL="0" indent="0" algn="ctr">
              <a:lnSpc>
                <a:spcPts val="4785"/>
              </a:lnSpc>
              <a:buNone/>
            </a:pPr>
            <a:r>
              <a:rPr lang="en-US" sz="4350" b="1" dirty="0">
                <a:solidFill>
                  <a:srgbClr val="00B050"/>
                </a:solidFill>
              </a:rPr>
              <a:t>Prostate Disorders, BPH &amp; PSA Testing in Primary Care</a:t>
            </a:r>
            <a:endParaRPr lang="en-US" sz="4350" dirty="0">
              <a:solidFill>
                <a:srgbClr val="00B050"/>
              </a:solidFill>
            </a:endParaRPr>
          </a:p>
        </p:txBody>
      </p:sp>
      <p:sp>
        <p:nvSpPr>
          <p:cNvPr id="8" name="SK-2-text-7"/>
          <p:cNvSpPr/>
          <p:nvPr/>
        </p:nvSpPr>
        <p:spPr>
          <a:xfrm>
            <a:off x="609600" y="3234630"/>
            <a:ext cx="10972800" cy="342900"/>
          </a:xfrm>
          <a:prstGeom prst="rect">
            <a:avLst/>
          </a:prstGeom>
          <a:noFill/>
          <a:ln/>
        </p:spPr>
        <p:txBody>
          <a:bodyPr vert="horz" wrap="square" lIns="0" tIns="0" rIns="0" bIns="0" rtlCol="0" anchor="ctr"/>
          <a:lstStyle/>
          <a:p>
            <a:pPr marL="0" indent="0" algn="ctr">
              <a:lnSpc>
                <a:spcPts val="2700"/>
              </a:lnSpc>
              <a:buNone/>
            </a:pPr>
            <a:r>
              <a:rPr lang="en-US" sz="1800" kern="0" spc="60" dirty="0">
                <a:solidFill>
                  <a:srgbClr val="2F3640"/>
                </a:solidFill>
              </a:rPr>
              <a:t>www.bradfordvts.co.uk</a:t>
            </a:r>
            <a:endParaRPr lang="en-US" sz="1800" dirty="0"/>
          </a:p>
        </p:txBody>
      </p:sp>
      <p:sp>
        <p:nvSpPr>
          <p:cNvPr id="9" name="SK-2-text-8"/>
          <p:cNvSpPr/>
          <p:nvPr/>
        </p:nvSpPr>
        <p:spPr>
          <a:xfrm>
            <a:off x="609600" y="3815655"/>
            <a:ext cx="10972800" cy="257175"/>
          </a:xfrm>
          <a:prstGeom prst="rect">
            <a:avLst/>
          </a:prstGeom>
          <a:noFill/>
          <a:ln/>
        </p:spPr>
        <p:txBody>
          <a:bodyPr vert="horz" wrap="square" lIns="0" tIns="0" rIns="0" bIns="0" rtlCol="0" anchor="ctr"/>
          <a:lstStyle/>
          <a:p>
            <a:pPr marL="0" indent="0" algn="ctr">
              <a:lnSpc>
                <a:spcPts val="2025"/>
              </a:lnSpc>
              <a:buNone/>
            </a:pPr>
            <a:r>
              <a:rPr lang="en-US" sz="1350" b="1" kern="0" spc="30" dirty="0">
                <a:solidFill>
                  <a:srgbClr val="D97706"/>
                </a:solidFill>
              </a:rPr>
              <a:t>CREATED MAY 2026, UPDATED TO CURRENT NICE NG131 2025 / NG12 2026 STANDARDS</a:t>
            </a:r>
            <a:endParaRPr lang="en-US" sz="1350" dirty="0"/>
          </a:p>
        </p:txBody>
      </p:sp>
      <p:sp>
        <p:nvSpPr>
          <p:cNvPr id="10" name="SK-2-text-9"/>
          <p:cNvSpPr/>
          <p:nvPr/>
        </p:nvSpPr>
        <p:spPr>
          <a:xfrm>
            <a:off x="1714500" y="4962525"/>
            <a:ext cx="8763000" cy="457200"/>
          </a:xfrm>
          <a:prstGeom prst="rect">
            <a:avLst/>
          </a:prstGeom>
          <a:noFill/>
          <a:ln/>
        </p:spPr>
        <p:txBody>
          <a:bodyPr vert="horz" wrap="square" lIns="0" tIns="0" rIns="0" bIns="0" rtlCol="0" anchor="ctr"/>
          <a:lstStyle/>
          <a:p>
            <a:pPr marL="0" indent="0" algn="ctr">
              <a:lnSpc>
                <a:spcPts val="1800"/>
              </a:lnSpc>
              <a:buNone/>
            </a:pPr>
            <a:r>
              <a:rPr lang="en-US" sz="1200" b="1" i="1" dirty="0">
                <a:solidFill>
                  <a:srgbClr val="E0651F"/>
                </a:solidFill>
              </a:rPr>
              <a:t>⚠</a:t>
            </a:r>
            <a:r>
              <a:rPr lang="en-US" sz="1200" i="1" dirty="0">
                <a:solidFill>
                  <a:srgbClr val="2F3640"/>
                </a:solidFill>
              </a:rPr>
              <a:t> </a:t>
            </a:r>
            <a:r>
              <a:rPr lang="en-US" sz="1200" b="1" i="1" dirty="0">
                <a:solidFill>
                  <a:srgbClr val="2F3640"/>
                </a:solidFill>
              </a:rPr>
              <a:t>Disclaimer:</a:t>
            </a:r>
            <a:r>
              <a:rPr lang="en-US" sz="1200" i="1" dirty="0">
                <a:solidFill>
                  <a:srgbClr val="2F3640"/>
                </a:solidFill>
              </a:rPr>
              <a:t> Always double check this advice and drug doses with the latest NICE/BNF guidance. This document is for educational purposes only.</a:t>
            </a:r>
            <a:endParaRPr lang="en-US" sz="1200" dirty="0"/>
          </a:p>
        </p:txBody>
      </p:sp>
      <p:sp>
        <p:nvSpPr>
          <p:cNvPr id="11" name="SK-2-text-10"/>
          <p:cNvSpPr/>
          <p:nvPr/>
        </p:nvSpPr>
        <p:spPr>
          <a:xfrm>
            <a:off x="5211217" y="6515100"/>
            <a:ext cx="3360420" cy="200025"/>
          </a:xfrm>
          <a:prstGeom prst="rect">
            <a:avLst/>
          </a:prstGeom>
          <a:noFill/>
          <a:ln/>
        </p:spPr>
        <p:txBody>
          <a:bodyPr vert="horz" wrap="square" lIns="0" tIns="0" rIns="0" bIns="0" rtlCol="0" anchor="ctr"/>
          <a:lstStyle/>
          <a:p>
            <a:pPr marL="0" indent="0">
              <a:lnSpc>
                <a:spcPts val="1575"/>
              </a:lnSpc>
              <a:buNone/>
            </a:pPr>
            <a:r>
              <a:rPr lang="en-US" sz="1050" b="1" kern="0" spc="90" dirty="0">
                <a:solidFill>
                  <a:srgbClr val="FFFFFF"/>
                </a:solidFill>
              </a:rPr>
              <a:t>www.bradfordvts.co.uk</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img-3" descr="preencoded.png"/>
          <p:cNvPicPr>
            <a:picLocks noChangeAspect="1"/>
          </p:cNvPicPr>
          <p:nvPr/>
        </p:nvPicPr>
        <p:blipFill>
          <a:blip r:embed="rId4"/>
          <a:stretch>
            <a:fillRect/>
          </a:stretch>
        </p:blipFill>
        <p:spPr>
          <a:xfrm>
            <a:off x="381000" y="381000"/>
            <a:ext cx="11811000" cy="1127671"/>
          </a:xfrm>
          <a:prstGeom prst="rect">
            <a:avLst/>
          </a:prstGeom>
        </p:spPr>
      </p:pic>
      <p:pic>
        <p:nvPicPr>
          <p:cNvPr id="5" name="SK-3-img-4" descr="preencoded.png"/>
          <p:cNvPicPr>
            <a:picLocks noChangeAspect="1"/>
          </p:cNvPicPr>
          <p:nvPr/>
        </p:nvPicPr>
        <p:blipFill>
          <a:blip r:embed="rId5"/>
          <a:stretch>
            <a:fillRect/>
          </a:stretch>
        </p:blipFill>
        <p:spPr>
          <a:xfrm>
            <a:off x="571500" y="2104430"/>
            <a:ext cx="5381625" cy="860822"/>
          </a:xfrm>
          <a:prstGeom prst="rect">
            <a:avLst/>
          </a:prstGeom>
        </p:spPr>
      </p:pic>
      <p:pic>
        <p:nvPicPr>
          <p:cNvPr id="6" name="SK-3-img-5" descr="preencoded.png"/>
          <p:cNvPicPr>
            <a:picLocks noChangeAspect="1"/>
          </p:cNvPicPr>
          <p:nvPr/>
        </p:nvPicPr>
        <p:blipFill>
          <a:blip r:embed="rId6"/>
          <a:stretch>
            <a:fillRect/>
          </a:stretch>
        </p:blipFill>
        <p:spPr>
          <a:xfrm>
            <a:off x="762000" y="2395835"/>
            <a:ext cx="169664" cy="135731"/>
          </a:xfrm>
          <a:prstGeom prst="rect">
            <a:avLst/>
          </a:prstGeom>
        </p:spPr>
      </p:pic>
      <p:pic>
        <p:nvPicPr>
          <p:cNvPr id="7" name="SK-3-img-6" descr="preencoded.png"/>
          <p:cNvPicPr>
            <a:picLocks noChangeAspect="1"/>
          </p:cNvPicPr>
          <p:nvPr/>
        </p:nvPicPr>
        <p:blipFill>
          <a:blip r:embed="rId7"/>
          <a:stretch>
            <a:fillRect/>
          </a:stretch>
        </p:blipFill>
        <p:spPr>
          <a:xfrm>
            <a:off x="571500" y="3108127"/>
            <a:ext cx="5381625" cy="860822"/>
          </a:xfrm>
          <a:prstGeom prst="rect">
            <a:avLst/>
          </a:prstGeom>
        </p:spPr>
      </p:pic>
      <p:pic>
        <p:nvPicPr>
          <p:cNvPr id="8" name="SK-3-img-7" descr="preencoded.png"/>
          <p:cNvPicPr>
            <a:picLocks noChangeAspect="1"/>
          </p:cNvPicPr>
          <p:nvPr/>
        </p:nvPicPr>
        <p:blipFill>
          <a:blip r:embed="rId8"/>
          <a:stretch>
            <a:fillRect/>
          </a:stretch>
        </p:blipFill>
        <p:spPr>
          <a:xfrm>
            <a:off x="762000" y="3397300"/>
            <a:ext cx="175320" cy="140196"/>
          </a:xfrm>
          <a:prstGeom prst="rect">
            <a:avLst/>
          </a:prstGeom>
        </p:spPr>
      </p:pic>
      <p:pic>
        <p:nvPicPr>
          <p:cNvPr id="9" name="SK-3-img-8" descr="preencoded.png"/>
          <p:cNvPicPr>
            <a:picLocks noChangeAspect="1"/>
          </p:cNvPicPr>
          <p:nvPr/>
        </p:nvPicPr>
        <p:blipFill>
          <a:blip r:embed="rId9"/>
          <a:stretch>
            <a:fillRect/>
          </a:stretch>
        </p:blipFill>
        <p:spPr>
          <a:xfrm>
            <a:off x="571500" y="4111823"/>
            <a:ext cx="5381625" cy="860822"/>
          </a:xfrm>
          <a:prstGeom prst="rect">
            <a:avLst/>
          </a:prstGeom>
        </p:spPr>
      </p:pic>
      <p:pic>
        <p:nvPicPr>
          <p:cNvPr id="10" name="SK-3-img-9" descr="preencoded.png"/>
          <p:cNvPicPr>
            <a:picLocks noChangeAspect="1"/>
          </p:cNvPicPr>
          <p:nvPr/>
        </p:nvPicPr>
        <p:blipFill>
          <a:blip r:embed="rId10"/>
          <a:stretch>
            <a:fillRect/>
          </a:stretch>
        </p:blipFill>
        <p:spPr>
          <a:xfrm>
            <a:off x="762000" y="4402782"/>
            <a:ext cx="170706" cy="136475"/>
          </a:xfrm>
          <a:prstGeom prst="rect">
            <a:avLst/>
          </a:prstGeom>
        </p:spPr>
      </p:pic>
      <p:pic>
        <p:nvPicPr>
          <p:cNvPr id="11" name="SK-3-img-10" descr="preencoded.png"/>
          <p:cNvPicPr>
            <a:picLocks noChangeAspect="1"/>
          </p:cNvPicPr>
          <p:nvPr/>
        </p:nvPicPr>
        <p:blipFill>
          <a:blip r:embed="rId5"/>
          <a:stretch>
            <a:fillRect/>
          </a:stretch>
        </p:blipFill>
        <p:spPr>
          <a:xfrm>
            <a:off x="571500" y="5115520"/>
            <a:ext cx="5381625" cy="860822"/>
          </a:xfrm>
          <a:prstGeom prst="rect">
            <a:avLst/>
          </a:prstGeom>
        </p:spPr>
      </p:pic>
      <p:pic>
        <p:nvPicPr>
          <p:cNvPr id="12" name="SK-3-img-11" descr="preencoded.png"/>
          <p:cNvPicPr>
            <a:picLocks noChangeAspect="1"/>
          </p:cNvPicPr>
          <p:nvPr/>
        </p:nvPicPr>
        <p:blipFill>
          <a:blip r:embed="rId11"/>
          <a:stretch>
            <a:fillRect/>
          </a:stretch>
        </p:blipFill>
        <p:spPr>
          <a:xfrm>
            <a:off x="762000" y="5408414"/>
            <a:ext cx="165943" cy="132755"/>
          </a:xfrm>
          <a:prstGeom prst="rect">
            <a:avLst/>
          </a:prstGeom>
        </p:spPr>
      </p:pic>
      <p:pic>
        <p:nvPicPr>
          <p:cNvPr id="13" name="SK-3-img-12" descr="preencoded.png"/>
          <p:cNvPicPr>
            <a:picLocks noChangeAspect="1"/>
          </p:cNvPicPr>
          <p:nvPr/>
        </p:nvPicPr>
        <p:blipFill>
          <a:blip r:embed="rId5"/>
          <a:stretch>
            <a:fillRect/>
          </a:stretch>
        </p:blipFill>
        <p:spPr>
          <a:xfrm>
            <a:off x="6238875" y="2104430"/>
            <a:ext cx="5381625" cy="860822"/>
          </a:xfrm>
          <a:prstGeom prst="rect">
            <a:avLst/>
          </a:prstGeom>
        </p:spPr>
      </p:pic>
      <p:pic>
        <p:nvPicPr>
          <p:cNvPr id="14" name="SK-3-img-13" descr="preencoded.png"/>
          <p:cNvPicPr>
            <a:picLocks noChangeAspect="1"/>
          </p:cNvPicPr>
          <p:nvPr/>
        </p:nvPicPr>
        <p:blipFill>
          <a:blip r:embed="rId12"/>
          <a:stretch>
            <a:fillRect/>
          </a:stretch>
        </p:blipFill>
        <p:spPr>
          <a:xfrm>
            <a:off x="6429375" y="2398663"/>
            <a:ext cx="162669" cy="130076"/>
          </a:xfrm>
          <a:prstGeom prst="rect">
            <a:avLst/>
          </a:prstGeom>
        </p:spPr>
      </p:pic>
      <p:pic>
        <p:nvPicPr>
          <p:cNvPr id="15" name="SK-3-img-14" descr="preencoded.png"/>
          <p:cNvPicPr>
            <a:picLocks noChangeAspect="1"/>
          </p:cNvPicPr>
          <p:nvPr/>
        </p:nvPicPr>
        <p:blipFill>
          <a:blip r:embed="rId7"/>
          <a:stretch>
            <a:fillRect/>
          </a:stretch>
        </p:blipFill>
        <p:spPr>
          <a:xfrm>
            <a:off x="6238875" y="3108127"/>
            <a:ext cx="5381625" cy="860822"/>
          </a:xfrm>
          <a:prstGeom prst="rect">
            <a:avLst/>
          </a:prstGeom>
        </p:spPr>
      </p:pic>
      <p:pic>
        <p:nvPicPr>
          <p:cNvPr id="16" name="SK-3-img-15" descr="preencoded.png"/>
          <p:cNvPicPr>
            <a:picLocks noChangeAspect="1"/>
          </p:cNvPicPr>
          <p:nvPr/>
        </p:nvPicPr>
        <p:blipFill>
          <a:blip r:embed="rId13"/>
          <a:stretch>
            <a:fillRect/>
          </a:stretch>
        </p:blipFill>
        <p:spPr>
          <a:xfrm>
            <a:off x="6429375" y="3389709"/>
            <a:ext cx="194221" cy="155377"/>
          </a:xfrm>
          <a:prstGeom prst="rect">
            <a:avLst/>
          </a:prstGeom>
        </p:spPr>
      </p:pic>
      <p:pic>
        <p:nvPicPr>
          <p:cNvPr id="17" name="SK-3-img-16" descr="preencoded.png"/>
          <p:cNvPicPr>
            <a:picLocks noChangeAspect="1"/>
          </p:cNvPicPr>
          <p:nvPr/>
        </p:nvPicPr>
        <p:blipFill>
          <a:blip r:embed="rId9"/>
          <a:stretch>
            <a:fillRect/>
          </a:stretch>
        </p:blipFill>
        <p:spPr>
          <a:xfrm>
            <a:off x="6238875" y="4111823"/>
            <a:ext cx="5381625" cy="860822"/>
          </a:xfrm>
          <a:prstGeom prst="rect">
            <a:avLst/>
          </a:prstGeom>
        </p:spPr>
      </p:pic>
      <p:pic>
        <p:nvPicPr>
          <p:cNvPr id="18" name="SK-3-img-17" descr="preencoded.png"/>
          <p:cNvPicPr>
            <a:picLocks noChangeAspect="1"/>
          </p:cNvPicPr>
          <p:nvPr/>
        </p:nvPicPr>
        <p:blipFill>
          <a:blip r:embed="rId14"/>
          <a:stretch>
            <a:fillRect/>
          </a:stretch>
        </p:blipFill>
        <p:spPr>
          <a:xfrm>
            <a:off x="6429375" y="4396680"/>
            <a:ext cx="185886" cy="148679"/>
          </a:xfrm>
          <a:prstGeom prst="rect">
            <a:avLst/>
          </a:prstGeom>
        </p:spPr>
      </p:pic>
      <p:pic>
        <p:nvPicPr>
          <p:cNvPr id="19" name="SK-3-img-18" descr="preencoded.png"/>
          <p:cNvPicPr>
            <a:picLocks noChangeAspect="1"/>
          </p:cNvPicPr>
          <p:nvPr/>
        </p:nvPicPr>
        <p:blipFill>
          <a:blip r:embed="rId5"/>
          <a:stretch>
            <a:fillRect/>
          </a:stretch>
        </p:blipFill>
        <p:spPr>
          <a:xfrm>
            <a:off x="6238875" y="5115520"/>
            <a:ext cx="5381625" cy="860822"/>
          </a:xfrm>
          <a:prstGeom prst="rect">
            <a:avLst/>
          </a:prstGeom>
        </p:spPr>
      </p:pic>
      <p:pic>
        <p:nvPicPr>
          <p:cNvPr id="20" name="SK-3-img-19" descr="preencoded.png"/>
          <p:cNvPicPr>
            <a:picLocks noChangeAspect="1"/>
          </p:cNvPicPr>
          <p:nvPr/>
        </p:nvPicPr>
        <p:blipFill>
          <a:blip r:embed="rId15"/>
          <a:stretch>
            <a:fillRect/>
          </a:stretch>
        </p:blipFill>
        <p:spPr>
          <a:xfrm>
            <a:off x="6429375" y="5407075"/>
            <a:ext cx="169366" cy="135434"/>
          </a:xfrm>
          <a:prstGeom prst="rect">
            <a:avLst/>
          </a:prstGeom>
        </p:spPr>
      </p:pic>
      <p:pic>
        <p:nvPicPr>
          <p:cNvPr id="21" name="SK-3-img-20" descr="preencoded.png"/>
          <p:cNvPicPr>
            <a:picLocks noChangeAspect="1"/>
          </p:cNvPicPr>
          <p:nvPr/>
        </p:nvPicPr>
        <p:blipFill>
          <a:blip r:embed="rId16"/>
          <a:stretch>
            <a:fillRect/>
          </a:stretch>
        </p:blipFill>
        <p:spPr>
          <a:xfrm>
            <a:off x="0" y="6381750"/>
            <a:ext cx="12192000" cy="476250"/>
          </a:xfrm>
          <a:prstGeom prst="rect">
            <a:avLst/>
          </a:prstGeom>
        </p:spPr>
      </p:pic>
      <p:sp>
        <p:nvSpPr>
          <p:cNvPr id="22" name="SK-3-text-21"/>
          <p:cNvSpPr/>
          <p:nvPr/>
        </p:nvSpPr>
        <p:spPr>
          <a:xfrm>
            <a:off x="952500" y="762000"/>
            <a:ext cx="106680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Learning Outcomes</a:t>
            </a:r>
            <a:endParaRPr lang="en-US" sz="2400" dirty="0"/>
          </a:p>
        </p:txBody>
      </p:sp>
      <p:sp>
        <p:nvSpPr>
          <p:cNvPr id="23" name="SK-3-text-22"/>
          <p:cNvSpPr/>
          <p:nvPr/>
        </p:nvSpPr>
        <p:spPr>
          <a:xfrm>
            <a:off x="952500" y="1184821"/>
            <a:ext cx="106680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97706"/>
                </a:solidFill>
              </a:rPr>
              <a:t>CLINICAL GUIDANCE &amp; NICE UPDATES</a:t>
            </a:r>
            <a:endParaRPr lang="en-US" sz="1200" dirty="0"/>
          </a:p>
        </p:txBody>
      </p:sp>
      <p:sp>
        <p:nvSpPr>
          <p:cNvPr id="24" name="SK-3-text-23"/>
          <p:cNvSpPr/>
          <p:nvPr/>
        </p:nvSpPr>
        <p:spPr>
          <a:xfrm>
            <a:off x="1074539" y="2294930"/>
            <a:ext cx="4688086"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Distinguish between </a:t>
            </a:r>
            <a:r>
              <a:rPr lang="en-US" sz="1350" b="1" dirty="0">
                <a:solidFill>
                  <a:srgbClr val="2F3640"/>
                </a:solidFill>
              </a:rPr>
              <a:t>Storage and Voiding</a:t>
            </a:r>
            <a:r>
              <a:rPr lang="en-US" sz="1350" dirty="0">
                <a:solidFill>
                  <a:srgbClr val="2F3640"/>
                </a:solidFill>
              </a:rPr>
              <a:t> symptoms to sharpen differential diagnosis.</a:t>
            </a:r>
            <a:endParaRPr lang="en-US" sz="1350" dirty="0"/>
          </a:p>
        </p:txBody>
      </p:sp>
      <p:sp>
        <p:nvSpPr>
          <p:cNvPr id="25" name="SK-3-text-24"/>
          <p:cNvSpPr/>
          <p:nvPr/>
        </p:nvSpPr>
        <p:spPr>
          <a:xfrm>
            <a:off x="1080195" y="3298627"/>
            <a:ext cx="4682430"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Perform a focused </a:t>
            </a:r>
            <a:r>
              <a:rPr lang="en-US" sz="1350" b="1" dirty="0">
                <a:solidFill>
                  <a:srgbClr val="2F3640"/>
                </a:solidFill>
              </a:rPr>
              <a:t>LUTS/PSA history</a:t>
            </a:r>
            <a:r>
              <a:rPr lang="en-US" sz="1350" dirty="0">
                <a:solidFill>
                  <a:srgbClr val="2F3640"/>
                </a:solidFill>
              </a:rPr>
              <a:t> and appropriately use the I-PSS scoring tool.</a:t>
            </a:r>
            <a:endParaRPr lang="en-US" sz="1350" dirty="0"/>
          </a:p>
        </p:txBody>
      </p:sp>
      <p:sp>
        <p:nvSpPr>
          <p:cNvPr id="26" name="SK-3-text-25"/>
          <p:cNvSpPr/>
          <p:nvPr/>
        </p:nvSpPr>
        <p:spPr>
          <a:xfrm>
            <a:off x="1075581" y="4302323"/>
            <a:ext cx="4687044"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Master </a:t>
            </a:r>
            <a:r>
              <a:rPr lang="en-US" sz="1350" b="1" dirty="0">
                <a:solidFill>
                  <a:srgbClr val="2F3640"/>
                </a:solidFill>
              </a:rPr>
              <a:t>DRE technique</a:t>
            </a:r>
            <a:r>
              <a:rPr lang="en-US" sz="1350" dirty="0">
                <a:solidFill>
                  <a:srgbClr val="2F3640"/>
                </a:solidFill>
              </a:rPr>
              <a:t> and recognise malignant findings for immediate 2WW referral.</a:t>
            </a:r>
            <a:endParaRPr lang="en-US" sz="1350" dirty="0"/>
          </a:p>
        </p:txBody>
      </p:sp>
      <p:sp>
        <p:nvSpPr>
          <p:cNvPr id="27" name="SK-3-text-26"/>
          <p:cNvSpPr/>
          <p:nvPr/>
        </p:nvSpPr>
        <p:spPr>
          <a:xfrm>
            <a:off x="1070818" y="5306020"/>
            <a:ext cx="4691807"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Identify </a:t>
            </a:r>
            <a:r>
              <a:rPr lang="en-US" sz="1350" b="1" dirty="0">
                <a:solidFill>
                  <a:srgbClr val="2F3640"/>
                </a:solidFill>
              </a:rPr>
              <a:t>first-line BPH treatments</a:t>
            </a:r>
            <a:r>
              <a:rPr lang="en-US" sz="1350" dirty="0">
                <a:solidFill>
                  <a:srgbClr val="2F3640"/>
                </a:solidFill>
              </a:rPr>
              <a:t>, including exact BNF doses and common side effects.</a:t>
            </a:r>
            <a:endParaRPr lang="en-US" sz="1350" dirty="0"/>
          </a:p>
        </p:txBody>
      </p:sp>
      <p:sp>
        <p:nvSpPr>
          <p:cNvPr id="28" name="SK-3-text-27"/>
          <p:cNvSpPr/>
          <p:nvPr/>
        </p:nvSpPr>
        <p:spPr>
          <a:xfrm>
            <a:off x="6734919" y="2294930"/>
            <a:ext cx="4695081"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Confidently </a:t>
            </a:r>
            <a:r>
              <a:rPr lang="en-US" sz="1350" b="1" dirty="0">
                <a:solidFill>
                  <a:srgbClr val="2F3640"/>
                </a:solidFill>
              </a:rPr>
              <a:t>counsel patients on PSA testing</a:t>
            </a:r>
            <a:r>
              <a:rPr lang="en-US" sz="1350" dirty="0">
                <a:solidFill>
                  <a:srgbClr val="2F3640"/>
                </a:solidFill>
              </a:rPr>
              <a:t> using a shared decision-making framework.</a:t>
            </a:r>
            <a:endParaRPr lang="en-US" sz="1350" dirty="0"/>
          </a:p>
        </p:txBody>
      </p:sp>
      <p:sp>
        <p:nvSpPr>
          <p:cNvPr id="29" name="SK-3-text-28"/>
          <p:cNvSpPr/>
          <p:nvPr/>
        </p:nvSpPr>
        <p:spPr>
          <a:xfrm>
            <a:off x="6766471" y="3298627"/>
            <a:ext cx="4663529"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Recognise </a:t>
            </a:r>
            <a:r>
              <a:rPr lang="en-US" sz="1350" b="1" dirty="0">
                <a:solidFill>
                  <a:srgbClr val="2F3640"/>
                </a:solidFill>
              </a:rPr>
              <a:t>Red Flags</a:t>
            </a:r>
            <a:r>
              <a:rPr lang="en-US" sz="1350" dirty="0">
                <a:solidFill>
                  <a:srgbClr val="2F3640"/>
                </a:solidFill>
              </a:rPr>
              <a:t> requiring urgent investigation or 2-week wait referral.</a:t>
            </a:r>
            <a:endParaRPr lang="en-US" sz="1350" dirty="0"/>
          </a:p>
        </p:txBody>
      </p:sp>
      <p:sp>
        <p:nvSpPr>
          <p:cNvPr id="30" name="SK-3-text-29"/>
          <p:cNvSpPr/>
          <p:nvPr/>
        </p:nvSpPr>
        <p:spPr>
          <a:xfrm>
            <a:off x="6758136" y="4302323"/>
            <a:ext cx="4671864"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Safely manage </a:t>
            </a:r>
            <a:r>
              <a:rPr lang="en-US" sz="1350" b="1" dirty="0">
                <a:solidFill>
                  <a:srgbClr val="2F3640"/>
                </a:solidFill>
              </a:rPr>
              <a:t>acute prostatitis</a:t>
            </a:r>
            <a:r>
              <a:rPr lang="en-US" sz="1350" dirty="0">
                <a:solidFill>
                  <a:srgbClr val="2F3640"/>
                </a:solidFill>
              </a:rPr>
              <a:t> and </a:t>
            </a:r>
            <a:r>
              <a:rPr lang="en-US" sz="1350" b="1" dirty="0">
                <a:solidFill>
                  <a:srgbClr val="2F3640"/>
                </a:solidFill>
              </a:rPr>
              <a:t>acute urinary retention</a:t>
            </a:r>
            <a:r>
              <a:rPr lang="en-US" sz="1350" dirty="0">
                <a:solidFill>
                  <a:srgbClr val="2F3640"/>
                </a:solidFill>
              </a:rPr>
              <a:t> in primary care.</a:t>
            </a:r>
            <a:endParaRPr lang="en-US" sz="1350" dirty="0"/>
          </a:p>
        </p:txBody>
      </p:sp>
      <p:sp>
        <p:nvSpPr>
          <p:cNvPr id="31" name="SK-3-text-30"/>
          <p:cNvSpPr/>
          <p:nvPr/>
        </p:nvSpPr>
        <p:spPr>
          <a:xfrm>
            <a:off x="6741616" y="5306020"/>
            <a:ext cx="4688384" cy="479822"/>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Understand the GP’s role in </a:t>
            </a:r>
            <a:r>
              <a:rPr lang="en-US" sz="1350" b="1" dirty="0">
                <a:solidFill>
                  <a:srgbClr val="2F3640"/>
                </a:solidFill>
              </a:rPr>
              <a:t>long-term support</a:t>
            </a:r>
            <a:r>
              <a:rPr lang="en-US" sz="1350" dirty="0">
                <a:solidFill>
                  <a:srgbClr val="2F3640"/>
                </a:solidFill>
              </a:rPr>
              <a:t> for men with localized prostate cancer.</a:t>
            </a:r>
            <a:endParaRPr lang="en-US" sz="1350" dirty="0"/>
          </a:p>
        </p:txBody>
      </p:sp>
      <p:sp>
        <p:nvSpPr>
          <p:cNvPr id="32" name="SK-3-text-31"/>
          <p:cNvSpPr/>
          <p:nvPr/>
        </p:nvSpPr>
        <p:spPr>
          <a:xfrm>
            <a:off x="571500" y="6519863"/>
            <a:ext cx="7360920" cy="200025"/>
          </a:xfrm>
          <a:prstGeom prst="rect">
            <a:avLst/>
          </a:prstGeom>
          <a:noFill/>
          <a:ln/>
        </p:spPr>
        <p:txBody>
          <a:bodyPr vert="horz" wrap="square" lIns="0" tIns="0" rIns="0" bIns="0" rtlCol="0" anchor="ctr"/>
          <a:lstStyle/>
          <a:p>
            <a:pPr marL="0" indent="0">
              <a:lnSpc>
                <a:spcPts val="1575"/>
              </a:lnSpc>
              <a:buNone/>
            </a:pPr>
            <a:r>
              <a:rPr lang="en-US" sz="1050" dirty="0">
                <a:solidFill>
                  <a:srgbClr val="2D6A4F"/>
                </a:solidFill>
              </a:rPr>
              <a:t>Bradford VTS: Prostate Disorders &amp; PSA Testing</a:t>
            </a:r>
            <a:endParaRPr lang="en-US" sz="1050" dirty="0"/>
          </a:p>
        </p:txBody>
      </p:sp>
      <p:sp>
        <p:nvSpPr>
          <p:cNvPr id="33" name="SK-3-text-32"/>
          <p:cNvSpPr/>
          <p:nvPr/>
        </p:nvSpPr>
        <p:spPr>
          <a:xfrm>
            <a:off x="10278963" y="6519863"/>
            <a:ext cx="1913037" cy="200025"/>
          </a:xfrm>
          <a:prstGeom prst="rect">
            <a:avLst/>
          </a:prstGeom>
          <a:noFill/>
          <a:ln/>
        </p:spPr>
        <p:txBody>
          <a:bodyPr vert="horz" wrap="square" lIns="0" tIns="0" rIns="0" bIns="0" rtlCol="0" anchor="ctr"/>
          <a:lstStyle/>
          <a:p>
            <a:pPr marL="0" indent="0">
              <a:lnSpc>
                <a:spcPts val="1575"/>
              </a:lnSpc>
              <a:buNone/>
            </a:pPr>
            <a:r>
              <a:rPr lang="en-US" sz="1050" dirty="0">
                <a:solidFill>
                  <a:srgbClr val="2D6A4F"/>
                </a:solidFill>
              </a:rPr>
              <a:t>www.bradfordvts.co.uk</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4-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4-img-4" descr="preencoded.png"/>
          <p:cNvPicPr>
            <a:picLocks noChangeAspect="1"/>
          </p:cNvPicPr>
          <p:nvPr/>
        </p:nvPicPr>
        <p:blipFill>
          <a:blip r:embed="rId5"/>
          <a:stretch>
            <a:fillRect/>
          </a:stretch>
        </p:blipFill>
        <p:spPr>
          <a:xfrm>
            <a:off x="381000" y="1893540"/>
            <a:ext cx="5524500" cy="2543175"/>
          </a:xfrm>
          <a:prstGeom prst="rect">
            <a:avLst/>
          </a:prstGeom>
        </p:spPr>
      </p:pic>
      <p:pic>
        <p:nvPicPr>
          <p:cNvPr id="6" name="SK-4-img-5" descr="preencoded.png"/>
          <p:cNvPicPr>
            <a:picLocks noChangeAspect="1"/>
          </p:cNvPicPr>
          <p:nvPr/>
        </p:nvPicPr>
        <p:blipFill>
          <a:blip r:embed="rId6"/>
          <a:stretch>
            <a:fillRect/>
          </a:stretch>
        </p:blipFill>
        <p:spPr>
          <a:xfrm>
            <a:off x="609600" y="2169765"/>
            <a:ext cx="238125" cy="190500"/>
          </a:xfrm>
          <a:prstGeom prst="rect">
            <a:avLst/>
          </a:prstGeom>
        </p:spPr>
      </p:pic>
      <p:pic>
        <p:nvPicPr>
          <p:cNvPr id="7" name="SK-4-img-6" descr="preencoded.png"/>
          <p:cNvPicPr>
            <a:picLocks noChangeAspect="1"/>
          </p:cNvPicPr>
          <p:nvPr/>
        </p:nvPicPr>
        <p:blipFill>
          <a:blip r:embed="rId7"/>
          <a:stretch>
            <a:fillRect/>
          </a:stretch>
        </p:blipFill>
        <p:spPr>
          <a:xfrm>
            <a:off x="381000" y="4770090"/>
            <a:ext cx="5524500" cy="628650"/>
          </a:xfrm>
          <a:prstGeom prst="rect">
            <a:avLst/>
          </a:prstGeom>
        </p:spPr>
      </p:pic>
      <p:pic>
        <p:nvPicPr>
          <p:cNvPr id="8" name="SK-4-img-7" descr="preencoded.png"/>
          <p:cNvPicPr>
            <a:picLocks noChangeAspect="1"/>
          </p:cNvPicPr>
          <p:nvPr/>
        </p:nvPicPr>
        <p:blipFill>
          <a:blip r:embed="rId8"/>
          <a:stretch>
            <a:fillRect/>
          </a:stretch>
        </p:blipFill>
        <p:spPr>
          <a:xfrm>
            <a:off x="523875" y="4923383"/>
            <a:ext cx="166688" cy="137220"/>
          </a:xfrm>
          <a:prstGeom prst="rect">
            <a:avLst/>
          </a:prstGeom>
        </p:spPr>
      </p:pic>
      <p:pic>
        <p:nvPicPr>
          <p:cNvPr id="9" name="SK-4-img-8" descr="preencoded.png"/>
          <p:cNvPicPr>
            <a:picLocks noChangeAspect="1"/>
          </p:cNvPicPr>
          <p:nvPr/>
        </p:nvPicPr>
        <p:blipFill>
          <a:blip r:embed="rId9"/>
          <a:stretch>
            <a:fillRect/>
          </a:stretch>
        </p:blipFill>
        <p:spPr>
          <a:xfrm>
            <a:off x="6286500" y="1483965"/>
            <a:ext cx="5524500" cy="3048000"/>
          </a:xfrm>
          <a:prstGeom prst="rect">
            <a:avLst/>
          </a:prstGeom>
        </p:spPr>
      </p:pic>
      <p:pic>
        <p:nvPicPr>
          <p:cNvPr id="10" name="SK-4-img-9" descr="preencoded.png"/>
          <p:cNvPicPr>
            <a:picLocks noChangeAspect="1"/>
          </p:cNvPicPr>
          <p:nvPr/>
        </p:nvPicPr>
        <p:blipFill>
          <a:blip r:embed="rId10"/>
          <a:stretch>
            <a:fillRect/>
          </a:stretch>
        </p:blipFill>
        <p:spPr>
          <a:xfrm>
            <a:off x="7824787" y="1483965"/>
            <a:ext cx="2447925" cy="3048000"/>
          </a:xfrm>
          <a:prstGeom prst="rect">
            <a:avLst/>
          </a:prstGeom>
        </p:spPr>
      </p:pic>
      <p:pic>
        <p:nvPicPr>
          <p:cNvPr id="11" name="SK-4-img-10" descr="preencoded.png"/>
          <p:cNvPicPr>
            <a:picLocks noChangeAspect="1"/>
          </p:cNvPicPr>
          <p:nvPr/>
        </p:nvPicPr>
        <p:blipFill>
          <a:blip r:embed="rId11"/>
          <a:stretch>
            <a:fillRect/>
          </a:stretch>
        </p:blipFill>
        <p:spPr>
          <a:xfrm>
            <a:off x="6286500" y="4722465"/>
            <a:ext cx="5524500" cy="1085850"/>
          </a:xfrm>
          <a:prstGeom prst="rect">
            <a:avLst/>
          </a:prstGeom>
        </p:spPr>
      </p:pic>
      <p:pic>
        <p:nvPicPr>
          <p:cNvPr id="12" name="SK-4-img-11" descr="preencoded.png"/>
          <p:cNvPicPr>
            <a:picLocks noChangeAspect="1"/>
          </p:cNvPicPr>
          <p:nvPr/>
        </p:nvPicPr>
        <p:blipFill>
          <a:blip r:embed="rId12"/>
          <a:stretch>
            <a:fillRect/>
          </a:stretch>
        </p:blipFill>
        <p:spPr>
          <a:xfrm>
            <a:off x="6477000" y="5201543"/>
            <a:ext cx="166688" cy="137220"/>
          </a:xfrm>
          <a:prstGeom prst="rect">
            <a:avLst/>
          </a:prstGeom>
        </p:spPr>
      </p:pic>
      <p:pic>
        <p:nvPicPr>
          <p:cNvPr id="13" name="SK-4-img-12" descr="preencoded.png"/>
          <p:cNvPicPr>
            <a:picLocks noChangeAspect="1"/>
          </p:cNvPicPr>
          <p:nvPr/>
        </p:nvPicPr>
        <p:blipFill>
          <a:blip r:embed="rId13"/>
          <a:stretch>
            <a:fillRect/>
          </a:stretch>
        </p:blipFill>
        <p:spPr>
          <a:xfrm>
            <a:off x="9096375" y="5201543"/>
            <a:ext cx="166688" cy="137220"/>
          </a:xfrm>
          <a:prstGeom prst="rect">
            <a:avLst/>
          </a:prstGeom>
        </p:spPr>
      </p:pic>
      <p:pic>
        <p:nvPicPr>
          <p:cNvPr id="14" name="SK-4-img-13" descr="preencoded.png"/>
          <p:cNvPicPr>
            <a:picLocks noChangeAspect="1"/>
          </p:cNvPicPr>
          <p:nvPr/>
        </p:nvPicPr>
        <p:blipFill>
          <a:blip r:embed="rId14"/>
          <a:stretch>
            <a:fillRect/>
          </a:stretch>
        </p:blipFill>
        <p:spPr>
          <a:xfrm>
            <a:off x="6477000" y="5496818"/>
            <a:ext cx="166688" cy="137220"/>
          </a:xfrm>
          <a:prstGeom prst="rect">
            <a:avLst/>
          </a:prstGeom>
        </p:spPr>
      </p:pic>
      <p:pic>
        <p:nvPicPr>
          <p:cNvPr id="15" name="SK-4-img-14" descr="preencoded.png"/>
          <p:cNvPicPr>
            <a:picLocks noChangeAspect="1"/>
          </p:cNvPicPr>
          <p:nvPr/>
        </p:nvPicPr>
        <p:blipFill>
          <a:blip r:embed="rId15"/>
          <a:stretch>
            <a:fillRect/>
          </a:stretch>
        </p:blipFill>
        <p:spPr>
          <a:xfrm>
            <a:off x="9096375" y="5496818"/>
            <a:ext cx="166688" cy="137220"/>
          </a:xfrm>
          <a:prstGeom prst="rect">
            <a:avLst/>
          </a:prstGeom>
        </p:spPr>
      </p:pic>
      <p:pic>
        <p:nvPicPr>
          <p:cNvPr id="16" name="SK-4-img-15" descr="preencoded.png"/>
          <p:cNvPicPr>
            <a:picLocks noChangeAspect="1"/>
          </p:cNvPicPr>
          <p:nvPr/>
        </p:nvPicPr>
        <p:blipFill>
          <a:blip r:embed="rId16"/>
          <a:stretch>
            <a:fillRect/>
          </a:stretch>
        </p:blipFill>
        <p:spPr>
          <a:xfrm>
            <a:off x="0" y="6496050"/>
            <a:ext cx="12192000" cy="361950"/>
          </a:xfrm>
          <a:prstGeom prst="rect">
            <a:avLst/>
          </a:prstGeom>
        </p:spPr>
      </p:pic>
      <p:sp>
        <p:nvSpPr>
          <p:cNvPr id="17" name="SK-4-text-16"/>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Prostate Anatomy and Physiology</a:t>
            </a:r>
            <a:endParaRPr lang="en-US" sz="2100" dirty="0"/>
          </a:p>
        </p:txBody>
      </p:sp>
      <p:sp>
        <p:nvSpPr>
          <p:cNvPr id="18" name="SK-4-text-17"/>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19" name="SK-4-text-18"/>
          <p:cNvSpPr/>
          <p:nvPr/>
        </p:nvSpPr>
        <p:spPr>
          <a:xfrm>
            <a:off x="962025" y="2122140"/>
            <a:ext cx="5067300" cy="285750"/>
          </a:xfrm>
          <a:prstGeom prst="rect">
            <a:avLst/>
          </a:prstGeom>
          <a:noFill/>
          <a:ln/>
        </p:spPr>
        <p:txBody>
          <a:bodyPr vert="horz" wrap="square" lIns="0" tIns="0" rIns="0" bIns="0" rtlCol="0" anchor="ctr"/>
          <a:lstStyle/>
          <a:p>
            <a:pPr marL="0" indent="0">
              <a:lnSpc>
                <a:spcPts val="2250"/>
              </a:lnSpc>
              <a:buNone/>
            </a:pPr>
            <a:r>
              <a:rPr lang="en-US" sz="1500" dirty="0">
                <a:solidFill>
                  <a:srgbClr val="2D6A4F"/>
                </a:solidFill>
              </a:rPr>
              <a:t>Functional Overview</a:t>
            </a:r>
            <a:endParaRPr lang="en-US" sz="1500" dirty="0"/>
          </a:p>
        </p:txBody>
      </p:sp>
      <p:sp>
        <p:nvSpPr>
          <p:cNvPr id="20" name="SK-4-text-19"/>
          <p:cNvSpPr/>
          <p:nvPr/>
        </p:nvSpPr>
        <p:spPr>
          <a:xfrm>
            <a:off x="876300" y="2407890"/>
            <a:ext cx="48006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F3640"/>
                </a:solidFill>
              </a:rPr>
              <a:t>Location:</a:t>
            </a:r>
            <a:r>
              <a:rPr lang="en-US" sz="1275" dirty="0">
                <a:solidFill>
                  <a:srgbClr val="2F3640"/>
                </a:solidFill>
              </a:rPr>
              <a:t> Situated just below the bladder, encircling the proximal (prostatic) urethra.</a:t>
            </a:r>
            <a:endParaRPr lang="en-US" sz="1275" dirty="0"/>
          </a:p>
        </p:txBody>
      </p:sp>
      <p:sp>
        <p:nvSpPr>
          <p:cNvPr id="21" name="SK-4-text-20"/>
          <p:cNvSpPr/>
          <p:nvPr/>
        </p:nvSpPr>
        <p:spPr>
          <a:xfrm>
            <a:off x="876300" y="3007965"/>
            <a:ext cx="48006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F3640"/>
                </a:solidFill>
              </a:rPr>
              <a:t>Physiology:</a:t>
            </a:r>
            <a:r>
              <a:rPr lang="en-US" sz="1275" dirty="0">
                <a:solidFill>
                  <a:srgbClr val="2F3640"/>
                </a:solidFill>
              </a:rPr>
              <a:t> Produces alkaline fluid (approx. 30% of seminal volume) to nourish and protect sperm.</a:t>
            </a:r>
            <a:endParaRPr lang="en-US" sz="1275" dirty="0"/>
          </a:p>
        </p:txBody>
      </p:sp>
      <p:sp>
        <p:nvSpPr>
          <p:cNvPr id="22" name="SK-4-text-21"/>
          <p:cNvSpPr/>
          <p:nvPr/>
        </p:nvSpPr>
        <p:spPr>
          <a:xfrm>
            <a:off x="876300" y="3608040"/>
            <a:ext cx="48006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F3640"/>
                </a:solidFill>
              </a:rPr>
              <a:t>Structure:</a:t>
            </a:r>
            <a:r>
              <a:rPr lang="en-US" sz="1275" dirty="0">
                <a:solidFill>
                  <a:srgbClr val="2F3640"/>
                </a:solidFill>
              </a:rPr>
              <a:t> Fibromuscular and glandular organ, typically the size of a large chestnut (~20g).</a:t>
            </a:r>
            <a:endParaRPr lang="en-US" sz="1275" dirty="0"/>
          </a:p>
        </p:txBody>
      </p:sp>
      <p:sp>
        <p:nvSpPr>
          <p:cNvPr id="23" name="SK-4-text-22"/>
          <p:cNvSpPr/>
          <p:nvPr/>
        </p:nvSpPr>
        <p:spPr>
          <a:xfrm>
            <a:off x="727621" y="4884390"/>
            <a:ext cx="5238750"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92400E"/>
                </a:solidFill>
              </a:rPr>
              <a:t> Pathophysiology of BPH: It is the Transition Zone (surrounding the urethra) that enlarges in BPH, leading to Bladder Outlet Obstruction (BOO).</a:t>
            </a:r>
            <a:endParaRPr lang="en-US" sz="1050" dirty="0"/>
          </a:p>
        </p:txBody>
      </p:sp>
      <p:sp>
        <p:nvSpPr>
          <p:cNvPr id="24" name="SK-4-text-23"/>
          <p:cNvSpPr/>
          <p:nvPr/>
        </p:nvSpPr>
        <p:spPr>
          <a:xfrm>
            <a:off x="6477000" y="4865340"/>
            <a:ext cx="51435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D6A4F"/>
                </a:solidFill>
              </a:rPr>
              <a:t>NORMAL PROSTATE ON DRE</a:t>
            </a:r>
            <a:endParaRPr lang="en-US" sz="1200" dirty="0"/>
          </a:p>
        </p:txBody>
      </p:sp>
      <p:sp>
        <p:nvSpPr>
          <p:cNvPr id="25" name="SK-4-text-24"/>
          <p:cNvSpPr/>
          <p:nvPr/>
        </p:nvSpPr>
        <p:spPr>
          <a:xfrm>
            <a:off x="6719888" y="5170140"/>
            <a:ext cx="2524125" cy="2000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Smooth Surface</a:t>
            </a:r>
            <a:endParaRPr lang="en-US" sz="1050" dirty="0"/>
          </a:p>
        </p:txBody>
      </p:sp>
      <p:sp>
        <p:nvSpPr>
          <p:cNvPr id="26" name="SK-4-text-25"/>
          <p:cNvSpPr/>
          <p:nvPr/>
        </p:nvSpPr>
        <p:spPr>
          <a:xfrm>
            <a:off x="9339263" y="5170140"/>
            <a:ext cx="2720340" cy="2000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Elastic / Rubbery</a:t>
            </a:r>
            <a:endParaRPr lang="en-US" sz="1050" dirty="0"/>
          </a:p>
        </p:txBody>
      </p:sp>
      <p:sp>
        <p:nvSpPr>
          <p:cNvPr id="27" name="SK-4-text-26"/>
          <p:cNvSpPr/>
          <p:nvPr/>
        </p:nvSpPr>
        <p:spPr>
          <a:xfrm>
            <a:off x="6719888" y="5465415"/>
            <a:ext cx="2524125" cy="2000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Symmetrical</a:t>
            </a:r>
            <a:endParaRPr lang="en-US" sz="1050" dirty="0"/>
          </a:p>
        </p:txBody>
      </p:sp>
      <p:sp>
        <p:nvSpPr>
          <p:cNvPr id="28" name="SK-4-text-27"/>
          <p:cNvSpPr/>
          <p:nvPr/>
        </p:nvSpPr>
        <p:spPr>
          <a:xfrm>
            <a:off x="9339263" y="5465415"/>
            <a:ext cx="2773680" cy="2000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Approx. 20 grams</a:t>
            </a:r>
            <a:endParaRPr lang="en-US" sz="1050" dirty="0"/>
          </a:p>
        </p:txBody>
      </p:sp>
      <p:sp>
        <p:nvSpPr>
          <p:cNvPr id="29" name="SK-4-text-28"/>
          <p:cNvSpPr/>
          <p:nvPr/>
        </p:nvSpPr>
        <p:spPr>
          <a:xfrm>
            <a:off x="381000" y="6591300"/>
            <a:ext cx="2880360" cy="171450"/>
          </a:xfrm>
          <a:prstGeom prst="rect">
            <a:avLst/>
          </a:prstGeom>
          <a:noFill/>
          <a:ln/>
        </p:spPr>
        <p:txBody>
          <a:bodyPr vert="horz" wrap="square" lIns="0" tIns="0" rIns="0" bIns="0" rtlCol="0" anchor="ctr"/>
          <a:lstStyle/>
          <a:p>
            <a:pPr marL="0" indent="0">
              <a:lnSpc>
                <a:spcPts val="1350"/>
              </a:lnSpc>
              <a:buNone/>
            </a:pPr>
            <a:r>
              <a:rPr lang="en-US" sz="900" kern="0" spc="30" dirty="0">
                <a:solidFill>
                  <a:srgbClr val="718093"/>
                </a:solidFill>
              </a:rPr>
              <a:t>www.bradfordvts.co.uk</a:t>
            </a:r>
            <a:endParaRPr lang="en-US" sz="900" dirty="0"/>
          </a:p>
        </p:txBody>
      </p:sp>
      <p:sp>
        <p:nvSpPr>
          <p:cNvPr id="30" name="SK-4-text-29"/>
          <p:cNvSpPr/>
          <p:nvPr/>
        </p:nvSpPr>
        <p:spPr>
          <a:xfrm>
            <a:off x="9683353" y="6591300"/>
            <a:ext cx="2508647" cy="171450"/>
          </a:xfrm>
          <a:prstGeom prst="rect">
            <a:avLst/>
          </a:prstGeom>
          <a:noFill/>
          <a:ln/>
        </p:spPr>
        <p:txBody>
          <a:bodyPr vert="horz" wrap="square" lIns="0" tIns="0" rIns="0" bIns="0" rtlCol="0" anchor="ctr"/>
          <a:lstStyle/>
          <a:p>
            <a:pPr marL="0" indent="0">
              <a:lnSpc>
                <a:spcPts val="1350"/>
              </a:lnSpc>
              <a:buNone/>
            </a:pPr>
            <a:r>
              <a:rPr lang="en-US" sz="900" kern="0" spc="30" dirty="0">
                <a:solidFill>
                  <a:srgbClr val="718093"/>
                </a:solidFill>
              </a:rPr>
              <a:t>GP Trainee Teaching Deck • May 2026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5-img-3" descr="preencoded.png"/>
          <p:cNvPicPr>
            <a:picLocks noChangeAspect="1"/>
          </p:cNvPicPr>
          <p:nvPr/>
        </p:nvPicPr>
        <p:blipFill>
          <a:blip r:embed="rId5"/>
          <a:stretch>
            <a:fillRect/>
          </a:stretch>
        </p:blipFill>
        <p:spPr>
          <a:xfrm>
            <a:off x="0" y="0"/>
            <a:ext cx="12192000" cy="853380"/>
          </a:xfrm>
          <a:prstGeom prst="rect">
            <a:avLst/>
          </a:prstGeom>
        </p:spPr>
      </p:pic>
      <p:pic>
        <p:nvPicPr>
          <p:cNvPr id="5" name="SK-5-img-4" descr="preencoded.png"/>
          <p:cNvPicPr>
            <a:picLocks noChangeAspect="1"/>
          </p:cNvPicPr>
          <p:nvPr/>
        </p:nvPicPr>
        <p:blipFill>
          <a:blip r:embed="rId6"/>
          <a:stretch>
            <a:fillRect/>
          </a:stretch>
        </p:blipFill>
        <p:spPr>
          <a:xfrm>
            <a:off x="381000" y="1005780"/>
            <a:ext cx="5572125" cy="4042470"/>
          </a:xfrm>
          <a:prstGeom prst="rect">
            <a:avLst/>
          </a:prstGeom>
        </p:spPr>
      </p:pic>
      <p:pic>
        <p:nvPicPr>
          <p:cNvPr id="6" name="SK-5-img-5" descr="preencoded.png"/>
          <p:cNvPicPr>
            <a:picLocks noChangeAspect="1"/>
          </p:cNvPicPr>
          <p:nvPr/>
        </p:nvPicPr>
        <p:blipFill>
          <a:blip r:embed="rId7"/>
          <a:stretch>
            <a:fillRect/>
          </a:stretch>
        </p:blipFill>
        <p:spPr>
          <a:xfrm>
            <a:off x="619125" y="1196280"/>
            <a:ext cx="428625" cy="428625"/>
          </a:xfrm>
          <a:prstGeom prst="rect">
            <a:avLst/>
          </a:prstGeom>
        </p:spPr>
      </p:pic>
      <p:pic>
        <p:nvPicPr>
          <p:cNvPr id="7" name="SK-5-img-6" descr="preencoded.png"/>
          <p:cNvPicPr>
            <a:picLocks noChangeAspect="1"/>
          </p:cNvPicPr>
          <p:nvPr/>
        </p:nvPicPr>
        <p:blipFill>
          <a:blip r:embed="rId8"/>
          <a:stretch>
            <a:fillRect/>
          </a:stretch>
        </p:blipFill>
        <p:spPr>
          <a:xfrm>
            <a:off x="714375" y="1315343"/>
            <a:ext cx="238125" cy="190500"/>
          </a:xfrm>
          <a:prstGeom prst="rect">
            <a:avLst/>
          </a:prstGeom>
        </p:spPr>
      </p:pic>
      <p:pic>
        <p:nvPicPr>
          <p:cNvPr id="8" name="SK-5-img-7" descr="preencoded.png"/>
          <p:cNvPicPr>
            <a:picLocks noChangeAspect="1"/>
          </p:cNvPicPr>
          <p:nvPr/>
        </p:nvPicPr>
        <p:blipFill>
          <a:blip r:embed="rId9"/>
          <a:stretch>
            <a:fillRect/>
          </a:stretch>
        </p:blipFill>
        <p:spPr>
          <a:xfrm>
            <a:off x="619125" y="1777305"/>
            <a:ext cx="5095875" cy="381000"/>
          </a:xfrm>
          <a:prstGeom prst="rect">
            <a:avLst/>
          </a:prstGeom>
        </p:spPr>
      </p:pic>
      <p:pic>
        <p:nvPicPr>
          <p:cNvPr id="9" name="SK-5-img-8" descr="preencoded.png"/>
          <p:cNvPicPr>
            <a:picLocks noChangeAspect="1"/>
          </p:cNvPicPr>
          <p:nvPr/>
        </p:nvPicPr>
        <p:blipFill>
          <a:blip r:embed="rId10"/>
          <a:stretch>
            <a:fillRect/>
          </a:stretch>
        </p:blipFill>
        <p:spPr>
          <a:xfrm>
            <a:off x="619125" y="1910655"/>
            <a:ext cx="142875" cy="114300"/>
          </a:xfrm>
          <a:prstGeom prst="rect">
            <a:avLst/>
          </a:prstGeom>
        </p:spPr>
      </p:pic>
      <p:pic>
        <p:nvPicPr>
          <p:cNvPr id="10" name="SK-5-img-9" descr="preencoded.png"/>
          <p:cNvPicPr>
            <a:picLocks noChangeAspect="1"/>
          </p:cNvPicPr>
          <p:nvPr/>
        </p:nvPicPr>
        <p:blipFill>
          <a:blip r:embed="rId9"/>
          <a:stretch>
            <a:fillRect/>
          </a:stretch>
        </p:blipFill>
        <p:spPr>
          <a:xfrm>
            <a:off x="619125" y="2158305"/>
            <a:ext cx="5095875" cy="381000"/>
          </a:xfrm>
          <a:prstGeom prst="rect">
            <a:avLst/>
          </a:prstGeom>
        </p:spPr>
      </p:pic>
      <p:pic>
        <p:nvPicPr>
          <p:cNvPr id="11" name="SK-5-img-10" descr="preencoded.png"/>
          <p:cNvPicPr>
            <a:picLocks noChangeAspect="1"/>
          </p:cNvPicPr>
          <p:nvPr/>
        </p:nvPicPr>
        <p:blipFill>
          <a:blip r:embed="rId10"/>
          <a:stretch>
            <a:fillRect/>
          </a:stretch>
        </p:blipFill>
        <p:spPr>
          <a:xfrm>
            <a:off x="619125" y="2291655"/>
            <a:ext cx="142875" cy="114300"/>
          </a:xfrm>
          <a:prstGeom prst="rect">
            <a:avLst/>
          </a:prstGeom>
        </p:spPr>
      </p:pic>
      <p:pic>
        <p:nvPicPr>
          <p:cNvPr id="12" name="SK-5-img-11" descr="preencoded.png"/>
          <p:cNvPicPr>
            <a:picLocks noChangeAspect="1"/>
          </p:cNvPicPr>
          <p:nvPr/>
        </p:nvPicPr>
        <p:blipFill>
          <a:blip r:embed="rId9"/>
          <a:stretch>
            <a:fillRect/>
          </a:stretch>
        </p:blipFill>
        <p:spPr>
          <a:xfrm>
            <a:off x="619125" y="2539305"/>
            <a:ext cx="5095875" cy="381000"/>
          </a:xfrm>
          <a:prstGeom prst="rect">
            <a:avLst/>
          </a:prstGeom>
        </p:spPr>
      </p:pic>
      <p:pic>
        <p:nvPicPr>
          <p:cNvPr id="13" name="SK-5-img-12" descr="preencoded.png"/>
          <p:cNvPicPr>
            <a:picLocks noChangeAspect="1"/>
          </p:cNvPicPr>
          <p:nvPr/>
        </p:nvPicPr>
        <p:blipFill>
          <a:blip r:embed="rId10"/>
          <a:stretch>
            <a:fillRect/>
          </a:stretch>
        </p:blipFill>
        <p:spPr>
          <a:xfrm>
            <a:off x="619125" y="2672655"/>
            <a:ext cx="142875" cy="114300"/>
          </a:xfrm>
          <a:prstGeom prst="rect">
            <a:avLst/>
          </a:prstGeom>
        </p:spPr>
      </p:pic>
      <p:pic>
        <p:nvPicPr>
          <p:cNvPr id="14" name="SK-5-img-13" descr="preencoded.png"/>
          <p:cNvPicPr>
            <a:picLocks noChangeAspect="1"/>
          </p:cNvPicPr>
          <p:nvPr/>
        </p:nvPicPr>
        <p:blipFill>
          <a:blip r:embed="rId10"/>
          <a:stretch>
            <a:fillRect/>
          </a:stretch>
        </p:blipFill>
        <p:spPr>
          <a:xfrm>
            <a:off x="619125" y="3053655"/>
            <a:ext cx="142875" cy="114300"/>
          </a:xfrm>
          <a:prstGeom prst="rect">
            <a:avLst/>
          </a:prstGeom>
        </p:spPr>
      </p:pic>
      <p:pic>
        <p:nvPicPr>
          <p:cNvPr id="15" name="SK-5-img-14" descr="preencoded.png"/>
          <p:cNvPicPr>
            <a:picLocks noChangeAspect="1"/>
          </p:cNvPicPr>
          <p:nvPr/>
        </p:nvPicPr>
        <p:blipFill>
          <a:blip r:embed="rId6"/>
          <a:stretch>
            <a:fillRect/>
          </a:stretch>
        </p:blipFill>
        <p:spPr>
          <a:xfrm>
            <a:off x="6238875" y="1005780"/>
            <a:ext cx="5572125" cy="4042470"/>
          </a:xfrm>
          <a:prstGeom prst="rect">
            <a:avLst/>
          </a:prstGeom>
        </p:spPr>
      </p:pic>
      <p:pic>
        <p:nvPicPr>
          <p:cNvPr id="16" name="SK-5-img-15" descr="preencoded.png"/>
          <p:cNvPicPr>
            <a:picLocks noChangeAspect="1"/>
          </p:cNvPicPr>
          <p:nvPr/>
        </p:nvPicPr>
        <p:blipFill>
          <a:blip r:embed="rId11"/>
          <a:stretch>
            <a:fillRect/>
          </a:stretch>
        </p:blipFill>
        <p:spPr>
          <a:xfrm>
            <a:off x="6477000" y="1196280"/>
            <a:ext cx="428625" cy="428625"/>
          </a:xfrm>
          <a:prstGeom prst="rect">
            <a:avLst/>
          </a:prstGeom>
        </p:spPr>
      </p:pic>
      <p:pic>
        <p:nvPicPr>
          <p:cNvPr id="17" name="SK-5-img-16" descr="preencoded.png"/>
          <p:cNvPicPr>
            <a:picLocks noChangeAspect="1"/>
          </p:cNvPicPr>
          <p:nvPr/>
        </p:nvPicPr>
        <p:blipFill>
          <a:blip r:embed="rId12"/>
          <a:stretch>
            <a:fillRect/>
          </a:stretch>
        </p:blipFill>
        <p:spPr>
          <a:xfrm>
            <a:off x="6572250" y="1315343"/>
            <a:ext cx="238125" cy="190500"/>
          </a:xfrm>
          <a:prstGeom prst="rect">
            <a:avLst/>
          </a:prstGeom>
        </p:spPr>
      </p:pic>
      <p:pic>
        <p:nvPicPr>
          <p:cNvPr id="18" name="SK-5-img-17" descr="preencoded.png"/>
          <p:cNvPicPr>
            <a:picLocks noChangeAspect="1"/>
          </p:cNvPicPr>
          <p:nvPr/>
        </p:nvPicPr>
        <p:blipFill>
          <a:blip r:embed="rId9"/>
          <a:stretch>
            <a:fillRect/>
          </a:stretch>
        </p:blipFill>
        <p:spPr>
          <a:xfrm>
            <a:off x="6477000" y="1777305"/>
            <a:ext cx="5095875" cy="381000"/>
          </a:xfrm>
          <a:prstGeom prst="rect">
            <a:avLst/>
          </a:prstGeom>
        </p:spPr>
      </p:pic>
      <p:pic>
        <p:nvPicPr>
          <p:cNvPr id="19" name="SK-5-img-18" descr="preencoded.png"/>
          <p:cNvPicPr>
            <a:picLocks noChangeAspect="1"/>
          </p:cNvPicPr>
          <p:nvPr/>
        </p:nvPicPr>
        <p:blipFill>
          <a:blip r:embed="rId10"/>
          <a:stretch>
            <a:fillRect/>
          </a:stretch>
        </p:blipFill>
        <p:spPr>
          <a:xfrm>
            <a:off x="6477000" y="1910655"/>
            <a:ext cx="142875" cy="114300"/>
          </a:xfrm>
          <a:prstGeom prst="rect">
            <a:avLst/>
          </a:prstGeom>
        </p:spPr>
      </p:pic>
      <p:pic>
        <p:nvPicPr>
          <p:cNvPr id="20" name="SK-5-img-19" descr="preencoded.png"/>
          <p:cNvPicPr>
            <a:picLocks noChangeAspect="1"/>
          </p:cNvPicPr>
          <p:nvPr/>
        </p:nvPicPr>
        <p:blipFill>
          <a:blip r:embed="rId9"/>
          <a:stretch>
            <a:fillRect/>
          </a:stretch>
        </p:blipFill>
        <p:spPr>
          <a:xfrm>
            <a:off x="6477000" y="2158305"/>
            <a:ext cx="5095875" cy="381000"/>
          </a:xfrm>
          <a:prstGeom prst="rect">
            <a:avLst/>
          </a:prstGeom>
        </p:spPr>
      </p:pic>
      <p:pic>
        <p:nvPicPr>
          <p:cNvPr id="21" name="SK-5-img-20" descr="preencoded.png"/>
          <p:cNvPicPr>
            <a:picLocks noChangeAspect="1"/>
          </p:cNvPicPr>
          <p:nvPr/>
        </p:nvPicPr>
        <p:blipFill>
          <a:blip r:embed="rId10"/>
          <a:stretch>
            <a:fillRect/>
          </a:stretch>
        </p:blipFill>
        <p:spPr>
          <a:xfrm>
            <a:off x="6477000" y="2291655"/>
            <a:ext cx="142875" cy="114300"/>
          </a:xfrm>
          <a:prstGeom prst="rect">
            <a:avLst/>
          </a:prstGeom>
        </p:spPr>
      </p:pic>
      <p:pic>
        <p:nvPicPr>
          <p:cNvPr id="22" name="SK-5-img-21" descr="preencoded.png"/>
          <p:cNvPicPr>
            <a:picLocks noChangeAspect="1"/>
          </p:cNvPicPr>
          <p:nvPr/>
        </p:nvPicPr>
        <p:blipFill>
          <a:blip r:embed="rId9"/>
          <a:stretch>
            <a:fillRect/>
          </a:stretch>
        </p:blipFill>
        <p:spPr>
          <a:xfrm>
            <a:off x="6477000" y="2539305"/>
            <a:ext cx="5095875" cy="381000"/>
          </a:xfrm>
          <a:prstGeom prst="rect">
            <a:avLst/>
          </a:prstGeom>
        </p:spPr>
      </p:pic>
      <p:pic>
        <p:nvPicPr>
          <p:cNvPr id="23" name="SK-5-img-22" descr="preencoded.png"/>
          <p:cNvPicPr>
            <a:picLocks noChangeAspect="1"/>
          </p:cNvPicPr>
          <p:nvPr/>
        </p:nvPicPr>
        <p:blipFill>
          <a:blip r:embed="rId10"/>
          <a:stretch>
            <a:fillRect/>
          </a:stretch>
        </p:blipFill>
        <p:spPr>
          <a:xfrm>
            <a:off x="6477000" y="2672655"/>
            <a:ext cx="142875" cy="114300"/>
          </a:xfrm>
          <a:prstGeom prst="rect">
            <a:avLst/>
          </a:prstGeom>
        </p:spPr>
      </p:pic>
      <p:pic>
        <p:nvPicPr>
          <p:cNvPr id="24" name="SK-5-img-23" descr="preencoded.png"/>
          <p:cNvPicPr>
            <a:picLocks noChangeAspect="1"/>
          </p:cNvPicPr>
          <p:nvPr/>
        </p:nvPicPr>
        <p:blipFill>
          <a:blip r:embed="rId9"/>
          <a:stretch>
            <a:fillRect/>
          </a:stretch>
        </p:blipFill>
        <p:spPr>
          <a:xfrm>
            <a:off x="6477000" y="2920305"/>
            <a:ext cx="5095875" cy="381000"/>
          </a:xfrm>
          <a:prstGeom prst="rect">
            <a:avLst/>
          </a:prstGeom>
        </p:spPr>
      </p:pic>
      <p:pic>
        <p:nvPicPr>
          <p:cNvPr id="25" name="SK-5-img-24" descr="preencoded.png"/>
          <p:cNvPicPr>
            <a:picLocks noChangeAspect="1"/>
          </p:cNvPicPr>
          <p:nvPr/>
        </p:nvPicPr>
        <p:blipFill>
          <a:blip r:embed="rId10"/>
          <a:stretch>
            <a:fillRect/>
          </a:stretch>
        </p:blipFill>
        <p:spPr>
          <a:xfrm>
            <a:off x="6477000" y="3053655"/>
            <a:ext cx="142875" cy="114300"/>
          </a:xfrm>
          <a:prstGeom prst="rect">
            <a:avLst/>
          </a:prstGeom>
        </p:spPr>
      </p:pic>
      <p:pic>
        <p:nvPicPr>
          <p:cNvPr id="26" name="SK-5-img-25" descr="preencoded.png"/>
          <p:cNvPicPr>
            <a:picLocks noChangeAspect="1"/>
          </p:cNvPicPr>
          <p:nvPr/>
        </p:nvPicPr>
        <p:blipFill>
          <a:blip r:embed="rId9"/>
          <a:stretch>
            <a:fillRect/>
          </a:stretch>
        </p:blipFill>
        <p:spPr>
          <a:xfrm>
            <a:off x="6477000" y="3301305"/>
            <a:ext cx="5095875" cy="381000"/>
          </a:xfrm>
          <a:prstGeom prst="rect">
            <a:avLst/>
          </a:prstGeom>
        </p:spPr>
      </p:pic>
      <p:pic>
        <p:nvPicPr>
          <p:cNvPr id="27" name="SK-5-img-26" descr="preencoded.png"/>
          <p:cNvPicPr>
            <a:picLocks noChangeAspect="1"/>
          </p:cNvPicPr>
          <p:nvPr/>
        </p:nvPicPr>
        <p:blipFill>
          <a:blip r:embed="rId10"/>
          <a:stretch>
            <a:fillRect/>
          </a:stretch>
        </p:blipFill>
        <p:spPr>
          <a:xfrm>
            <a:off x="6477000" y="3434655"/>
            <a:ext cx="142875" cy="114300"/>
          </a:xfrm>
          <a:prstGeom prst="rect">
            <a:avLst/>
          </a:prstGeom>
        </p:spPr>
      </p:pic>
      <p:pic>
        <p:nvPicPr>
          <p:cNvPr id="28" name="SK-5-img-27" descr="preencoded.png"/>
          <p:cNvPicPr>
            <a:picLocks noChangeAspect="1"/>
          </p:cNvPicPr>
          <p:nvPr/>
        </p:nvPicPr>
        <p:blipFill>
          <a:blip r:embed="rId10"/>
          <a:stretch>
            <a:fillRect/>
          </a:stretch>
        </p:blipFill>
        <p:spPr>
          <a:xfrm>
            <a:off x="6477000" y="3815655"/>
            <a:ext cx="142875" cy="114300"/>
          </a:xfrm>
          <a:prstGeom prst="rect">
            <a:avLst/>
          </a:prstGeom>
        </p:spPr>
      </p:pic>
      <p:pic>
        <p:nvPicPr>
          <p:cNvPr id="29" name="SK-5-img-28" descr="preencoded.png"/>
          <p:cNvPicPr>
            <a:picLocks noChangeAspect="1"/>
          </p:cNvPicPr>
          <p:nvPr/>
        </p:nvPicPr>
        <p:blipFill>
          <a:blip r:embed="rId13"/>
          <a:stretch>
            <a:fillRect/>
          </a:stretch>
        </p:blipFill>
        <p:spPr>
          <a:xfrm>
            <a:off x="381000" y="5238750"/>
            <a:ext cx="11430000" cy="1000125"/>
          </a:xfrm>
          <a:prstGeom prst="rect">
            <a:avLst/>
          </a:prstGeom>
        </p:spPr>
      </p:pic>
      <p:pic>
        <p:nvPicPr>
          <p:cNvPr id="30" name="SK-5-img-29" descr="preencoded.png"/>
          <p:cNvPicPr>
            <a:picLocks noChangeAspect="1"/>
          </p:cNvPicPr>
          <p:nvPr/>
        </p:nvPicPr>
        <p:blipFill>
          <a:blip r:embed="rId14"/>
          <a:stretch>
            <a:fillRect/>
          </a:stretch>
        </p:blipFill>
        <p:spPr>
          <a:xfrm>
            <a:off x="571500" y="5492651"/>
            <a:ext cx="285750" cy="228600"/>
          </a:xfrm>
          <a:prstGeom prst="rect">
            <a:avLst/>
          </a:prstGeom>
        </p:spPr>
      </p:pic>
      <p:pic>
        <p:nvPicPr>
          <p:cNvPr id="31" name="SK-5-img-30" descr="preencoded.png"/>
          <p:cNvPicPr>
            <a:picLocks noChangeAspect="1"/>
          </p:cNvPicPr>
          <p:nvPr/>
        </p:nvPicPr>
        <p:blipFill>
          <a:blip r:embed="rId15"/>
          <a:stretch>
            <a:fillRect/>
          </a:stretch>
        </p:blipFill>
        <p:spPr>
          <a:xfrm>
            <a:off x="0" y="6429375"/>
            <a:ext cx="12192000" cy="428625"/>
          </a:xfrm>
          <a:prstGeom prst="rect">
            <a:avLst/>
          </a:prstGeom>
        </p:spPr>
      </p:pic>
      <p:sp>
        <p:nvSpPr>
          <p:cNvPr id="32" name="SK-5-text-31"/>
          <p:cNvSpPr/>
          <p:nvPr/>
        </p:nvSpPr>
        <p:spPr>
          <a:xfrm>
            <a:off x="381000" y="2286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Understanding LUTS: Storage vs Voiding Symptoms</a:t>
            </a:r>
            <a:endParaRPr lang="en-US" sz="2100" dirty="0"/>
          </a:p>
        </p:txBody>
      </p:sp>
      <p:sp>
        <p:nvSpPr>
          <p:cNvPr id="33" name="SK-5-text-32"/>
          <p:cNvSpPr/>
          <p:nvPr/>
        </p:nvSpPr>
        <p:spPr>
          <a:xfrm>
            <a:off x="381000" y="577155"/>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34" name="SK-5-text-33"/>
          <p:cNvSpPr/>
          <p:nvPr/>
        </p:nvSpPr>
        <p:spPr>
          <a:xfrm>
            <a:off x="1190625" y="1267718"/>
            <a:ext cx="6629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Storage Symptoms (Irritative)</a:t>
            </a:r>
            <a:endParaRPr lang="en-US" sz="1500" dirty="0"/>
          </a:p>
        </p:txBody>
      </p:sp>
      <p:sp>
        <p:nvSpPr>
          <p:cNvPr id="35" name="SK-5-text-34"/>
          <p:cNvSpPr/>
          <p:nvPr/>
        </p:nvSpPr>
        <p:spPr>
          <a:xfrm>
            <a:off x="876300" y="1853505"/>
            <a:ext cx="18288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Frequency:</a:t>
            </a:r>
            <a:endParaRPr lang="en-US" sz="1200" dirty="0"/>
          </a:p>
        </p:txBody>
      </p:sp>
      <p:sp>
        <p:nvSpPr>
          <p:cNvPr id="36" name="SK-5-text-35"/>
          <p:cNvSpPr/>
          <p:nvPr/>
        </p:nvSpPr>
        <p:spPr>
          <a:xfrm>
            <a:off x="1745456" y="1860649"/>
            <a:ext cx="60007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Passing urine more often than usual</a:t>
            </a:r>
            <a:endParaRPr lang="en-US" sz="1125" dirty="0"/>
          </a:p>
        </p:txBody>
      </p:sp>
      <p:sp>
        <p:nvSpPr>
          <p:cNvPr id="37" name="SK-5-text-36"/>
          <p:cNvSpPr/>
          <p:nvPr/>
        </p:nvSpPr>
        <p:spPr>
          <a:xfrm>
            <a:off x="876300" y="2234505"/>
            <a:ext cx="146304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Urgency:</a:t>
            </a:r>
            <a:endParaRPr lang="en-US" sz="1200" dirty="0"/>
          </a:p>
        </p:txBody>
      </p:sp>
      <p:sp>
        <p:nvSpPr>
          <p:cNvPr id="38" name="SK-5-text-37"/>
          <p:cNvSpPr/>
          <p:nvPr/>
        </p:nvSpPr>
        <p:spPr>
          <a:xfrm>
            <a:off x="1584573" y="2241649"/>
            <a:ext cx="53149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Sudden, compelling need to void</a:t>
            </a:r>
            <a:endParaRPr lang="en-US" sz="1125" dirty="0"/>
          </a:p>
        </p:txBody>
      </p:sp>
      <p:sp>
        <p:nvSpPr>
          <p:cNvPr id="39" name="SK-5-text-38"/>
          <p:cNvSpPr/>
          <p:nvPr/>
        </p:nvSpPr>
        <p:spPr>
          <a:xfrm>
            <a:off x="876300" y="2615505"/>
            <a:ext cx="164592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Nocturia:</a:t>
            </a:r>
            <a:endParaRPr lang="en-US" sz="1200" dirty="0"/>
          </a:p>
        </p:txBody>
      </p:sp>
      <p:sp>
        <p:nvSpPr>
          <p:cNvPr id="40" name="SK-5-text-39"/>
          <p:cNvSpPr/>
          <p:nvPr/>
        </p:nvSpPr>
        <p:spPr>
          <a:xfrm>
            <a:off x="1592907" y="2622649"/>
            <a:ext cx="54864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Waking up at night to pass urine</a:t>
            </a:r>
            <a:endParaRPr lang="en-US" sz="1125" dirty="0"/>
          </a:p>
        </p:txBody>
      </p:sp>
      <p:sp>
        <p:nvSpPr>
          <p:cNvPr id="41" name="SK-5-text-40"/>
          <p:cNvSpPr/>
          <p:nvPr/>
        </p:nvSpPr>
        <p:spPr>
          <a:xfrm>
            <a:off x="876300" y="2996505"/>
            <a:ext cx="329184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Urge Incontinence:</a:t>
            </a:r>
            <a:endParaRPr lang="en-US" sz="1200" dirty="0"/>
          </a:p>
        </p:txBody>
      </p:sp>
      <p:sp>
        <p:nvSpPr>
          <p:cNvPr id="42" name="SK-5-text-41"/>
          <p:cNvSpPr/>
          <p:nvPr/>
        </p:nvSpPr>
        <p:spPr>
          <a:xfrm>
            <a:off x="2304157" y="3003649"/>
            <a:ext cx="54864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Involuntary leakage with urgency</a:t>
            </a:r>
            <a:endParaRPr lang="en-US" sz="1125" dirty="0"/>
          </a:p>
        </p:txBody>
      </p:sp>
      <p:sp>
        <p:nvSpPr>
          <p:cNvPr id="43" name="SK-5-text-42"/>
          <p:cNvSpPr/>
          <p:nvPr/>
        </p:nvSpPr>
        <p:spPr>
          <a:xfrm>
            <a:off x="7048500" y="1267718"/>
            <a:ext cx="51435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Voiding Symptoms (Obstructive)</a:t>
            </a:r>
            <a:endParaRPr lang="en-US" sz="1500" dirty="0"/>
          </a:p>
        </p:txBody>
      </p:sp>
      <p:sp>
        <p:nvSpPr>
          <p:cNvPr id="44" name="SK-5-text-43"/>
          <p:cNvSpPr/>
          <p:nvPr/>
        </p:nvSpPr>
        <p:spPr>
          <a:xfrm>
            <a:off x="6734175" y="1853505"/>
            <a:ext cx="18288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Hesitancy:</a:t>
            </a:r>
            <a:endParaRPr lang="en-US" sz="1200" dirty="0"/>
          </a:p>
        </p:txBody>
      </p:sp>
      <p:sp>
        <p:nvSpPr>
          <p:cNvPr id="45" name="SK-5-text-44"/>
          <p:cNvSpPr/>
          <p:nvPr/>
        </p:nvSpPr>
        <p:spPr>
          <a:xfrm>
            <a:off x="7552581" y="1860649"/>
            <a:ext cx="4639419"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Difficulty initiating the stream</a:t>
            </a:r>
            <a:endParaRPr lang="en-US" sz="1125" dirty="0"/>
          </a:p>
        </p:txBody>
      </p:sp>
      <p:sp>
        <p:nvSpPr>
          <p:cNvPr id="46" name="SK-5-text-45"/>
          <p:cNvSpPr/>
          <p:nvPr/>
        </p:nvSpPr>
        <p:spPr>
          <a:xfrm>
            <a:off x="6734175" y="2234505"/>
            <a:ext cx="219456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Weak Stream:</a:t>
            </a:r>
            <a:endParaRPr lang="en-US" sz="1200" dirty="0"/>
          </a:p>
        </p:txBody>
      </p:sp>
      <p:sp>
        <p:nvSpPr>
          <p:cNvPr id="47" name="SK-5-text-46"/>
          <p:cNvSpPr/>
          <p:nvPr/>
        </p:nvSpPr>
        <p:spPr>
          <a:xfrm>
            <a:off x="7786985" y="2241649"/>
            <a:ext cx="4405015"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Poor or slow flow of urine</a:t>
            </a:r>
            <a:endParaRPr lang="en-US" sz="1125" dirty="0"/>
          </a:p>
        </p:txBody>
      </p:sp>
      <p:sp>
        <p:nvSpPr>
          <p:cNvPr id="48" name="SK-5-text-47"/>
          <p:cNvSpPr/>
          <p:nvPr/>
        </p:nvSpPr>
        <p:spPr>
          <a:xfrm>
            <a:off x="6734175" y="2615505"/>
            <a:ext cx="256032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Intermittency:</a:t>
            </a:r>
            <a:endParaRPr lang="en-US" sz="1200" dirty="0"/>
          </a:p>
        </p:txBody>
      </p:sp>
      <p:sp>
        <p:nvSpPr>
          <p:cNvPr id="49" name="SK-5-text-48"/>
          <p:cNvSpPr/>
          <p:nvPr/>
        </p:nvSpPr>
        <p:spPr>
          <a:xfrm>
            <a:off x="7789515" y="2622649"/>
            <a:ext cx="39433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Stream stops and starts</a:t>
            </a:r>
            <a:endParaRPr lang="en-US" sz="1125" dirty="0"/>
          </a:p>
        </p:txBody>
      </p:sp>
      <p:sp>
        <p:nvSpPr>
          <p:cNvPr id="50" name="SK-5-text-49"/>
          <p:cNvSpPr/>
          <p:nvPr/>
        </p:nvSpPr>
        <p:spPr>
          <a:xfrm>
            <a:off x="6734175" y="2996505"/>
            <a:ext cx="18288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Straining:</a:t>
            </a:r>
            <a:endParaRPr lang="en-US" sz="1200" dirty="0"/>
          </a:p>
        </p:txBody>
      </p:sp>
      <p:sp>
        <p:nvSpPr>
          <p:cNvPr id="51" name="SK-5-text-50"/>
          <p:cNvSpPr/>
          <p:nvPr/>
        </p:nvSpPr>
        <p:spPr>
          <a:xfrm>
            <a:off x="7493050" y="3003649"/>
            <a:ext cx="46989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Using abdominal effort to void</a:t>
            </a:r>
            <a:endParaRPr lang="en-US" sz="1125" dirty="0"/>
          </a:p>
        </p:txBody>
      </p:sp>
      <p:sp>
        <p:nvSpPr>
          <p:cNvPr id="52" name="SK-5-text-51"/>
          <p:cNvSpPr/>
          <p:nvPr/>
        </p:nvSpPr>
        <p:spPr>
          <a:xfrm>
            <a:off x="6734175" y="3377505"/>
            <a:ext cx="36576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Incomplete Emptying:</a:t>
            </a:r>
            <a:endParaRPr lang="en-US" sz="1200" dirty="0"/>
          </a:p>
        </p:txBody>
      </p:sp>
      <p:sp>
        <p:nvSpPr>
          <p:cNvPr id="53" name="SK-5-text-52"/>
          <p:cNvSpPr/>
          <p:nvPr/>
        </p:nvSpPr>
        <p:spPr>
          <a:xfrm>
            <a:off x="8373666" y="3384649"/>
            <a:ext cx="3818334"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Feeling of urine left behind</a:t>
            </a:r>
            <a:endParaRPr lang="en-US" sz="1125" dirty="0"/>
          </a:p>
        </p:txBody>
      </p:sp>
      <p:sp>
        <p:nvSpPr>
          <p:cNvPr id="54" name="SK-5-text-53"/>
          <p:cNvSpPr/>
          <p:nvPr/>
        </p:nvSpPr>
        <p:spPr>
          <a:xfrm>
            <a:off x="6734175" y="3758505"/>
            <a:ext cx="457200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Post-micturition Dribble:</a:t>
            </a:r>
            <a:endParaRPr lang="en-US" sz="1200" dirty="0"/>
          </a:p>
        </p:txBody>
      </p:sp>
      <p:sp>
        <p:nvSpPr>
          <p:cNvPr id="55" name="SK-5-text-54"/>
          <p:cNvSpPr/>
          <p:nvPr/>
        </p:nvSpPr>
        <p:spPr>
          <a:xfrm>
            <a:off x="8568333" y="3765649"/>
            <a:ext cx="3623667"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64748B"/>
                </a:solidFill>
              </a:rPr>
              <a:t>Leakage after finishing</a:t>
            </a:r>
            <a:endParaRPr lang="en-US" sz="1125" dirty="0"/>
          </a:p>
        </p:txBody>
      </p:sp>
      <p:sp>
        <p:nvSpPr>
          <p:cNvPr id="56" name="SK-5-text-55"/>
          <p:cNvSpPr/>
          <p:nvPr/>
        </p:nvSpPr>
        <p:spPr>
          <a:xfrm>
            <a:off x="1047750" y="5391150"/>
            <a:ext cx="1057275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FFFFFF"/>
                </a:solidFill>
              </a:rPr>
              <a:t>SCA EXAM FOCUS: DIFFERENTIAL DIAGNOSIS</a:t>
            </a:r>
            <a:endParaRPr lang="en-US" sz="1050" dirty="0"/>
          </a:p>
        </p:txBody>
      </p:sp>
      <p:sp>
        <p:nvSpPr>
          <p:cNvPr id="57" name="SK-5-text-56"/>
          <p:cNvSpPr/>
          <p:nvPr/>
        </p:nvSpPr>
        <p:spPr>
          <a:xfrm>
            <a:off x="1047750" y="5629275"/>
            <a:ext cx="10572750" cy="457200"/>
          </a:xfrm>
          <a:prstGeom prst="rect">
            <a:avLst/>
          </a:prstGeom>
          <a:noFill/>
          <a:ln/>
        </p:spPr>
        <p:txBody>
          <a:bodyPr vert="horz" wrap="square" lIns="0" tIns="0" rIns="0" bIns="0" rtlCol="0" anchor="ctr"/>
          <a:lstStyle/>
          <a:p>
            <a:pPr marL="0" indent="0">
              <a:lnSpc>
                <a:spcPts val="1800"/>
              </a:lnSpc>
              <a:buNone/>
            </a:pPr>
            <a:r>
              <a:rPr lang="en-US" sz="1200" dirty="0">
                <a:solidFill>
                  <a:srgbClr val="FFFFFF"/>
                </a:solidFill>
              </a:rPr>
              <a:t>Differentiating between storage and voiding symptoms is a high-yield clinical skill. Storage symptoms often suggest </a:t>
            </a:r>
            <a:r>
              <a:rPr lang="en-US" sz="1200" b="1" dirty="0">
                <a:solidFill>
                  <a:srgbClr val="FFFFFF"/>
                </a:solidFill>
              </a:rPr>
              <a:t>Overactive Bladder (OAB)</a:t>
            </a:r>
            <a:r>
              <a:rPr lang="en-US" sz="1200" dirty="0">
                <a:solidFill>
                  <a:srgbClr val="FFFFFF"/>
                </a:solidFill>
              </a:rPr>
              <a:t> or detrusor instability, whereas voiding symptoms point strongly toward </a:t>
            </a:r>
            <a:r>
              <a:rPr lang="en-US" sz="1200" b="1" dirty="0">
                <a:solidFill>
                  <a:srgbClr val="FFFFFF"/>
                </a:solidFill>
              </a:rPr>
              <a:t>Bladder Outlet Obstruction (BPH/Stricture)</a:t>
            </a:r>
            <a:r>
              <a:rPr lang="en-US" sz="1200" dirty="0">
                <a:solidFill>
                  <a:srgbClr val="FFFFFF"/>
                </a:solidFill>
              </a:rPr>
              <a:t>.</a:t>
            </a:r>
            <a:endParaRPr lang="en-US" sz="1200" dirty="0"/>
          </a:p>
        </p:txBody>
      </p:sp>
      <p:sp>
        <p:nvSpPr>
          <p:cNvPr id="58" name="SK-5-text-57"/>
          <p:cNvSpPr/>
          <p:nvPr/>
        </p:nvSpPr>
        <p:spPr>
          <a:xfrm>
            <a:off x="10469463" y="6562725"/>
            <a:ext cx="1341537" cy="152400"/>
          </a:xfrm>
          <a:prstGeom prst="rect">
            <a:avLst/>
          </a:prstGeom>
          <a:noFill/>
          <a:ln/>
        </p:spPr>
        <p:txBody>
          <a:bodyPr vert="horz" wrap="square" lIns="0" tIns="0" rIns="0" bIns="0" rtlCol="0" anchor="t"/>
          <a:lstStyle/>
          <a:p>
            <a:pPr marL="0" indent="0" algn="r">
              <a:lnSpc>
                <a:spcPts val="1575"/>
              </a:lnSpc>
              <a:buNone/>
            </a:pPr>
            <a:r>
              <a:rPr lang="en-US" sz="1050" dirty="0">
                <a:solidFill>
                  <a:srgbClr val="94A3B8"/>
                </a:solidFill>
              </a:rPr>
              <a:t>www.bradfordvts.co.uk</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6-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6-img-3" descr="preencoded.png"/>
          <p:cNvPicPr>
            <a:picLocks noChangeAspect="1"/>
          </p:cNvPicPr>
          <p:nvPr/>
        </p:nvPicPr>
        <p:blipFill>
          <a:blip r:embed="rId4"/>
          <a:stretch>
            <a:fillRect/>
          </a:stretch>
        </p:blipFill>
        <p:spPr>
          <a:xfrm>
            <a:off x="381000" y="381000"/>
            <a:ext cx="11811000" cy="1268611"/>
          </a:xfrm>
          <a:prstGeom prst="rect">
            <a:avLst/>
          </a:prstGeom>
        </p:spPr>
      </p:pic>
      <p:pic>
        <p:nvPicPr>
          <p:cNvPr id="5" name="SK-6-img-4" descr="preencoded.png"/>
          <p:cNvPicPr>
            <a:picLocks noChangeAspect="1"/>
          </p:cNvPicPr>
          <p:nvPr/>
        </p:nvPicPr>
        <p:blipFill>
          <a:blip r:embed="rId5"/>
          <a:stretch>
            <a:fillRect/>
          </a:stretch>
        </p:blipFill>
        <p:spPr>
          <a:xfrm>
            <a:off x="571500" y="2049066"/>
            <a:ext cx="5334000" cy="2062758"/>
          </a:xfrm>
          <a:prstGeom prst="rect">
            <a:avLst/>
          </a:prstGeom>
        </p:spPr>
      </p:pic>
      <p:pic>
        <p:nvPicPr>
          <p:cNvPr id="6" name="SK-6-img-5" descr="preencoded.png"/>
          <p:cNvPicPr>
            <a:picLocks noChangeAspect="1"/>
          </p:cNvPicPr>
          <p:nvPr/>
        </p:nvPicPr>
        <p:blipFill>
          <a:blip r:embed="rId6"/>
          <a:stretch>
            <a:fillRect/>
          </a:stretch>
        </p:blipFill>
        <p:spPr>
          <a:xfrm>
            <a:off x="809625" y="2287191"/>
            <a:ext cx="4857750" cy="438150"/>
          </a:xfrm>
          <a:prstGeom prst="rect">
            <a:avLst/>
          </a:prstGeom>
        </p:spPr>
      </p:pic>
      <p:pic>
        <p:nvPicPr>
          <p:cNvPr id="7" name="SK-6-img-6" descr="preencoded.png"/>
          <p:cNvPicPr>
            <a:picLocks noChangeAspect="1"/>
          </p:cNvPicPr>
          <p:nvPr/>
        </p:nvPicPr>
        <p:blipFill>
          <a:blip r:embed="rId7"/>
          <a:stretch>
            <a:fillRect/>
          </a:stretch>
        </p:blipFill>
        <p:spPr>
          <a:xfrm>
            <a:off x="809625" y="2350591"/>
            <a:ext cx="285750" cy="228600"/>
          </a:xfrm>
          <a:prstGeom prst="rect">
            <a:avLst/>
          </a:prstGeom>
        </p:spPr>
      </p:pic>
      <p:pic>
        <p:nvPicPr>
          <p:cNvPr id="8" name="SK-6-img-7" descr="preencoded.png"/>
          <p:cNvPicPr>
            <a:picLocks noChangeAspect="1"/>
          </p:cNvPicPr>
          <p:nvPr/>
        </p:nvPicPr>
        <p:blipFill>
          <a:blip r:embed="rId8"/>
          <a:stretch>
            <a:fillRect/>
          </a:stretch>
        </p:blipFill>
        <p:spPr>
          <a:xfrm>
            <a:off x="809625" y="2925366"/>
            <a:ext cx="166688" cy="137220"/>
          </a:xfrm>
          <a:prstGeom prst="rect">
            <a:avLst/>
          </a:prstGeom>
        </p:spPr>
      </p:pic>
      <p:pic>
        <p:nvPicPr>
          <p:cNvPr id="9" name="SK-6-img-8" descr="preencoded.png"/>
          <p:cNvPicPr>
            <a:picLocks noChangeAspect="1"/>
          </p:cNvPicPr>
          <p:nvPr/>
        </p:nvPicPr>
        <p:blipFill>
          <a:blip r:embed="rId9"/>
          <a:stretch>
            <a:fillRect/>
          </a:stretch>
        </p:blipFill>
        <p:spPr>
          <a:xfrm>
            <a:off x="809625" y="3260527"/>
            <a:ext cx="166688" cy="137220"/>
          </a:xfrm>
          <a:prstGeom prst="rect">
            <a:avLst/>
          </a:prstGeom>
        </p:spPr>
      </p:pic>
      <p:pic>
        <p:nvPicPr>
          <p:cNvPr id="10" name="SK-6-img-9" descr="preencoded.png"/>
          <p:cNvPicPr>
            <a:picLocks noChangeAspect="1"/>
          </p:cNvPicPr>
          <p:nvPr/>
        </p:nvPicPr>
        <p:blipFill>
          <a:blip r:embed="rId10"/>
          <a:stretch>
            <a:fillRect/>
          </a:stretch>
        </p:blipFill>
        <p:spPr>
          <a:xfrm>
            <a:off x="809625" y="3595688"/>
            <a:ext cx="166688" cy="137220"/>
          </a:xfrm>
          <a:prstGeom prst="rect">
            <a:avLst/>
          </a:prstGeom>
        </p:spPr>
      </p:pic>
      <p:pic>
        <p:nvPicPr>
          <p:cNvPr id="11" name="SK-6-img-10" descr="preencoded.png"/>
          <p:cNvPicPr>
            <a:picLocks noChangeAspect="1"/>
          </p:cNvPicPr>
          <p:nvPr/>
        </p:nvPicPr>
        <p:blipFill>
          <a:blip r:embed="rId11"/>
          <a:stretch>
            <a:fillRect/>
          </a:stretch>
        </p:blipFill>
        <p:spPr>
          <a:xfrm>
            <a:off x="571500" y="4349948"/>
            <a:ext cx="5334000" cy="1727597"/>
          </a:xfrm>
          <a:prstGeom prst="rect">
            <a:avLst/>
          </a:prstGeom>
        </p:spPr>
      </p:pic>
      <p:pic>
        <p:nvPicPr>
          <p:cNvPr id="12" name="SK-6-img-11" descr="preencoded.png"/>
          <p:cNvPicPr>
            <a:picLocks noChangeAspect="1"/>
          </p:cNvPicPr>
          <p:nvPr/>
        </p:nvPicPr>
        <p:blipFill>
          <a:blip r:embed="rId12"/>
          <a:stretch>
            <a:fillRect/>
          </a:stretch>
        </p:blipFill>
        <p:spPr>
          <a:xfrm>
            <a:off x="809625" y="4588073"/>
            <a:ext cx="4857750" cy="438150"/>
          </a:xfrm>
          <a:prstGeom prst="rect">
            <a:avLst/>
          </a:prstGeom>
        </p:spPr>
      </p:pic>
      <p:pic>
        <p:nvPicPr>
          <p:cNvPr id="13" name="SK-6-img-12" descr="preencoded.png"/>
          <p:cNvPicPr>
            <a:picLocks noChangeAspect="1"/>
          </p:cNvPicPr>
          <p:nvPr/>
        </p:nvPicPr>
        <p:blipFill>
          <a:blip r:embed="rId13"/>
          <a:stretch>
            <a:fillRect/>
          </a:stretch>
        </p:blipFill>
        <p:spPr>
          <a:xfrm>
            <a:off x="809625" y="4651474"/>
            <a:ext cx="285750" cy="228600"/>
          </a:xfrm>
          <a:prstGeom prst="rect">
            <a:avLst/>
          </a:prstGeom>
        </p:spPr>
      </p:pic>
      <p:pic>
        <p:nvPicPr>
          <p:cNvPr id="14" name="SK-6-img-13" descr="preencoded.png"/>
          <p:cNvPicPr>
            <a:picLocks noChangeAspect="1"/>
          </p:cNvPicPr>
          <p:nvPr/>
        </p:nvPicPr>
        <p:blipFill>
          <a:blip r:embed="rId10"/>
          <a:stretch>
            <a:fillRect/>
          </a:stretch>
        </p:blipFill>
        <p:spPr>
          <a:xfrm>
            <a:off x="809625" y="5226248"/>
            <a:ext cx="166688" cy="137220"/>
          </a:xfrm>
          <a:prstGeom prst="rect">
            <a:avLst/>
          </a:prstGeom>
        </p:spPr>
      </p:pic>
      <p:pic>
        <p:nvPicPr>
          <p:cNvPr id="15" name="SK-6-img-14" descr="preencoded.png"/>
          <p:cNvPicPr>
            <a:picLocks noChangeAspect="1"/>
          </p:cNvPicPr>
          <p:nvPr/>
        </p:nvPicPr>
        <p:blipFill>
          <a:blip r:embed="rId8"/>
          <a:stretch>
            <a:fillRect/>
          </a:stretch>
        </p:blipFill>
        <p:spPr>
          <a:xfrm>
            <a:off x="809625" y="5561409"/>
            <a:ext cx="166688" cy="137220"/>
          </a:xfrm>
          <a:prstGeom prst="rect">
            <a:avLst/>
          </a:prstGeom>
        </p:spPr>
      </p:pic>
      <p:pic>
        <p:nvPicPr>
          <p:cNvPr id="16" name="SK-6-img-15" descr="preencoded.png"/>
          <p:cNvPicPr>
            <a:picLocks noChangeAspect="1"/>
          </p:cNvPicPr>
          <p:nvPr/>
        </p:nvPicPr>
        <p:blipFill>
          <a:blip r:embed="rId14"/>
          <a:stretch>
            <a:fillRect/>
          </a:stretch>
        </p:blipFill>
        <p:spPr>
          <a:xfrm>
            <a:off x="6286500" y="2402384"/>
            <a:ext cx="5334000" cy="2062758"/>
          </a:xfrm>
          <a:prstGeom prst="rect">
            <a:avLst/>
          </a:prstGeom>
        </p:spPr>
      </p:pic>
      <p:pic>
        <p:nvPicPr>
          <p:cNvPr id="17" name="SK-6-img-16" descr="preencoded.png"/>
          <p:cNvPicPr>
            <a:picLocks noChangeAspect="1"/>
          </p:cNvPicPr>
          <p:nvPr/>
        </p:nvPicPr>
        <p:blipFill>
          <a:blip r:embed="rId6"/>
          <a:stretch>
            <a:fillRect/>
          </a:stretch>
        </p:blipFill>
        <p:spPr>
          <a:xfrm>
            <a:off x="6524625" y="2640509"/>
            <a:ext cx="4857750" cy="438150"/>
          </a:xfrm>
          <a:prstGeom prst="rect">
            <a:avLst/>
          </a:prstGeom>
        </p:spPr>
      </p:pic>
      <p:pic>
        <p:nvPicPr>
          <p:cNvPr id="18" name="SK-6-img-17" descr="preencoded.png"/>
          <p:cNvPicPr>
            <a:picLocks noChangeAspect="1"/>
          </p:cNvPicPr>
          <p:nvPr/>
        </p:nvPicPr>
        <p:blipFill>
          <a:blip r:embed="rId15"/>
          <a:stretch>
            <a:fillRect/>
          </a:stretch>
        </p:blipFill>
        <p:spPr>
          <a:xfrm>
            <a:off x="6524625" y="2703909"/>
            <a:ext cx="285750" cy="228600"/>
          </a:xfrm>
          <a:prstGeom prst="rect">
            <a:avLst/>
          </a:prstGeom>
        </p:spPr>
      </p:pic>
      <p:pic>
        <p:nvPicPr>
          <p:cNvPr id="19" name="SK-6-img-18" descr="preencoded.png"/>
          <p:cNvPicPr>
            <a:picLocks noChangeAspect="1"/>
          </p:cNvPicPr>
          <p:nvPr/>
        </p:nvPicPr>
        <p:blipFill>
          <a:blip r:embed="rId8"/>
          <a:stretch>
            <a:fillRect/>
          </a:stretch>
        </p:blipFill>
        <p:spPr>
          <a:xfrm>
            <a:off x="6524625" y="3278684"/>
            <a:ext cx="166688" cy="137220"/>
          </a:xfrm>
          <a:prstGeom prst="rect">
            <a:avLst/>
          </a:prstGeom>
        </p:spPr>
      </p:pic>
      <p:pic>
        <p:nvPicPr>
          <p:cNvPr id="20" name="SK-6-img-19" descr="preencoded.png"/>
          <p:cNvPicPr>
            <a:picLocks noChangeAspect="1"/>
          </p:cNvPicPr>
          <p:nvPr/>
        </p:nvPicPr>
        <p:blipFill>
          <a:blip r:embed="rId9"/>
          <a:stretch>
            <a:fillRect/>
          </a:stretch>
        </p:blipFill>
        <p:spPr>
          <a:xfrm>
            <a:off x="6524625" y="3613845"/>
            <a:ext cx="166688" cy="137220"/>
          </a:xfrm>
          <a:prstGeom prst="rect">
            <a:avLst/>
          </a:prstGeom>
        </p:spPr>
      </p:pic>
      <p:pic>
        <p:nvPicPr>
          <p:cNvPr id="21" name="SK-6-img-20" descr="preencoded.png"/>
          <p:cNvPicPr>
            <a:picLocks noChangeAspect="1"/>
          </p:cNvPicPr>
          <p:nvPr/>
        </p:nvPicPr>
        <p:blipFill>
          <a:blip r:embed="rId10"/>
          <a:stretch>
            <a:fillRect/>
          </a:stretch>
        </p:blipFill>
        <p:spPr>
          <a:xfrm>
            <a:off x="6524625" y="3949005"/>
            <a:ext cx="166688" cy="137220"/>
          </a:xfrm>
          <a:prstGeom prst="rect">
            <a:avLst/>
          </a:prstGeom>
        </p:spPr>
      </p:pic>
      <p:pic>
        <p:nvPicPr>
          <p:cNvPr id="22" name="SK-6-img-21" descr="preencoded.png"/>
          <p:cNvPicPr>
            <a:picLocks noChangeAspect="1"/>
          </p:cNvPicPr>
          <p:nvPr/>
        </p:nvPicPr>
        <p:blipFill>
          <a:blip r:embed="rId16"/>
          <a:stretch>
            <a:fillRect/>
          </a:stretch>
        </p:blipFill>
        <p:spPr>
          <a:xfrm>
            <a:off x="6286500" y="4703266"/>
            <a:ext cx="5334000" cy="1020961"/>
          </a:xfrm>
          <a:prstGeom prst="rect">
            <a:avLst/>
          </a:prstGeom>
        </p:spPr>
      </p:pic>
      <p:pic>
        <p:nvPicPr>
          <p:cNvPr id="23" name="SK-6-img-22" descr="preencoded.png"/>
          <p:cNvPicPr>
            <a:picLocks noChangeAspect="1"/>
          </p:cNvPicPr>
          <p:nvPr/>
        </p:nvPicPr>
        <p:blipFill>
          <a:blip r:embed="rId17"/>
          <a:stretch>
            <a:fillRect/>
          </a:stretch>
        </p:blipFill>
        <p:spPr>
          <a:xfrm>
            <a:off x="6524625" y="5140226"/>
            <a:ext cx="244525" cy="195560"/>
          </a:xfrm>
          <a:prstGeom prst="rect">
            <a:avLst/>
          </a:prstGeom>
        </p:spPr>
      </p:pic>
      <p:pic>
        <p:nvPicPr>
          <p:cNvPr id="24" name="SK-6-img-23" descr="preencoded.png"/>
          <p:cNvPicPr>
            <a:picLocks noChangeAspect="1"/>
          </p:cNvPicPr>
          <p:nvPr/>
        </p:nvPicPr>
        <p:blipFill>
          <a:blip r:embed="rId18"/>
          <a:stretch>
            <a:fillRect/>
          </a:stretch>
        </p:blipFill>
        <p:spPr>
          <a:xfrm>
            <a:off x="0" y="6381750"/>
            <a:ext cx="12192000" cy="476250"/>
          </a:xfrm>
          <a:prstGeom prst="rect">
            <a:avLst/>
          </a:prstGeom>
        </p:spPr>
      </p:pic>
      <p:sp>
        <p:nvSpPr>
          <p:cNvPr id="25" name="SK-6-text-24"/>
          <p:cNvSpPr/>
          <p:nvPr/>
        </p:nvSpPr>
        <p:spPr>
          <a:xfrm>
            <a:off x="952500" y="762000"/>
            <a:ext cx="11239500" cy="411361"/>
          </a:xfrm>
          <a:prstGeom prst="rect">
            <a:avLst/>
          </a:prstGeom>
          <a:noFill/>
          <a:ln/>
        </p:spPr>
        <p:txBody>
          <a:bodyPr vert="horz" wrap="square" lIns="0" tIns="0" rIns="0" bIns="0" rtlCol="0" anchor="ctr"/>
          <a:lstStyle/>
          <a:p>
            <a:pPr marL="0" indent="0">
              <a:lnSpc>
                <a:spcPts val="3240"/>
              </a:lnSpc>
              <a:buNone/>
            </a:pPr>
            <a:r>
              <a:rPr lang="en-US" sz="2700" b="1" dirty="0">
                <a:solidFill>
                  <a:srgbClr val="2D6A4F"/>
                </a:solidFill>
              </a:rPr>
              <a:t>Causes of LUTS in Men — Not Just BPH</a:t>
            </a:r>
            <a:endParaRPr lang="en-US" sz="2700" dirty="0"/>
          </a:p>
        </p:txBody>
      </p:sp>
      <p:sp>
        <p:nvSpPr>
          <p:cNvPr id="26" name="SK-6-text-25"/>
          <p:cNvSpPr/>
          <p:nvPr/>
        </p:nvSpPr>
        <p:spPr>
          <a:xfrm>
            <a:off x="952500" y="1230511"/>
            <a:ext cx="10668000" cy="228600"/>
          </a:xfrm>
          <a:prstGeom prst="rect">
            <a:avLst/>
          </a:prstGeom>
          <a:noFill/>
          <a:ln/>
        </p:spPr>
        <p:txBody>
          <a:bodyPr vert="horz" wrap="square" lIns="0" tIns="0" rIns="0" bIns="0" rtlCol="0" anchor="ctr"/>
          <a:lstStyle/>
          <a:p>
            <a:pPr marL="0" indent="0">
              <a:lnSpc>
                <a:spcPts val="1800"/>
              </a:lnSpc>
              <a:buNone/>
            </a:pPr>
            <a:r>
              <a:rPr lang="en-US" sz="1200" kern="0" spc="120" dirty="0">
                <a:solidFill>
                  <a:srgbClr val="D97706"/>
                </a:solidFill>
              </a:rPr>
              <a:t>CLINICAL GUIDANCE &amp; NICE UPDATES</a:t>
            </a:r>
            <a:endParaRPr lang="en-US" sz="1200" dirty="0"/>
          </a:p>
        </p:txBody>
      </p:sp>
      <p:sp>
        <p:nvSpPr>
          <p:cNvPr id="27" name="SK-6-text-26"/>
          <p:cNvSpPr/>
          <p:nvPr/>
        </p:nvSpPr>
        <p:spPr>
          <a:xfrm>
            <a:off x="1238250" y="2315766"/>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Urological Pathologies</a:t>
            </a:r>
            <a:endParaRPr lang="en-US" sz="1500" dirty="0"/>
          </a:p>
        </p:txBody>
      </p:sp>
      <p:sp>
        <p:nvSpPr>
          <p:cNvPr id="28" name="SK-6-text-27"/>
          <p:cNvSpPr/>
          <p:nvPr/>
        </p:nvSpPr>
        <p:spPr>
          <a:xfrm>
            <a:off x="1090613" y="2868216"/>
            <a:ext cx="86410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Prostate: BPH/BPE/BPO, Prostatitis, Cancer</a:t>
            </a:r>
            <a:endParaRPr lang="en-US" sz="1350" dirty="0"/>
          </a:p>
        </p:txBody>
      </p:sp>
      <p:sp>
        <p:nvSpPr>
          <p:cNvPr id="29" name="SK-6-text-28"/>
          <p:cNvSpPr/>
          <p:nvPr/>
        </p:nvSpPr>
        <p:spPr>
          <a:xfrm>
            <a:off x="1090613" y="3203377"/>
            <a:ext cx="1008126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Bladder: Overactive Bladder (OAB), Stones, Cancer</a:t>
            </a:r>
            <a:endParaRPr lang="en-US" sz="1350" dirty="0"/>
          </a:p>
        </p:txBody>
      </p:sp>
      <p:sp>
        <p:nvSpPr>
          <p:cNvPr id="30" name="SK-6-text-29"/>
          <p:cNvSpPr/>
          <p:nvPr/>
        </p:nvSpPr>
        <p:spPr>
          <a:xfrm>
            <a:off x="1090613" y="3538538"/>
            <a:ext cx="884682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Urethra: UTI, Strictures, Chronic Retention</a:t>
            </a:r>
            <a:endParaRPr lang="en-US" sz="1350" dirty="0"/>
          </a:p>
        </p:txBody>
      </p:sp>
      <p:sp>
        <p:nvSpPr>
          <p:cNvPr id="31" name="SK-6-text-30"/>
          <p:cNvSpPr/>
          <p:nvPr/>
        </p:nvSpPr>
        <p:spPr>
          <a:xfrm>
            <a:off x="1238250" y="4616648"/>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Systemic &amp; Functional</a:t>
            </a:r>
            <a:endParaRPr lang="en-US" sz="1500" dirty="0"/>
          </a:p>
        </p:txBody>
      </p:sp>
      <p:sp>
        <p:nvSpPr>
          <p:cNvPr id="32" name="SK-6-text-31"/>
          <p:cNvSpPr/>
          <p:nvPr/>
        </p:nvSpPr>
        <p:spPr>
          <a:xfrm>
            <a:off x="1090613" y="5169098"/>
            <a:ext cx="1049274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Diabetes Mellitus (Polyuria) &amp; Neurological Disease</a:t>
            </a:r>
            <a:endParaRPr lang="en-US" sz="1350" dirty="0"/>
          </a:p>
        </p:txBody>
      </p:sp>
      <p:sp>
        <p:nvSpPr>
          <p:cNvPr id="33" name="SK-6-text-32"/>
          <p:cNvSpPr/>
          <p:nvPr/>
        </p:nvSpPr>
        <p:spPr>
          <a:xfrm>
            <a:off x="1090613" y="5504259"/>
            <a:ext cx="96697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Chronic Constipation (Bladder Neck Compression)</a:t>
            </a:r>
            <a:endParaRPr lang="en-US" sz="1350" dirty="0"/>
          </a:p>
        </p:txBody>
      </p:sp>
      <p:sp>
        <p:nvSpPr>
          <p:cNvPr id="34" name="SK-6-text-33"/>
          <p:cNvSpPr/>
          <p:nvPr/>
        </p:nvSpPr>
        <p:spPr>
          <a:xfrm>
            <a:off x="6953250" y="2669084"/>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External &amp; Iatrogenic</a:t>
            </a:r>
            <a:endParaRPr lang="en-US" sz="1500" dirty="0"/>
          </a:p>
        </p:txBody>
      </p:sp>
      <p:sp>
        <p:nvSpPr>
          <p:cNvPr id="35" name="SK-6-text-34"/>
          <p:cNvSpPr/>
          <p:nvPr/>
        </p:nvSpPr>
        <p:spPr>
          <a:xfrm>
            <a:off x="6805613" y="3221534"/>
            <a:ext cx="5386388"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Medications: Anticholinergics, Antidepressants</a:t>
            </a:r>
            <a:endParaRPr lang="en-US" sz="1350" dirty="0"/>
          </a:p>
        </p:txBody>
      </p:sp>
      <p:sp>
        <p:nvSpPr>
          <p:cNvPr id="36" name="SK-6-text-35"/>
          <p:cNvSpPr/>
          <p:nvPr/>
        </p:nvSpPr>
        <p:spPr>
          <a:xfrm>
            <a:off x="6805613" y="3556695"/>
            <a:ext cx="5386388"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Lifestyle: Excessive Caffeine &amp; Alcohol Intake</a:t>
            </a:r>
            <a:endParaRPr lang="en-US" sz="1350" dirty="0"/>
          </a:p>
        </p:txBody>
      </p:sp>
      <p:sp>
        <p:nvSpPr>
          <p:cNvPr id="37" name="SK-6-text-36"/>
          <p:cNvSpPr/>
          <p:nvPr/>
        </p:nvSpPr>
        <p:spPr>
          <a:xfrm>
            <a:off x="6805613" y="3891855"/>
            <a:ext cx="5386388"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F3640"/>
                </a:solidFill>
              </a:rPr>
              <a:t>Drug Effects: Tranquillisers &amp; Fluid Management</a:t>
            </a:r>
            <a:endParaRPr lang="en-US" sz="1350" dirty="0"/>
          </a:p>
        </p:txBody>
      </p:sp>
      <p:sp>
        <p:nvSpPr>
          <p:cNvPr id="38" name="SK-6-text-37"/>
          <p:cNvSpPr/>
          <p:nvPr/>
        </p:nvSpPr>
        <p:spPr>
          <a:xfrm>
            <a:off x="6959650" y="4941391"/>
            <a:ext cx="4422725" cy="544711"/>
          </a:xfrm>
          <a:prstGeom prst="rect">
            <a:avLst/>
          </a:prstGeom>
          <a:noFill/>
          <a:ln/>
        </p:spPr>
        <p:txBody>
          <a:bodyPr vert="horz" wrap="square" lIns="0" tIns="0" rIns="0" bIns="0" rtlCol="0" anchor="ctr"/>
          <a:lstStyle/>
          <a:p>
            <a:pPr marL="0" indent="0">
              <a:lnSpc>
                <a:spcPts val="2145"/>
              </a:lnSpc>
              <a:buNone/>
            </a:pPr>
            <a:r>
              <a:rPr lang="en-US" sz="1650" b="1" dirty="0">
                <a:solidFill>
                  <a:srgbClr val="92400E"/>
                </a:solidFill>
              </a:rPr>
              <a:t>Amber Pitfall: LUTS in an older man is not automatically benign BPH.</a:t>
            </a:r>
            <a:endParaRPr lang="en-US" sz="1650" dirty="0"/>
          </a:p>
        </p:txBody>
      </p:sp>
      <p:sp>
        <p:nvSpPr>
          <p:cNvPr id="39" name="SK-6-text-38"/>
          <p:cNvSpPr/>
          <p:nvPr/>
        </p:nvSpPr>
        <p:spPr>
          <a:xfrm>
            <a:off x="5325219" y="6519863"/>
            <a:ext cx="336042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2D6A4F"/>
                </a:solidFill>
              </a:rPr>
              <a:t>www.bradfordvts.co.uk</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7-img-3" descr="preencoded.png"/>
          <p:cNvPicPr>
            <a:picLocks noChangeAspect="1"/>
          </p:cNvPicPr>
          <p:nvPr/>
        </p:nvPicPr>
        <p:blipFill>
          <a:blip r:embed="rId4"/>
          <a:stretch>
            <a:fillRect/>
          </a:stretch>
        </p:blipFill>
        <p:spPr>
          <a:xfrm>
            <a:off x="0" y="0"/>
            <a:ext cx="12192000" cy="1222921"/>
          </a:xfrm>
          <a:prstGeom prst="rect">
            <a:avLst/>
          </a:prstGeom>
        </p:spPr>
      </p:pic>
      <p:pic>
        <p:nvPicPr>
          <p:cNvPr id="5" name="SK-7-img-4" descr="preencoded.png"/>
          <p:cNvPicPr>
            <a:picLocks noChangeAspect="1"/>
          </p:cNvPicPr>
          <p:nvPr/>
        </p:nvPicPr>
        <p:blipFill>
          <a:blip r:embed="rId5"/>
          <a:stretch>
            <a:fillRect/>
          </a:stretch>
        </p:blipFill>
        <p:spPr>
          <a:xfrm>
            <a:off x="571500" y="1318171"/>
            <a:ext cx="5334000" cy="2408039"/>
          </a:xfrm>
          <a:prstGeom prst="rect">
            <a:avLst/>
          </a:prstGeom>
        </p:spPr>
      </p:pic>
      <p:pic>
        <p:nvPicPr>
          <p:cNvPr id="6" name="SK-7-img-5" descr="preencoded.png"/>
          <p:cNvPicPr>
            <a:picLocks noChangeAspect="1"/>
          </p:cNvPicPr>
          <p:nvPr/>
        </p:nvPicPr>
        <p:blipFill>
          <a:blip r:embed="rId6"/>
          <a:stretch>
            <a:fillRect/>
          </a:stretch>
        </p:blipFill>
        <p:spPr>
          <a:xfrm>
            <a:off x="800100" y="1594396"/>
            <a:ext cx="238125" cy="190500"/>
          </a:xfrm>
          <a:prstGeom prst="rect">
            <a:avLst/>
          </a:prstGeom>
        </p:spPr>
      </p:pic>
      <p:pic>
        <p:nvPicPr>
          <p:cNvPr id="7" name="SK-7-img-6" descr="preencoded.png"/>
          <p:cNvPicPr>
            <a:picLocks noChangeAspect="1"/>
          </p:cNvPicPr>
          <p:nvPr/>
        </p:nvPicPr>
        <p:blipFill>
          <a:blip r:embed="rId7"/>
          <a:stretch>
            <a:fillRect/>
          </a:stretch>
        </p:blipFill>
        <p:spPr>
          <a:xfrm>
            <a:off x="571500" y="3964335"/>
            <a:ext cx="5334000" cy="2408039"/>
          </a:xfrm>
          <a:prstGeom prst="rect">
            <a:avLst/>
          </a:prstGeom>
        </p:spPr>
      </p:pic>
      <p:pic>
        <p:nvPicPr>
          <p:cNvPr id="8" name="SK-7-img-7" descr="preencoded.png"/>
          <p:cNvPicPr>
            <a:picLocks noChangeAspect="1"/>
          </p:cNvPicPr>
          <p:nvPr/>
        </p:nvPicPr>
        <p:blipFill>
          <a:blip r:embed="rId8"/>
          <a:stretch>
            <a:fillRect/>
          </a:stretch>
        </p:blipFill>
        <p:spPr>
          <a:xfrm>
            <a:off x="800100" y="4240560"/>
            <a:ext cx="238125" cy="190500"/>
          </a:xfrm>
          <a:prstGeom prst="rect">
            <a:avLst/>
          </a:prstGeom>
        </p:spPr>
      </p:pic>
      <p:pic>
        <p:nvPicPr>
          <p:cNvPr id="9" name="SK-7-img-8" descr="preencoded.png"/>
          <p:cNvPicPr>
            <a:picLocks noChangeAspect="1"/>
          </p:cNvPicPr>
          <p:nvPr/>
        </p:nvPicPr>
        <p:blipFill>
          <a:blip r:embed="rId9"/>
          <a:stretch>
            <a:fillRect/>
          </a:stretch>
        </p:blipFill>
        <p:spPr>
          <a:xfrm>
            <a:off x="6286500" y="1318171"/>
            <a:ext cx="5334000" cy="2714625"/>
          </a:xfrm>
          <a:prstGeom prst="rect">
            <a:avLst/>
          </a:prstGeom>
        </p:spPr>
      </p:pic>
      <p:pic>
        <p:nvPicPr>
          <p:cNvPr id="10" name="SK-7-img-9" descr="preencoded.png"/>
          <p:cNvPicPr>
            <a:picLocks noChangeAspect="1"/>
          </p:cNvPicPr>
          <p:nvPr/>
        </p:nvPicPr>
        <p:blipFill>
          <a:blip r:embed="rId10"/>
          <a:stretch>
            <a:fillRect/>
          </a:stretch>
        </p:blipFill>
        <p:spPr>
          <a:xfrm>
            <a:off x="6515100" y="1594396"/>
            <a:ext cx="238125" cy="190500"/>
          </a:xfrm>
          <a:prstGeom prst="rect">
            <a:avLst/>
          </a:prstGeom>
        </p:spPr>
      </p:pic>
      <p:pic>
        <p:nvPicPr>
          <p:cNvPr id="11" name="SK-7-img-10" descr="preencoded.png"/>
          <p:cNvPicPr>
            <a:picLocks noChangeAspect="1"/>
          </p:cNvPicPr>
          <p:nvPr/>
        </p:nvPicPr>
        <p:blipFill>
          <a:blip r:embed="rId11"/>
          <a:stretch>
            <a:fillRect/>
          </a:stretch>
        </p:blipFill>
        <p:spPr>
          <a:xfrm>
            <a:off x="6515100" y="1975396"/>
            <a:ext cx="4876800" cy="533400"/>
          </a:xfrm>
          <a:prstGeom prst="rect">
            <a:avLst/>
          </a:prstGeom>
        </p:spPr>
      </p:pic>
      <p:pic>
        <p:nvPicPr>
          <p:cNvPr id="12" name="SK-7-img-11" descr="preencoded.png"/>
          <p:cNvPicPr>
            <a:picLocks noChangeAspect="1"/>
          </p:cNvPicPr>
          <p:nvPr/>
        </p:nvPicPr>
        <p:blipFill>
          <a:blip r:embed="rId12"/>
          <a:stretch>
            <a:fillRect/>
          </a:stretch>
        </p:blipFill>
        <p:spPr>
          <a:xfrm>
            <a:off x="6610350" y="2070646"/>
            <a:ext cx="952500" cy="342900"/>
          </a:xfrm>
          <a:prstGeom prst="rect">
            <a:avLst/>
          </a:prstGeom>
        </p:spPr>
      </p:pic>
      <p:pic>
        <p:nvPicPr>
          <p:cNvPr id="13" name="SK-7-img-12" descr="preencoded.png"/>
          <p:cNvPicPr>
            <a:picLocks noChangeAspect="1"/>
          </p:cNvPicPr>
          <p:nvPr/>
        </p:nvPicPr>
        <p:blipFill>
          <a:blip r:embed="rId13"/>
          <a:stretch>
            <a:fillRect/>
          </a:stretch>
        </p:blipFill>
        <p:spPr>
          <a:xfrm>
            <a:off x="6515100" y="2623096"/>
            <a:ext cx="4876800" cy="533400"/>
          </a:xfrm>
          <a:prstGeom prst="rect">
            <a:avLst/>
          </a:prstGeom>
        </p:spPr>
      </p:pic>
      <p:pic>
        <p:nvPicPr>
          <p:cNvPr id="14" name="SK-7-img-13" descr="preencoded.png"/>
          <p:cNvPicPr>
            <a:picLocks noChangeAspect="1"/>
          </p:cNvPicPr>
          <p:nvPr/>
        </p:nvPicPr>
        <p:blipFill>
          <a:blip r:embed="rId14"/>
          <a:stretch>
            <a:fillRect/>
          </a:stretch>
        </p:blipFill>
        <p:spPr>
          <a:xfrm>
            <a:off x="6610350" y="2718346"/>
            <a:ext cx="952500" cy="342900"/>
          </a:xfrm>
          <a:prstGeom prst="rect">
            <a:avLst/>
          </a:prstGeom>
        </p:spPr>
      </p:pic>
      <p:pic>
        <p:nvPicPr>
          <p:cNvPr id="15" name="SK-7-img-14" descr="preencoded.png"/>
          <p:cNvPicPr>
            <a:picLocks noChangeAspect="1"/>
          </p:cNvPicPr>
          <p:nvPr/>
        </p:nvPicPr>
        <p:blipFill>
          <a:blip r:embed="rId15"/>
          <a:stretch>
            <a:fillRect/>
          </a:stretch>
        </p:blipFill>
        <p:spPr>
          <a:xfrm>
            <a:off x="6515100" y="3270796"/>
            <a:ext cx="4876800" cy="533400"/>
          </a:xfrm>
          <a:prstGeom prst="rect">
            <a:avLst/>
          </a:prstGeom>
        </p:spPr>
      </p:pic>
      <p:pic>
        <p:nvPicPr>
          <p:cNvPr id="16" name="SK-7-img-15" descr="preencoded.png"/>
          <p:cNvPicPr>
            <a:picLocks noChangeAspect="1"/>
          </p:cNvPicPr>
          <p:nvPr/>
        </p:nvPicPr>
        <p:blipFill>
          <a:blip r:embed="rId16"/>
          <a:stretch>
            <a:fillRect/>
          </a:stretch>
        </p:blipFill>
        <p:spPr>
          <a:xfrm>
            <a:off x="6610350" y="3366046"/>
            <a:ext cx="952500" cy="342900"/>
          </a:xfrm>
          <a:prstGeom prst="rect">
            <a:avLst/>
          </a:prstGeom>
        </p:spPr>
      </p:pic>
      <p:pic>
        <p:nvPicPr>
          <p:cNvPr id="17" name="SK-7-img-16" descr="preencoded.png"/>
          <p:cNvPicPr>
            <a:picLocks noChangeAspect="1"/>
          </p:cNvPicPr>
          <p:nvPr/>
        </p:nvPicPr>
        <p:blipFill>
          <a:blip r:embed="rId17"/>
          <a:stretch>
            <a:fillRect/>
          </a:stretch>
        </p:blipFill>
        <p:spPr>
          <a:xfrm>
            <a:off x="6286500" y="4270921"/>
            <a:ext cx="5334000" cy="2101304"/>
          </a:xfrm>
          <a:prstGeom prst="rect">
            <a:avLst/>
          </a:prstGeom>
        </p:spPr>
      </p:pic>
      <p:pic>
        <p:nvPicPr>
          <p:cNvPr id="18" name="SK-7-img-17" descr="preencoded.png"/>
          <p:cNvPicPr>
            <a:picLocks noChangeAspect="1"/>
          </p:cNvPicPr>
          <p:nvPr/>
        </p:nvPicPr>
        <p:blipFill>
          <a:blip r:embed="rId18"/>
          <a:stretch>
            <a:fillRect/>
          </a:stretch>
        </p:blipFill>
        <p:spPr>
          <a:xfrm>
            <a:off x="6515100" y="4547146"/>
            <a:ext cx="238125" cy="190500"/>
          </a:xfrm>
          <a:prstGeom prst="rect">
            <a:avLst/>
          </a:prstGeom>
        </p:spPr>
      </p:pic>
      <p:pic>
        <p:nvPicPr>
          <p:cNvPr id="19" name="SK-7-img-18" descr="preencoded.png"/>
          <p:cNvPicPr>
            <a:picLocks noChangeAspect="1"/>
          </p:cNvPicPr>
          <p:nvPr/>
        </p:nvPicPr>
        <p:blipFill>
          <a:blip r:embed="rId19"/>
          <a:stretch>
            <a:fillRect/>
          </a:stretch>
        </p:blipFill>
        <p:spPr>
          <a:xfrm>
            <a:off x="0" y="6372225"/>
            <a:ext cx="12192000" cy="485775"/>
          </a:xfrm>
          <a:prstGeom prst="rect">
            <a:avLst/>
          </a:prstGeom>
        </p:spPr>
      </p:pic>
      <p:sp>
        <p:nvSpPr>
          <p:cNvPr id="20" name="SK-7-text-19"/>
          <p:cNvSpPr/>
          <p:nvPr/>
        </p:nvSpPr>
        <p:spPr>
          <a:xfrm>
            <a:off x="571500" y="381000"/>
            <a:ext cx="116205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International Prostate Symptom Score (I-PSS)</a:t>
            </a:r>
            <a:endParaRPr lang="en-US" sz="2400" dirty="0"/>
          </a:p>
        </p:txBody>
      </p:sp>
      <p:sp>
        <p:nvSpPr>
          <p:cNvPr id="21" name="SK-7-text-20"/>
          <p:cNvSpPr/>
          <p:nvPr/>
        </p:nvSpPr>
        <p:spPr>
          <a:xfrm>
            <a:off x="571500" y="803821"/>
            <a:ext cx="11049000" cy="228600"/>
          </a:xfrm>
          <a:prstGeom prst="rect">
            <a:avLst/>
          </a:prstGeom>
          <a:noFill/>
          <a:ln/>
        </p:spPr>
        <p:txBody>
          <a:bodyPr vert="horz" wrap="square" lIns="0" tIns="0" rIns="0" bIns="0" rtlCol="0" anchor="ctr"/>
          <a:lstStyle/>
          <a:p>
            <a:pPr marL="0" indent="0">
              <a:lnSpc>
                <a:spcPts val="1800"/>
              </a:lnSpc>
              <a:buNone/>
            </a:pPr>
            <a:r>
              <a:rPr lang="en-US" sz="1200" kern="0" spc="120" dirty="0">
                <a:solidFill>
                  <a:srgbClr val="D97706"/>
                </a:solidFill>
              </a:rPr>
              <a:t>CLINICAL GUIDANCE &amp; NICE UPDATES</a:t>
            </a:r>
            <a:endParaRPr lang="en-US" sz="1200" dirty="0"/>
          </a:p>
        </p:txBody>
      </p:sp>
      <p:sp>
        <p:nvSpPr>
          <p:cNvPr id="22" name="SK-7-text-21"/>
          <p:cNvSpPr/>
          <p:nvPr/>
        </p:nvSpPr>
        <p:spPr>
          <a:xfrm>
            <a:off x="1152525" y="1546771"/>
            <a:ext cx="701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Voiding Symptoms (4 Questions)</a:t>
            </a:r>
            <a:endParaRPr lang="en-US" sz="1500" dirty="0"/>
          </a:p>
        </p:txBody>
      </p:sp>
      <p:sp>
        <p:nvSpPr>
          <p:cNvPr id="23" name="SK-7-text-22"/>
          <p:cNvSpPr/>
          <p:nvPr/>
        </p:nvSpPr>
        <p:spPr>
          <a:xfrm>
            <a:off x="1066800" y="1975396"/>
            <a:ext cx="5834658"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Incomplete emptying of bladder</a:t>
            </a:r>
            <a:endParaRPr lang="en-US" sz="1350" dirty="0"/>
          </a:p>
        </p:txBody>
      </p:sp>
      <p:sp>
        <p:nvSpPr>
          <p:cNvPr id="24" name="SK-7-text-23"/>
          <p:cNvSpPr/>
          <p:nvPr/>
        </p:nvSpPr>
        <p:spPr>
          <a:xfrm>
            <a:off x="1066800" y="2327821"/>
            <a:ext cx="7196078"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Intermittency (stopping and starting)</a:t>
            </a:r>
            <a:endParaRPr lang="en-US" sz="1350" dirty="0"/>
          </a:p>
        </p:txBody>
      </p:sp>
      <p:sp>
        <p:nvSpPr>
          <p:cNvPr id="25" name="SK-7-text-24"/>
          <p:cNvSpPr/>
          <p:nvPr/>
        </p:nvSpPr>
        <p:spPr>
          <a:xfrm>
            <a:off x="1066800" y="2680246"/>
            <a:ext cx="6029146"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Weak urinary stream &amp; Hesitancy</a:t>
            </a:r>
            <a:endParaRPr lang="en-US" sz="1350" dirty="0"/>
          </a:p>
        </p:txBody>
      </p:sp>
      <p:sp>
        <p:nvSpPr>
          <p:cNvPr id="26" name="SK-7-text-25"/>
          <p:cNvSpPr/>
          <p:nvPr/>
        </p:nvSpPr>
        <p:spPr>
          <a:xfrm>
            <a:off x="1152525" y="4192935"/>
            <a:ext cx="701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Storage Symptoms (3 Questions)</a:t>
            </a:r>
            <a:endParaRPr lang="en-US" sz="1500" dirty="0"/>
          </a:p>
        </p:txBody>
      </p:sp>
      <p:sp>
        <p:nvSpPr>
          <p:cNvPr id="27" name="SK-7-text-26"/>
          <p:cNvSpPr/>
          <p:nvPr/>
        </p:nvSpPr>
        <p:spPr>
          <a:xfrm>
            <a:off x="1066800" y="4621560"/>
            <a:ext cx="6223635"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Increased frequency of urination</a:t>
            </a:r>
            <a:endParaRPr lang="en-US" sz="1350" dirty="0"/>
          </a:p>
        </p:txBody>
      </p:sp>
      <p:sp>
        <p:nvSpPr>
          <p:cNvPr id="28" name="SK-7-text-27"/>
          <p:cNvSpPr/>
          <p:nvPr/>
        </p:nvSpPr>
        <p:spPr>
          <a:xfrm>
            <a:off x="1066800" y="4973985"/>
            <a:ext cx="6029146"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Urgency (difficult to postpone)</a:t>
            </a:r>
            <a:endParaRPr lang="en-US" sz="1350" dirty="0"/>
          </a:p>
        </p:txBody>
      </p:sp>
      <p:sp>
        <p:nvSpPr>
          <p:cNvPr id="29" name="SK-7-text-28"/>
          <p:cNvSpPr/>
          <p:nvPr/>
        </p:nvSpPr>
        <p:spPr>
          <a:xfrm>
            <a:off x="1066800" y="5326410"/>
            <a:ext cx="5640169"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A5568"/>
                </a:solidFill>
              </a:rPr>
              <a:t>Nocturia (waking up at night)</a:t>
            </a:r>
            <a:endParaRPr lang="en-US" sz="1350" dirty="0"/>
          </a:p>
        </p:txBody>
      </p:sp>
      <p:sp>
        <p:nvSpPr>
          <p:cNvPr id="30" name="SK-7-text-29"/>
          <p:cNvSpPr/>
          <p:nvPr/>
        </p:nvSpPr>
        <p:spPr>
          <a:xfrm>
            <a:off x="6867525" y="1546771"/>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Severity Classification</a:t>
            </a:r>
            <a:endParaRPr lang="en-US" sz="1500" dirty="0"/>
          </a:p>
        </p:txBody>
      </p:sp>
      <p:sp>
        <p:nvSpPr>
          <p:cNvPr id="31" name="SK-7-text-30"/>
          <p:cNvSpPr/>
          <p:nvPr/>
        </p:nvSpPr>
        <p:spPr>
          <a:xfrm>
            <a:off x="6610350" y="2070646"/>
            <a:ext cx="952500" cy="3429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1 – 7</a:t>
            </a:r>
            <a:endParaRPr lang="en-US" sz="1200" dirty="0"/>
          </a:p>
        </p:txBody>
      </p:sp>
      <p:sp>
        <p:nvSpPr>
          <p:cNvPr id="32" name="SK-7-text-31"/>
          <p:cNvSpPr/>
          <p:nvPr/>
        </p:nvSpPr>
        <p:spPr>
          <a:xfrm>
            <a:off x="7705725" y="2113508"/>
            <a:ext cx="26746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F3640"/>
                </a:solidFill>
              </a:rPr>
              <a:t>Mild Symptoms</a:t>
            </a:r>
            <a:endParaRPr lang="en-US" sz="1350" dirty="0"/>
          </a:p>
        </p:txBody>
      </p:sp>
      <p:sp>
        <p:nvSpPr>
          <p:cNvPr id="33" name="SK-7-text-32"/>
          <p:cNvSpPr/>
          <p:nvPr/>
        </p:nvSpPr>
        <p:spPr>
          <a:xfrm>
            <a:off x="6610350" y="2718346"/>
            <a:ext cx="952500" cy="3429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8 – 19</a:t>
            </a:r>
            <a:endParaRPr lang="en-US" sz="1200" dirty="0"/>
          </a:p>
        </p:txBody>
      </p:sp>
      <p:sp>
        <p:nvSpPr>
          <p:cNvPr id="34" name="SK-7-text-33"/>
          <p:cNvSpPr/>
          <p:nvPr/>
        </p:nvSpPr>
        <p:spPr>
          <a:xfrm>
            <a:off x="7705725" y="2761208"/>
            <a:ext cx="34975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F3640"/>
                </a:solidFill>
              </a:rPr>
              <a:t>Moderate Symptoms</a:t>
            </a:r>
            <a:endParaRPr lang="en-US" sz="1350" dirty="0"/>
          </a:p>
        </p:txBody>
      </p:sp>
      <p:sp>
        <p:nvSpPr>
          <p:cNvPr id="35" name="SK-7-text-34"/>
          <p:cNvSpPr/>
          <p:nvPr/>
        </p:nvSpPr>
        <p:spPr>
          <a:xfrm>
            <a:off x="6610350" y="3366046"/>
            <a:ext cx="952500" cy="342900"/>
          </a:xfrm>
          <a:prstGeom prst="rect">
            <a:avLst/>
          </a:prstGeom>
          <a:noFill/>
          <a:ln/>
        </p:spPr>
        <p:txBody>
          <a:bodyPr vert="horz" wrap="square" lIns="0" tIns="0" rIns="0" bIns="0" rtlCol="0" anchor="ctr"/>
          <a:lstStyle/>
          <a:p>
            <a:pPr marL="0" indent="0" algn="ctr">
              <a:lnSpc>
                <a:spcPts val="1800"/>
              </a:lnSpc>
              <a:buNone/>
            </a:pPr>
            <a:r>
              <a:rPr lang="en-US" sz="1200" b="1" dirty="0">
                <a:solidFill>
                  <a:srgbClr val="FFFFFF"/>
                </a:solidFill>
              </a:rPr>
              <a:t>20 – 35</a:t>
            </a:r>
            <a:endParaRPr lang="en-US" sz="1200" dirty="0"/>
          </a:p>
        </p:txBody>
      </p:sp>
      <p:sp>
        <p:nvSpPr>
          <p:cNvPr id="36" name="SK-7-text-35"/>
          <p:cNvSpPr/>
          <p:nvPr/>
        </p:nvSpPr>
        <p:spPr>
          <a:xfrm>
            <a:off x="7705725" y="3408908"/>
            <a:ext cx="30861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F3640"/>
                </a:solidFill>
              </a:rPr>
              <a:t>Severe Symptoms</a:t>
            </a:r>
            <a:endParaRPr lang="en-US" sz="1350" dirty="0"/>
          </a:p>
        </p:txBody>
      </p:sp>
      <p:sp>
        <p:nvSpPr>
          <p:cNvPr id="37" name="SK-7-text-36"/>
          <p:cNvSpPr/>
          <p:nvPr/>
        </p:nvSpPr>
        <p:spPr>
          <a:xfrm>
            <a:off x="6867525" y="4499521"/>
            <a:ext cx="53244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Quality of Life (QoL) Question</a:t>
            </a:r>
            <a:endParaRPr lang="en-US" sz="1500" dirty="0"/>
          </a:p>
        </p:txBody>
      </p:sp>
      <p:sp>
        <p:nvSpPr>
          <p:cNvPr id="38" name="SK-7-text-37"/>
          <p:cNvSpPr/>
          <p:nvPr/>
        </p:nvSpPr>
        <p:spPr>
          <a:xfrm>
            <a:off x="6515100" y="4928146"/>
            <a:ext cx="4876800" cy="485775"/>
          </a:xfrm>
          <a:prstGeom prst="rect">
            <a:avLst/>
          </a:prstGeom>
          <a:noFill/>
          <a:ln/>
        </p:spPr>
        <p:txBody>
          <a:bodyPr vert="horz" wrap="square" lIns="0" tIns="0" rIns="0" bIns="0" rtlCol="0" anchor="ctr"/>
          <a:lstStyle/>
          <a:p>
            <a:pPr marL="0" indent="0">
              <a:lnSpc>
                <a:spcPts val="1913"/>
              </a:lnSpc>
              <a:buNone/>
            </a:pPr>
            <a:r>
              <a:rPr lang="en-US" sz="1275" i="1" dirty="0">
                <a:solidFill>
                  <a:srgbClr val="4A5568"/>
                </a:solidFill>
              </a:rPr>
              <a:t>"If you were to spend the rest of your life with your urinary condition just the way it is now, how would you feel about that?"</a:t>
            </a:r>
            <a:endParaRPr lang="en-US" sz="1275" dirty="0"/>
          </a:p>
        </p:txBody>
      </p:sp>
      <p:sp>
        <p:nvSpPr>
          <p:cNvPr id="39" name="SK-7-text-38"/>
          <p:cNvSpPr/>
          <p:nvPr/>
        </p:nvSpPr>
        <p:spPr>
          <a:xfrm>
            <a:off x="6515100" y="5509171"/>
            <a:ext cx="5676900" cy="214313"/>
          </a:xfrm>
          <a:prstGeom prst="rect">
            <a:avLst/>
          </a:prstGeom>
          <a:noFill/>
          <a:ln/>
        </p:spPr>
        <p:txBody>
          <a:bodyPr vert="horz" wrap="square" lIns="0" tIns="0" rIns="0" bIns="0" rtlCol="0" anchor="ctr"/>
          <a:lstStyle/>
          <a:p>
            <a:pPr marL="0" indent="0">
              <a:lnSpc>
                <a:spcPts val="1688"/>
              </a:lnSpc>
              <a:buNone/>
            </a:pPr>
            <a:r>
              <a:rPr lang="en-US" sz="1125" dirty="0">
                <a:solidFill>
                  <a:srgbClr val="718096"/>
                </a:solidFill>
              </a:rPr>
              <a:t>Scored from 0 (Delighted) to 6 (Terrible).</a:t>
            </a:r>
            <a:endParaRPr lang="en-US" sz="1125" dirty="0"/>
          </a:p>
        </p:txBody>
      </p:sp>
      <p:sp>
        <p:nvSpPr>
          <p:cNvPr id="40" name="SK-7-text-39"/>
          <p:cNvSpPr/>
          <p:nvPr/>
        </p:nvSpPr>
        <p:spPr>
          <a:xfrm>
            <a:off x="571500" y="6515100"/>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718096"/>
                </a:solidFill>
              </a:rPr>
              <a:t>www.bradfordvts.co.uk</a:t>
            </a:r>
            <a:endParaRPr lang="en-US" sz="1050" dirty="0"/>
          </a:p>
        </p:txBody>
      </p:sp>
      <p:sp>
        <p:nvSpPr>
          <p:cNvPr id="41" name="SK-7-text-40"/>
          <p:cNvSpPr/>
          <p:nvPr/>
        </p:nvSpPr>
        <p:spPr>
          <a:xfrm>
            <a:off x="10879038" y="6515100"/>
            <a:ext cx="1312962" cy="200025"/>
          </a:xfrm>
          <a:prstGeom prst="rect">
            <a:avLst/>
          </a:prstGeom>
          <a:noFill/>
          <a:ln/>
        </p:spPr>
        <p:txBody>
          <a:bodyPr vert="horz" wrap="square" lIns="0" tIns="0" rIns="0" bIns="0" rtlCol="0" anchor="ctr"/>
          <a:lstStyle/>
          <a:p>
            <a:pPr marL="0" indent="0">
              <a:lnSpc>
                <a:spcPts val="1575"/>
              </a:lnSpc>
              <a:buNone/>
            </a:pPr>
            <a:r>
              <a:rPr lang="en-US" sz="1050" dirty="0">
                <a:solidFill>
                  <a:srgbClr val="718096"/>
                </a:solidFill>
              </a:rPr>
              <a:t>Slide 7 of 40</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8-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8-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8-img-4" descr="preencoded.png"/>
          <p:cNvPicPr>
            <a:picLocks noChangeAspect="1"/>
          </p:cNvPicPr>
          <p:nvPr/>
        </p:nvPicPr>
        <p:blipFill>
          <a:blip r:embed="rId5"/>
          <a:stretch>
            <a:fillRect/>
          </a:stretch>
        </p:blipFill>
        <p:spPr>
          <a:xfrm>
            <a:off x="381000" y="974973"/>
            <a:ext cx="190500" cy="152400"/>
          </a:xfrm>
          <a:prstGeom prst="rect">
            <a:avLst/>
          </a:prstGeom>
        </p:spPr>
      </p:pic>
      <p:pic>
        <p:nvPicPr>
          <p:cNvPr id="6" name="SK-8-img-5" descr="preencoded.png"/>
          <p:cNvPicPr>
            <a:picLocks noChangeAspect="1"/>
          </p:cNvPicPr>
          <p:nvPr/>
        </p:nvPicPr>
        <p:blipFill>
          <a:blip r:embed="rId6"/>
          <a:stretch>
            <a:fillRect/>
          </a:stretch>
        </p:blipFill>
        <p:spPr>
          <a:xfrm>
            <a:off x="381000" y="1358205"/>
            <a:ext cx="4457700" cy="1531590"/>
          </a:xfrm>
          <a:prstGeom prst="rect">
            <a:avLst/>
          </a:prstGeom>
        </p:spPr>
      </p:pic>
      <p:pic>
        <p:nvPicPr>
          <p:cNvPr id="7" name="SK-8-img-6" descr="preencoded.png"/>
          <p:cNvPicPr>
            <a:picLocks noChangeAspect="1"/>
          </p:cNvPicPr>
          <p:nvPr/>
        </p:nvPicPr>
        <p:blipFill>
          <a:blip r:embed="rId7"/>
          <a:stretch>
            <a:fillRect/>
          </a:stretch>
        </p:blipFill>
        <p:spPr>
          <a:xfrm>
            <a:off x="571500" y="1933426"/>
            <a:ext cx="381000" cy="381000"/>
          </a:xfrm>
          <a:prstGeom prst="rect">
            <a:avLst/>
          </a:prstGeom>
        </p:spPr>
      </p:pic>
      <p:pic>
        <p:nvPicPr>
          <p:cNvPr id="8" name="SK-8-img-7" descr="preencoded.png"/>
          <p:cNvPicPr>
            <a:picLocks noChangeAspect="1"/>
          </p:cNvPicPr>
          <p:nvPr/>
        </p:nvPicPr>
        <p:blipFill>
          <a:blip r:embed="rId8"/>
          <a:stretch>
            <a:fillRect/>
          </a:stretch>
        </p:blipFill>
        <p:spPr>
          <a:xfrm>
            <a:off x="381000" y="3032671"/>
            <a:ext cx="4457700" cy="1531590"/>
          </a:xfrm>
          <a:prstGeom prst="rect">
            <a:avLst/>
          </a:prstGeom>
        </p:spPr>
      </p:pic>
      <p:pic>
        <p:nvPicPr>
          <p:cNvPr id="9" name="SK-8-img-8" descr="preencoded.png"/>
          <p:cNvPicPr>
            <a:picLocks noChangeAspect="1"/>
          </p:cNvPicPr>
          <p:nvPr/>
        </p:nvPicPr>
        <p:blipFill>
          <a:blip r:embed="rId9"/>
          <a:stretch>
            <a:fillRect/>
          </a:stretch>
        </p:blipFill>
        <p:spPr>
          <a:xfrm>
            <a:off x="571500" y="3607891"/>
            <a:ext cx="381000" cy="381000"/>
          </a:xfrm>
          <a:prstGeom prst="rect">
            <a:avLst/>
          </a:prstGeom>
        </p:spPr>
      </p:pic>
      <p:pic>
        <p:nvPicPr>
          <p:cNvPr id="10" name="SK-8-img-9" descr="preencoded.png"/>
          <p:cNvPicPr>
            <a:picLocks noChangeAspect="1"/>
          </p:cNvPicPr>
          <p:nvPr/>
        </p:nvPicPr>
        <p:blipFill>
          <a:blip r:embed="rId10"/>
          <a:stretch>
            <a:fillRect/>
          </a:stretch>
        </p:blipFill>
        <p:spPr>
          <a:xfrm>
            <a:off x="381000" y="4707136"/>
            <a:ext cx="4457700" cy="1531590"/>
          </a:xfrm>
          <a:prstGeom prst="rect">
            <a:avLst/>
          </a:prstGeom>
        </p:spPr>
      </p:pic>
      <p:pic>
        <p:nvPicPr>
          <p:cNvPr id="11" name="SK-8-img-10" descr="preencoded.png"/>
          <p:cNvPicPr>
            <a:picLocks noChangeAspect="1"/>
          </p:cNvPicPr>
          <p:nvPr/>
        </p:nvPicPr>
        <p:blipFill>
          <a:blip r:embed="rId11"/>
          <a:stretch>
            <a:fillRect/>
          </a:stretch>
        </p:blipFill>
        <p:spPr>
          <a:xfrm>
            <a:off x="571500" y="5282357"/>
            <a:ext cx="381000" cy="381000"/>
          </a:xfrm>
          <a:prstGeom prst="rect">
            <a:avLst/>
          </a:prstGeom>
        </p:spPr>
      </p:pic>
      <p:pic>
        <p:nvPicPr>
          <p:cNvPr id="12" name="SK-8-img-11" descr="preencoded.png"/>
          <p:cNvPicPr>
            <a:picLocks noChangeAspect="1"/>
          </p:cNvPicPr>
          <p:nvPr/>
        </p:nvPicPr>
        <p:blipFill>
          <a:blip r:embed="rId12"/>
          <a:stretch>
            <a:fillRect/>
          </a:stretch>
        </p:blipFill>
        <p:spPr>
          <a:xfrm>
            <a:off x="5124450" y="939105"/>
            <a:ext cx="6686550" cy="5442645"/>
          </a:xfrm>
          <a:prstGeom prst="rect">
            <a:avLst/>
          </a:prstGeom>
        </p:spPr>
      </p:pic>
      <p:pic>
        <p:nvPicPr>
          <p:cNvPr id="13" name="SK-8-img-12" descr="preencoded.png"/>
          <p:cNvPicPr>
            <a:picLocks noChangeAspect="1"/>
          </p:cNvPicPr>
          <p:nvPr/>
        </p:nvPicPr>
        <p:blipFill>
          <a:blip r:embed="rId13"/>
          <a:stretch>
            <a:fillRect/>
          </a:stretch>
        </p:blipFill>
        <p:spPr>
          <a:xfrm>
            <a:off x="5314950" y="1129605"/>
            <a:ext cx="6305550" cy="304800"/>
          </a:xfrm>
          <a:prstGeom prst="rect">
            <a:avLst/>
          </a:prstGeom>
        </p:spPr>
      </p:pic>
      <p:pic>
        <p:nvPicPr>
          <p:cNvPr id="14" name="SK-8-img-13" descr="preencoded.png"/>
          <p:cNvPicPr>
            <a:picLocks noChangeAspect="1"/>
          </p:cNvPicPr>
          <p:nvPr/>
        </p:nvPicPr>
        <p:blipFill>
          <a:blip r:embed="rId14"/>
          <a:stretch>
            <a:fillRect/>
          </a:stretch>
        </p:blipFill>
        <p:spPr>
          <a:xfrm>
            <a:off x="5314950" y="1167705"/>
            <a:ext cx="190500" cy="152400"/>
          </a:xfrm>
          <a:prstGeom prst="rect">
            <a:avLst/>
          </a:prstGeom>
        </p:spPr>
      </p:pic>
      <p:pic>
        <p:nvPicPr>
          <p:cNvPr id="15" name="SK-8-img-14" descr="preencoded.png"/>
          <p:cNvPicPr>
            <a:picLocks noChangeAspect="1"/>
          </p:cNvPicPr>
          <p:nvPr/>
        </p:nvPicPr>
        <p:blipFill>
          <a:blip r:embed="rId15"/>
          <a:stretch>
            <a:fillRect/>
          </a:stretch>
        </p:blipFill>
        <p:spPr>
          <a:xfrm>
            <a:off x="5314950" y="1577280"/>
            <a:ext cx="166688" cy="138857"/>
          </a:xfrm>
          <a:prstGeom prst="rect">
            <a:avLst/>
          </a:prstGeom>
        </p:spPr>
      </p:pic>
      <p:pic>
        <p:nvPicPr>
          <p:cNvPr id="16" name="SK-8-img-15" descr="preencoded.png"/>
          <p:cNvPicPr>
            <a:picLocks noChangeAspect="1"/>
          </p:cNvPicPr>
          <p:nvPr/>
        </p:nvPicPr>
        <p:blipFill>
          <a:blip r:embed="rId15"/>
          <a:stretch>
            <a:fillRect/>
          </a:stretch>
        </p:blipFill>
        <p:spPr>
          <a:xfrm>
            <a:off x="8515350" y="1577280"/>
            <a:ext cx="166688" cy="138857"/>
          </a:xfrm>
          <a:prstGeom prst="rect">
            <a:avLst/>
          </a:prstGeom>
        </p:spPr>
      </p:pic>
      <p:pic>
        <p:nvPicPr>
          <p:cNvPr id="17" name="SK-8-img-16" descr="preencoded.png"/>
          <p:cNvPicPr>
            <a:picLocks noChangeAspect="1"/>
          </p:cNvPicPr>
          <p:nvPr/>
        </p:nvPicPr>
        <p:blipFill>
          <a:blip r:embed="rId16"/>
          <a:stretch>
            <a:fillRect/>
          </a:stretch>
        </p:blipFill>
        <p:spPr>
          <a:xfrm>
            <a:off x="5314950" y="1887736"/>
            <a:ext cx="166688" cy="138857"/>
          </a:xfrm>
          <a:prstGeom prst="rect">
            <a:avLst/>
          </a:prstGeom>
        </p:spPr>
      </p:pic>
      <p:pic>
        <p:nvPicPr>
          <p:cNvPr id="18" name="SK-8-img-17" descr="preencoded.png"/>
          <p:cNvPicPr>
            <a:picLocks noChangeAspect="1"/>
          </p:cNvPicPr>
          <p:nvPr/>
        </p:nvPicPr>
        <p:blipFill>
          <a:blip r:embed="rId16"/>
          <a:stretch>
            <a:fillRect/>
          </a:stretch>
        </p:blipFill>
        <p:spPr>
          <a:xfrm>
            <a:off x="8515350" y="1887736"/>
            <a:ext cx="166688" cy="138857"/>
          </a:xfrm>
          <a:prstGeom prst="rect">
            <a:avLst/>
          </a:prstGeom>
        </p:spPr>
      </p:pic>
      <p:pic>
        <p:nvPicPr>
          <p:cNvPr id="19" name="SK-8-img-18" descr="preencoded.png"/>
          <p:cNvPicPr>
            <a:picLocks noChangeAspect="1"/>
          </p:cNvPicPr>
          <p:nvPr/>
        </p:nvPicPr>
        <p:blipFill>
          <a:blip r:embed="rId16"/>
          <a:stretch>
            <a:fillRect/>
          </a:stretch>
        </p:blipFill>
        <p:spPr>
          <a:xfrm>
            <a:off x="5314950" y="2141041"/>
            <a:ext cx="166688" cy="138857"/>
          </a:xfrm>
          <a:prstGeom prst="rect">
            <a:avLst/>
          </a:prstGeom>
        </p:spPr>
      </p:pic>
      <p:pic>
        <p:nvPicPr>
          <p:cNvPr id="20" name="SK-8-img-19" descr="preencoded.png"/>
          <p:cNvPicPr>
            <a:picLocks noChangeAspect="1"/>
          </p:cNvPicPr>
          <p:nvPr/>
        </p:nvPicPr>
        <p:blipFill>
          <a:blip r:embed="rId16"/>
          <a:stretch>
            <a:fillRect/>
          </a:stretch>
        </p:blipFill>
        <p:spPr>
          <a:xfrm>
            <a:off x="8515350" y="2141041"/>
            <a:ext cx="166688" cy="138857"/>
          </a:xfrm>
          <a:prstGeom prst="rect">
            <a:avLst/>
          </a:prstGeom>
        </p:spPr>
      </p:pic>
      <p:pic>
        <p:nvPicPr>
          <p:cNvPr id="21" name="SK-8-img-20" descr="preencoded.png"/>
          <p:cNvPicPr>
            <a:picLocks noChangeAspect="1"/>
          </p:cNvPicPr>
          <p:nvPr/>
        </p:nvPicPr>
        <p:blipFill>
          <a:blip r:embed="rId17"/>
          <a:stretch>
            <a:fillRect/>
          </a:stretch>
        </p:blipFill>
        <p:spPr>
          <a:xfrm>
            <a:off x="5314950" y="2422922"/>
            <a:ext cx="166688" cy="138857"/>
          </a:xfrm>
          <a:prstGeom prst="rect">
            <a:avLst/>
          </a:prstGeom>
        </p:spPr>
      </p:pic>
      <p:pic>
        <p:nvPicPr>
          <p:cNvPr id="22" name="SK-8-img-21" descr="preencoded.png"/>
          <p:cNvPicPr>
            <a:picLocks noChangeAspect="1"/>
          </p:cNvPicPr>
          <p:nvPr/>
        </p:nvPicPr>
        <p:blipFill>
          <a:blip r:embed="rId17"/>
          <a:stretch>
            <a:fillRect/>
          </a:stretch>
        </p:blipFill>
        <p:spPr>
          <a:xfrm>
            <a:off x="8515350" y="2422922"/>
            <a:ext cx="166688" cy="138857"/>
          </a:xfrm>
          <a:prstGeom prst="rect">
            <a:avLst/>
          </a:prstGeom>
        </p:spPr>
      </p:pic>
      <p:pic>
        <p:nvPicPr>
          <p:cNvPr id="23" name="SK-8-img-22" descr="preencoded.png"/>
          <p:cNvPicPr>
            <a:picLocks noChangeAspect="1"/>
          </p:cNvPicPr>
          <p:nvPr/>
        </p:nvPicPr>
        <p:blipFill>
          <a:blip r:embed="rId16"/>
          <a:stretch>
            <a:fillRect/>
          </a:stretch>
        </p:blipFill>
        <p:spPr>
          <a:xfrm>
            <a:off x="5314950" y="2704802"/>
            <a:ext cx="166688" cy="138857"/>
          </a:xfrm>
          <a:prstGeom prst="rect">
            <a:avLst/>
          </a:prstGeom>
        </p:spPr>
      </p:pic>
      <p:pic>
        <p:nvPicPr>
          <p:cNvPr id="24" name="SK-8-img-23" descr="preencoded.png"/>
          <p:cNvPicPr>
            <a:picLocks noChangeAspect="1"/>
          </p:cNvPicPr>
          <p:nvPr/>
        </p:nvPicPr>
        <p:blipFill>
          <a:blip r:embed="rId16"/>
          <a:stretch>
            <a:fillRect/>
          </a:stretch>
        </p:blipFill>
        <p:spPr>
          <a:xfrm>
            <a:off x="8515350" y="2704802"/>
            <a:ext cx="166688" cy="138857"/>
          </a:xfrm>
          <a:prstGeom prst="rect">
            <a:avLst/>
          </a:prstGeom>
        </p:spPr>
      </p:pic>
      <p:pic>
        <p:nvPicPr>
          <p:cNvPr id="25" name="SK-8-img-24" descr="preencoded.png"/>
          <p:cNvPicPr>
            <a:picLocks noChangeAspect="1"/>
          </p:cNvPicPr>
          <p:nvPr/>
        </p:nvPicPr>
        <p:blipFill>
          <a:blip r:embed="rId18"/>
          <a:stretch>
            <a:fillRect/>
          </a:stretch>
        </p:blipFill>
        <p:spPr>
          <a:xfrm>
            <a:off x="5314950" y="3081933"/>
            <a:ext cx="6305550" cy="1064716"/>
          </a:xfrm>
          <a:prstGeom prst="rect">
            <a:avLst/>
          </a:prstGeom>
        </p:spPr>
      </p:pic>
      <p:pic>
        <p:nvPicPr>
          <p:cNvPr id="26" name="SK-8-img-25" descr="preencoded.png"/>
          <p:cNvPicPr>
            <a:picLocks noChangeAspect="1"/>
          </p:cNvPicPr>
          <p:nvPr/>
        </p:nvPicPr>
        <p:blipFill>
          <a:blip r:embed="rId19"/>
          <a:stretch>
            <a:fillRect/>
          </a:stretch>
        </p:blipFill>
        <p:spPr>
          <a:xfrm>
            <a:off x="5457825" y="3253383"/>
            <a:ext cx="142875" cy="114300"/>
          </a:xfrm>
          <a:prstGeom prst="rect">
            <a:avLst/>
          </a:prstGeom>
        </p:spPr>
      </p:pic>
      <p:pic>
        <p:nvPicPr>
          <p:cNvPr id="27" name="SK-8-img-26" descr="preencoded.png"/>
          <p:cNvPicPr>
            <a:picLocks noChangeAspect="1"/>
          </p:cNvPicPr>
          <p:nvPr/>
        </p:nvPicPr>
        <p:blipFill>
          <a:blip r:embed="rId20"/>
          <a:stretch>
            <a:fillRect/>
          </a:stretch>
        </p:blipFill>
        <p:spPr>
          <a:xfrm>
            <a:off x="0" y="6477000"/>
            <a:ext cx="12192000" cy="381000"/>
          </a:xfrm>
          <a:prstGeom prst="rect">
            <a:avLst/>
          </a:prstGeom>
        </p:spPr>
      </p:pic>
      <p:sp>
        <p:nvSpPr>
          <p:cNvPr id="28" name="SK-8-text-27"/>
          <p:cNvSpPr/>
          <p:nvPr/>
        </p:nvSpPr>
        <p:spPr>
          <a:xfrm>
            <a:off x="381000" y="1905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Taking a LUTS History: The Three Questions</a:t>
            </a:r>
            <a:endParaRPr lang="en-US" sz="2100" dirty="0"/>
          </a:p>
        </p:txBody>
      </p:sp>
      <p:sp>
        <p:nvSpPr>
          <p:cNvPr id="29" name="SK-8-text-28"/>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30" name="SK-8-text-29"/>
          <p:cNvSpPr/>
          <p:nvPr/>
        </p:nvSpPr>
        <p:spPr>
          <a:xfrm>
            <a:off x="647700" y="939105"/>
            <a:ext cx="44577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Initial Screening Trio:</a:t>
            </a:r>
            <a:endParaRPr lang="en-US" sz="1200" dirty="0"/>
          </a:p>
        </p:txBody>
      </p:sp>
      <p:sp>
        <p:nvSpPr>
          <p:cNvPr id="31" name="SK-8-text-30"/>
          <p:cNvSpPr/>
          <p:nvPr/>
        </p:nvSpPr>
        <p:spPr>
          <a:xfrm>
            <a:off x="709017" y="1933426"/>
            <a:ext cx="381000" cy="38100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1</a:t>
            </a:r>
            <a:endParaRPr lang="en-US" sz="1500" dirty="0"/>
          </a:p>
        </p:txBody>
      </p:sp>
      <p:sp>
        <p:nvSpPr>
          <p:cNvPr id="32" name="SK-8-text-31"/>
          <p:cNvSpPr/>
          <p:nvPr/>
        </p:nvSpPr>
        <p:spPr>
          <a:xfrm>
            <a:off x="1143000" y="1901130"/>
            <a:ext cx="3505200"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2D6A4F"/>
                </a:solidFill>
              </a:rPr>
              <a:t>Have you noticed a deterioration in your urinary flow?</a:t>
            </a:r>
            <a:endParaRPr lang="en-US" sz="1350" dirty="0"/>
          </a:p>
        </p:txBody>
      </p:sp>
      <p:sp>
        <p:nvSpPr>
          <p:cNvPr id="33" name="SK-8-text-32"/>
          <p:cNvSpPr/>
          <p:nvPr/>
        </p:nvSpPr>
        <p:spPr>
          <a:xfrm>
            <a:off x="709017" y="3607891"/>
            <a:ext cx="381000" cy="38100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2</a:t>
            </a:r>
            <a:endParaRPr lang="en-US" sz="1500" dirty="0"/>
          </a:p>
        </p:txBody>
      </p:sp>
      <p:sp>
        <p:nvSpPr>
          <p:cNvPr id="34" name="SK-8-text-33"/>
          <p:cNvSpPr/>
          <p:nvPr/>
        </p:nvSpPr>
        <p:spPr>
          <a:xfrm>
            <a:off x="1143000" y="3575596"/>
            <a:ext cx="3505200"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2D6A4F"/>
                </a:solidFill>
              </a:rPr>
              <a:t>Are you bothered by your urinary symptoms?</a:t>
            </a:r>
            <a:endParaRPr lang="en-US" sz="1350" dirty="0"/>
          </a:p>
        </p:txBody>
      </p:sp>
      <p:sp>
        <p:nvSpPr>
          <p:cNvPr id="35" name="SK-8-text-34"/>
          <p:cNvSpPr/>
          <p:nvPr/>
        </p:nvSpPr>
        <p:spPr>
          <a:xfrm>
            <a:off x="709017" y="5282357"/>
            <a:ext cx="381000" cy="38100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3</a:t>
            </a:r>
            <a:endParaRPr lang="en-US" sz="1500" dirty="0"/>
          </a:p>
        </p:txBody>
      </p:sp>
      <p:sp>
        <p:nvSpPr>
          <p:cNvPr id="36" name="SK-8-text-35"/>
          <p:cNvSpPr/>
          <p:nvPr/>
        </p:nvSpPr>
        <p:spPr>
          <a:xfrm>
            <a:off x="1143000" y="5250061"/>
            <a:ext cx="3505200" cy="445591"/>
          </a:xfrm>
          <a:prstGeom prst="rect">
            <a:avLst/>
          </a:prstGeom>
          <a:noFill/>
          <a:ln/>
        </p:spPr>
        <p:txBody>
          <a:bodyPr vert="horz" wrap="square" lIns="0" tIns="0" rIns="0" bIns="0" rtlCol="0" anchor="ctr"/>
          <a:lstStyle/>
          <a:p>
            <a:pPr marL="0" indent="0">
              <a:lnSpc>
                <a:spcPts val="1755"/>
              </a:lnSpc>
              <a:buNone/>
            </a:pPr>
            <a:r>
              <a:rPr lang="en-US" sz="1350" b="1" dirty="0">
                <a:solidFill>
                  <a:srgbClr val="2D6A4F"/>
                </a:solidFill>
              </a:rPr>
              <a:t>Do you get up at night to pass urine? (Nocturia)</a:t>
            </a:r>
            <a:endParaRPr lang="en-US" sz="1350" dirty="0"/>
          </a:p>
        </p:txBody>
      </p:sp>
      <p:sp>
        <p:nvSpPr>
          <p:cNvPr id="37" name="SK-8-text-36"/>
          <p:cNvSpPr/>
          <p:nvPr/>
        </p:nvSpPr>
        <p:spPr>
          <a:xfrm>
            <a:off x="5505450" y="1129605"/>
            <a:ext cx="6305550" cy="304800"/>
          </a:xfrm>
          <a:prstGeom prst="rect">
            <a:avLst/>
          </a:prstGeom>
          <a:noFill/>
          <a:ln/>
        </p:spPr>
        <p:txBody>
          <a:bodyPr vert="horz" wrap="square" lIns="0" tIns="0" rIns="0" bIns="0" rtlCol="0" anchor="ctr"/>
          <a:lstStyle/>
          <a:p>
            <a:pPr marL="0" indent="0">
              <a:lnSpc>
                <a:spcPts val="1800"/>
              </a:lnSpc>
              <a:buNone/>
            </a:pPr>
            <a:r>
              <a:rPr lang="en-US" sz="1200" b="1" dirty="0">
                <a:solidFill>
                  <a:srgbClr val="2D6A4F"/>
                </a:solidFill>
              </a:rPr>
              <a:t>Comprehensive Assessment</a:t>
            </a:r>
            <a:endParaRPr lang="en-US" sz="1200" dirty="0"/>
          </a:p>
        </p:txBody>
      </p:sp>
      <p:sp>
        <p:nvSpPr>
          <p:cNvPr id="38" name="SK-8-text-37"/>
          <p:cNvSpPr/>
          <p:nvPr/>
        </p:nvSpPr>
        <p:spPr>
          <a:xfrm>
            <a:off x="5481638" y="1577280"/>
            <a:ext cx="3520440"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Duration &amp; Progression</a:t>
            </a:r>
            <a:endParaRPr lang="en-US" sz="1050" dirty="0"/>
          </a:p>
        </p:txBody>
      </p:sp>
      <p:sp>
        <p:nvSpPr>
          <p:cNvPr id="39" name="SK-8-text-38"/>
          <p:cNvSpPr/>
          <p:nvPr/>
        </p:nvSpPr>
        <p:spPr>
          <a:xfrm>
            <a:off x="8682038" y="1577280"/>
            <a:ext cx="3509963"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Storage vs. Voiding split</a:t>
            </a:r>
            <a:endParaRPr lang="en-US" sz="1050" dirty="0"/>
          </a:p>
        </p:txBody>
      </p:sp>
      <p:sp>
        <p:nvSpPr>
          <p:cNvPr id="40" name="SK-8-text-39"/>
          <p:cNvSpPr/>
          <p:nvPr/>
        </p:nvSpPr>
        <p:spPr>
          <a:xfrm>
            <a:off x="5481638" y="1859161"/>
            <a:ext cx="3360420" cy="186630"/>
          </a:xfrm>
          <a:prstGeom prst="rect">
            <a:avLst/>
          </a:prstGeom>
          <a:noFill/>
          <a:ln/>
        </p:spPr>
        <p:txBody>
          <a:bodyPr vert="horz" wrap="square" lIns="0" tIns="0" rIns="0" bIns="0" rtlCol="0" anchor="ctr"/>
          <a:lstStyle/>
          <a:p>
            <a:pPr marL="0" indent="0" algn="l">
              <a:lnSpc>
                <a:spcPts val="1470"/>
              </a:lnSpc>
              <a:buNone/>
            </a:pPr>
            <a:r>
              <a:rPr lang="en-US" sz="1050" b="1" dirty="0">
                <a:solidFill>
                  <a:srgbClr val="C53030"/>
                </a:solidFill>
              </a:rPr>
              <a:t> Haematuria / Dysuria</a:t>
            </a:r>
            <a:endParaRPr lang="en-US" sz="1050" dirty="0"/>
          </a:p>
        </p:txBody>
      </p:sp>
      <p:sp>
        <p:nvSpPr>
          <p:cNvPr id="41" name="SK-8-text-40"/>
          <p:cNvSpPr/>
          <p:nvPr/>
        </p:nvSpPr>
        <p:spPr>
          <a:xfrm>
            <a:off x="8682038" y="1859161"/>
            <a:ext cx="3509963" cy="186630"/>
          </a:xfrm>
          <a:prstGeom prst="rect">
            <a:avLst/>
          </a:prstGeom>
          <a:noFill/>
          <a:ln/>
        </p:spPr>
        <p:txBody>
          <a:bodyPr vert="horz" wrap="square" lIns="0" tIns="0" rIns="0" bIns="0" rtlCol="0" anchor="ctr"/>
          <a:lstStyle/>
          <a:p>
            <a:pPr marL="0" indent="0" algn="l">
              <a:lnSpc>
                <a:spcPts val="1470"/>
              </a:lnSpc>
              <a:buNone/>
            </a:pPr>
            <a:r>
              <a:rPr lang="en-US" sz="1050" b="1" dirty="0">
                <a:solidFill>
                  <a:srgbClr val="C53030"/>
                </a:solidFill>
              </a:rPr>
              <a:t> Bone pain / Weight loss</a:t>
            </a:r>
            <a:endParaRPr lang="en-US" sz="1050" dirty="0"/>
          </a:p>
        </p:txBody>
      </p:sp>
      <p:sp>
        <p:nvSpPr>
          <p:cNvPr id="42" name="SK-8-text-41"/>
          <p:cNvSpPr/>
          <p:nvPr/>
        </p:nvSpPr>
        <p:spPr>
          <a:xfrm>
            <a:off x="5481638" y="2141041"/>
            <a:ext cx="3520440"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Continence &amp; Dribbling</a:t>
            </a:r>
            <a:endParaRPr lang="en-US" sz="1050" dirty="0"/>
          </a:p>
        </p:txBody>
      </p:sp>
      <p:sp>
        <p:nvSpPr>
          <p:cNvPr id="43" name="SK-8-text-42"/>
          <p:cNvSpPr/>
          <p:nvPr/>
        </p:nvSpPr>
        <p:spPr>
          <a:xfrm>
            <a:off x="8682038" y="2141041"/>
            <a:ext cx="3509963"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Sexual/Erectile function</a:t>
            </a:r>
            <a:endParaRPr lang="en-US" sz="1050" dirty="0"/>
          </a:p>
        </p:txBody>
      </p:sp>
      <p:sp>
        <p:nvSpPr>
          <p:cNvPr id="44" name="SK-8-text-43"/>
          <p:cNvSpPr/>
          <p:nvPr/>
        </p:nvSpPr>
        <p:spPr>
          <a:xfrm>
            <a:off x="5481638" y="2422922"/>
            <a:ext cx="4960620"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Drug history (Anticholinergics)</a:t>
            </a:r>
            <a:endParaRPr lang="en-US" sz="1050" dirty="0"/>
          </a:p>
        </p:txBody>
      </p:sp>
      <p:sp>
        <p:nvSpPr>
          <p:cNvPr id="45" name="SK-8-text-44"/>
          <p:cNvSpPr/>
          <p:nvPr/>
        </p:nvSpPr>
        <p:spPr>
          <a:xfrm>
            <a:off x="8682038" y="2422922"/>
            <a:ext cx="3509963"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Fluid intake &amp; Caffeine</a:t>
            </a:r>
            <a:endParaRPr lang="en-US" sz="1050" dirty="0"/>
          </a:p>
        </p:txBody>
      </p:sp>
      <p:sp>
        <p:nvSpPr>
          <p:cNvPr id="46" name="SK-8-text-45"/>
          <p:cNvSpPr/>
          <p:nvPr/>
        </p:nvSpPr>
        <p:spPr>
          <a:xfrm>
            <a:off x="5481638" y="2704802"/>
            <a:ext cx="3360420"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Neurological symptoms</a:t>
            </a:r>
            <a:endParaRPr lang="en-US" sz="1050" dirty="0"/>
          </a:p>
        </p:txBody>
      </p:sp>
      <p:sp>
        <p:nvSpPr>
          <p:cNvPr id="47" name="SK-8-text-46"/>
          <p:cNvSpPr/>
          <p:nvPr/>
        </p:nvSpPr>
        <p:spPr>
          <a:xfrm>
            <a:off x="8682038" y="2704802"/>
            <a:ext cx="3509963" cy="186630"/>
          </a:xfrm>
          <a:prstGeom prst="rect">
            <a:avLst/>
          </a:prstGeom>
          <a:noFill/>
          <a:ln/>
        </p:spPr>
        <p:txBody>
          <a:bodyPr vert="horz" wrap="square" lIns="0" tIns="0" rIns="0" bIns="0" rtlCol="0" anchor="ctr"/>
          <a:lstStyle/>
          <a:p>
            <a:pPr marL="0" indent="0" algn="l">
              <a:lnSpc>
                <a:spcPts val="1470"/>
              </a:lnSpc>
              <a:buNone/>
            </a:pPr>
            <a:r>
              <a:rPr lang="en-US" sz="1050" dirty="0">
                <a:solidFill>
                  <a:srgbClr val="2F3640"/>
                </a:solidFill>
              </a:rPr>
              <a:t>Impact on daily life / Quality</a:t>
            </a:r>
            <a:endParaRPr lang="en-US" sz="1050" dirty="0"/>
          </a:p>
        </p:txBody>
      </p:sp>
      <p:sp>
        <p:nvSpPr>
          <p:cNvPr id="48" name="SK-8-text-47"/>
          <p:cNvSpPr/>
          <p:nvPr/>
        </p:nvSpPr>
        <p:spPr>
          <a:xfrm>
            <a:off x="5600700" y="3224808"/>
            <a:ext cx="60198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14B8A6"/>
                </a:solidFill>
              </a:rPr>
              <a:t>SCA EXAM FOCUS</a:t>
            </a:r>
            <a:endParaRPr lang="en-US" sz="900" dirty="0"/>
          </a:p>
        </p:txBody>
      </p:sp>
      <p:sp>
        <p:nvSpPr>
          <p:cNvPr id="49" name="SK-8-text-48"/>
          <p:cNvSpPr/>
          <p:nvPr/>
        </p:nvSpPr>
        <p:spPr>
          <a:xfrm>
            <a:off x="5457825" y="3443883"/>
            <a:ext cx="6019800" cy="559891"/>
          </a:xfrm>
          <a:prstGeom prst="rect">
            <a:avLst/>
          </a:prstGeom>
          <a:noFill/>
          <a:ln/>
        </p:spPr>
        <p:txBody>
          <a:bodyPr vert="horz" wrap="square" lIns="0" tIns="0" rIns="0" bIns="0" rtlCol="0" anchor="ctr"/>
          <a:lstStyle/>
          <a:p>
            <a:pPr marL="0" indent="0">
              <a:lnSpc>
                <a:spcPts val="1470"/>
              </a:lnSpc>
              <a:buNone/>
            </a:pPr>
            <a:r>
              <a:rPr lang="en-US" sz="1050" dirty="0">
                <a:solidFill>
                  <a:srgbClr val="2F3640"/>
                </a:solidFill>
              </a:rPr>
              <a:t>Always proactively ask about </a:t>
            </a:r>
            <a:r>
              <a:rPr lang="en-US" sz="1050" b="1" dirty="0">
                <a:solidFill>
                  <a:srgbClr val="2F3640"/>
                </a:solidFill>
              </a:rPr>
              <a:t>red flags</a:t>
            </a:r>
            <a:r>
              <a:rPr lang="en-US" sz="1050" dirty="0">
                <a:solidFill>
                  <a:srgbClr val="2F3640"/>
                </a:solidFill>
              </a:rPr>
              <a:t> (weight loss, bone pain, haematuria) and </a:t>
            </a:r>
            <a:r>
              <a:rPr lang="en-US" sz="1050" b="1" dirty="0">
                <a:solidFill>
                  <a:srgbClr val="2F3640"/>
                </a:solidFill>
              </a:rPr>
              <a:t>neurological symptoms</a:t>
            </a:r>
            <a:r>
              <a:rPr lang="en-US" sz="1050" dirty="0">
                <a:solidFill>
                  <a:srgbClr val="2F3640"/>
                </a:solidFill>
              </a:rPr>
              <a:t> before settling on a benign BPH diagnosis. This demonstrates clinical safety and structured thinking.</a:t>
            </a:r>
            <a:endParaRPr lang="en-US" sz="1050" dirty="0"/>
          </a:p>
        </p:txBody>
      </p:sp>
      <p:sp>
        <p:nvSpPr>
          <p:cNvPr id="50" name="SK-8-text-49"/>
          <p:cNvSpPr/>
          <p:nvPr/>
        </p:nvSpPr>
        <p:spPr>
          <a:xfrm>
            <a:off x="381000" y="6581775"/>
            <a:ext cx="7269480" cy="171450"/>
          </a:xfrm>
          <a:prstGeom prst="rect">
            <a:avLst/>
          </a:prstGeom>
          <a:noFill/>
          <a:ln/>
        </p:spPr>
        <p:txBody>
          <a:bodyPr vert="horz" wrap="square" lIns="0" tIns="0" rIns="0" bIns="0" rtlCol="0" anchor="ctr"/>
          <a:lstStyle/>
          <a:p>
            <a:pPr marL="0" indent="0">
              <a:lnSpc>
                <a:spcPts val="1350"/>
              </a:lnSpc>
              <a:buNone/>
            </a:pPr>
            <a:r>
              <a:rPr lang="en-US" sz="900" dirty="0">
                <a:solidFill>
                  <a:srgbClr val="A0AEC0"/>
                </a:solidFill>
              </a:rPr>
              <a:t>Prostate Disorders, BPH &amp; PSA Testing in Primary Care</a:t>
            </a:r>
            <a:endParaRPr lang="en-US" sz="900" dirty="0"/>
          </a:p>
        </p:txBody>
      </p:sp>
      <p:sp>
        <p:nvSpPr>
          <p:cNvPr id="51" name="SK-8-text-50"/>
          <p:cNvSpPr/>
          <p:nvPr/>
        </p:nvSpPr>
        <p:spPr>
          <a:xfrm>
            <a:off x="10661154" y="6581775"/>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A0AEC0"/>
                </a:solidFill>
              </a:rPr>
              <a:t>www.bradfordvts.co.uk</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9-img-3" descr="preencoded.png"/>
          <p:cNvPicPr>
            <a:picLocks noChangeAspect="1"/>
          </p:cNvPicPr>
          <p:nvPr/>
        </p:nvPicPr>
        <p:blipFill>
          <a:blip r:embed="rId4"/>
          <a:stretch>
            <a:fillRect/>
          </a:stretch>
        </p:blipFill>
        <p:spPr>
          <a:xfrm>
            <a:off x="0" y="0"/>
            <a:ext cx="12192000" cy="777180"/>
          </a:xfrm>
          <a:prstGeom prst="rect">
            <a:avLst/>
          </a:prstGeom>
        </p:spPr>
      </p:pic>
      <p:pic>
        <p:nvPicPr>
          <p:cNvPr id="5" name="SK-9-img-4" descr="preencoded.png"/>
          <p:cNvPicPr>
            <a:picLocks noChangeAspect="1"/>
          </p:cNvPicPr>
          <p:nvPr/>
        </p:nvPicPr>
        <p:blipFill>
          <a:blip r:embed="rId5"/>
          <a:stretch>
            <a:fillRect/>
          </a:stretch>
        </p:blipFill>
        <p:spPr>
          <a:xfrm>
            <a:off x="381000" y="891480"/>
            <a:ext cx="5572125" cy="2895600"/>
          </a:xfrm>
          <a:prstGeom prst="rect">
            <a:avLst/>
          </a:prstGeom>
        </p:spPr>
      </p:pic>
      <p:pic>
        <p:nvPicPr>
          <p:cNvPr id="6" name="SK-9-img-5" descr="preencoded.png"/>
          <p:cNvPicPr>
            <a:picLocks noChangeAspect="1"/>
          </p:cNvPicPr>
          <p:nvPr/>
        </p:nvPicPr>
        <p:blipFill>
          <a:blip r:embed="rId6"/>
          <a:stretch>
            <a:fillRect/>
          </a:stretch>
        </p:blipFill>
        <p:spPr>
          <a:xfrm>
            <a:off x="381000" y="3939480"/>
            <a:ext cx="5572125" cy="2385120"/>
          </a:xfrm>
          <a:prstGeom prst="rect">
            <a:avLst/>
          </a:prstGeom>
        </p:spPr>
      </p:pic>
      <p:pic>
        <p:nvPicPr>
          <p:cNvPr id="7" name="SK-9-img-6" descr="preencoded.png"/>
          <p:cNvPicPr>
            <a:picLocks noChangeAspect="1"/>
          </p:cNvPicPr>
          <p:nvPr/>
        </p:nvPicPr>
        <p:blipFill>
          <a:blip r:embed="rId7"/>
          <a:stretch>
            <a:fillRect/>
          </a:stretch>
        </p:blipFill>
        <p:spPr>
          <a:xfrm>
            <a:off x="571500" y="4132808"/>
            <a:ext cx="214313" cy="175320"/>
          </a:xfrm>
          <a:prstGeom prst="rect">
            <a:avLst/>
          </a:prstGeom>
        </p:spPr>
      </p:pic>
      <p:pic>
        <p:nvPicPr>
          <p:cNvPr id="8" name="SK-9-img-7" descr="preencoded.png"/>
          <p:cNvPicPr>
            <a:picLocks noChangeAspect="1"/>
          </p:cNvPicPr>
          <p:nvPr/>
        </p:nvPicPr>
        <p:blipFill>
          <a:blip r:embed="rId8"/>
          <a:stretch>
            <a:fillRect/>
          </a:stretch>
        </p:blipFill>
        <p:spPr>
          <a:xfrm>
            <a:off x="571500" y="4472880"/>
            <a:ext cx="166688" cy="137220"/>
          </a:xfrm>
          <a:prstGeom prst="rect">
            <a:avLst/>
          </a:prstGeom>
        </p:spPr>
      </p:pic>
      <p:pic>
        <p:nvPicPr>
          <p:cNvPr id="9" name="SK-9-img-8" descr="preencoded.png"/>
          <p:cNvPicPr>
            <a:picLocks noChangeAspect="1"/>
          </p:cNvPicPr>
          <p:nvPr/>
        </p:nvPicPr>
        <p:blipFill>
          <a:blip r:embed="rId9"/>
          <a:stretch>
            <a:fillRect/>
          </a:stretch>
        </p:blipFill>
        <p:spPr>
          <a:xfrm>
            <a:off x="571500" y="4777680"/>
            <a:ext cx="166688" cy="137220"/>
          </a:xfrm>
          <a:prstGeom prst="rect">
            <a:avLst/>
          </a:prstGeom>
        </p:spPr>
      </p:pic>
      <p:pic>
        <p:nvPicPr>
          <p:cNvPr id="10" name="SK-9-img-9" descr="preencoded.png"/>
          <p:cNvPicPr>
            <a:picLocks noChangeAspect="1"/>
          </p:cNvPicPr>
          <p:nvPr/>
        </p:nvPicPr>
        <p:blipFill>
          <a:blip r:embed="rId10"/>
          <a:stretch>
            <a:fillRect/>
          </a:stretch>
        </p:blipFill>
        <p:spPr>
          <a:xfrm>
            <a:off x="571500" y="5082480"/>
            <a:ext cx="166688" cy="137220"/>
          </a:xfrm>
          <a:prstGeom prst="rect">
            <a:avLst/>
          </a:prstGeom>
        </p:spPr>
      </p:pic>
      <p:pic>
        <p:nvPicPr>
          <p:cNvPr id="11" name="SK-9-img-10" descr="preencoded.png"/>
          <p:cNvPicPr>
            <a:picLocks noChangeAspect="1"/>
          </p:cNvPicPr>
          <p:nvPr/>
        </p:nvPicPr>
        <p:blipFill>
          <a:blip r:embed="rId11"/>
          <a:stretch>
            <a:fillRect/>
          </a:stretch>
        </p:blipFill>
        <p:spPr>
          <a:xfrm>
            <a:off x="571500" y="5615880"/>
            <a:ext cx="166688" cy="145852"/>
          </a:xfrm>
          <a:prstGeom prst="rect">
            <a:avLst/>
          </a:prstGeom>
        </p:spPr>
      </p:pic>
      <p:pic>
        <p:nvPicPr>
          <p:cNvPr id="12" name="SK-9-img-11" descr="preencoded.png"/>
          <p:cNvPicPr>
            <a:picLocks noChangeAspect="1"/>
          </p:cNvPicPr>
          <p:nvPr/>
        </p:nvPicPr>
        <p:blipFill>
          <a:blip r:embed="rId12"/>
          <a:stretch>
            <a:fillRect/>
          </a:stretch>
        </p:blipFill>
        <p:spPr>
          <a:xfrm>
            <a:off x="6238875" y="891480"/>
            <a:ext cx="5572125" cy="976312"/>
          </a:xfrm>
          <a:prstGeom prst="rect">
            <a:avLst/>
          </a:prstGeom>
        </p:spPr>
      </p:pic>
      <p:pic>
        <p:nvPicPr>
          <p:cNvPr id="13" name="SK-9-img-12" descr="preencoded.png"/>
          <p:cNvPicPr>
            <a:picLocks noChangeAspect="1"/>
          </p:cNvPicPr>
          <p:nvPr/>
        </p:nvPicPr>
        <p:blipFill>
          <a:blip r:embed="rId13"/>
          <a:stretch>
            <a:fillRect/>
          </a:stretch>
        </p:blipFill>
        <p:spPr>
          <a:xfrm>
            <a:off x="6238875" y="2010668"/>
            <a:ext cx="5572125" cy="976312"/>
          </a:xfrm>
          <a:prstGeom prst="rect">
            <a:avLst/>
          </a:prstGeom>
        </p:spPr>
      </p:pic>
      <p:pic>
        <p:nvPicPr>
          <p:cNvPr id="14" name="SK-9-img-13" descr="preencoded.png"/>
          <p:cNvPicPr>
            <a:picLocks noChangeAspect="1"/>
          </p:cNvPicPr>
          <p:nvPr/>
        </p:nvPicPr>
        <p:blipFill>
          <a:blip r:embed="rId14"/>
          <a:stretch>
            <a:fillRect/>
          </a:stretch>
        </p:blipFill>
        <p:spPr>
          <a:xfrm>
            <a:off x="6238875" y="3129855"/>
            <a:ext cx="5572125" cy="976312"/>
          </a:xfrm>
          <a:prstGeom prst="rect">
            <a:avLst/>
          </a:prstGeom>
        </p:spPr>
      </p:pic>
      <p:pic>
        <p:nvPicPr>
          <p:cNvPr id="15" name="SK-9-img-14" descr="preencoded.png"/>
          <p:cNvPicPr>
            <a:picLocks noChangeAspect="1"/>
          </p:cNvPicPr>
          <p:nvPr/>
        </p:nvPicPr>
        <p:blipFill>
          <a:blip r:embed="rId15"/>
          <a:stretch>
            <a:fillRect/>
          </a:stretch>
        </p:blipFill>
        <p:spPr>
          <a:xfrm>
            <a:off x="6238875" y="5191125"/>
            <a:ext cx="5572125" cy="1133475"/>
          </a:xfrm>
          <a:prstGeom prst="rect">
            <a:avLst/>
          </a:prstGeom>
        </p:spPr>
      </p:pic>
      <p:pic>
        <p:nvPicPr>
          <p:cNvPr id="16" name="SK-9-img-15" descr="preencoded.png"/>
          <p:cNvPicPr>
            <a:picLocks noChangeAspect="1"/>
          </p:cNvPicPr>
          <p:nvPr/>
        </p:nvPicPr>
        <p:blipFill>
          <a:blip r:embed="rId16"/>
          <a:stretch>
            <a:fillRect/>
          </a:stretch>
        </p:blipFill>
        <p:spPr>
          <a:xfrm>
            <a:off x="6429375" y="5629721"/>
            <a:ext cx="381000" cy="304800"/>
          </a:xfrm>
          <a:prstGeom prst="rect">
            <a:avLst/>
          </a:prstGeom>
        </p:spPr>
      </p:pic>
      <p:pic>
        <p:nvPicPr>
          <p:cNvPr id="17" name="SK-9-img-16" descr="preencoded.png"/>
          <p:cNvPicPr>
            <a:picLocks noChangeAspect="1"/>
          </p:cNvPicPr>
          <p:nvPr/>
        </p:nvPicPr>
        <p:blipFill>
          <a:blip r:embed="rId17"/>
          <a:stretch>
            <a:fillRect/>
          </a:stretch>
        </p:blipFill>
        <p:spPr>
          <a:xfrm>
            <a:off x="0" y="6477000"/>
            <a:ext cx="12192000" cy="381000"/>
          </a:xfrm>
          <a:prstGeom prst="rect">
            <a:avLst/>
          </a:prstGeom>
        </p:spPr>
      </p:pic>
      <p:sp>
        <p:nvSpPr>
          <p:cNvPr id="18" name="SK-9-text-17"/>
          <p:cNvSpPr/>
          <p:nvPr/>
        </p:nvSpPr>
        <p:spPr>
          <a:xfrm>
            <a:off x="381000" y="1524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Examining the Prostate: DRE Technique and Findings</a:t>
            </a:r>
            <a:endParaRPr lang="en-US" sz="2100" dirty="0"/>
          </a:p>
        </p:txBody>
      </p:sp>
      <p:sp>
        <p:nvSpPr>
          <p:cNvPr id="19" name="SK-9-text-18"/>
          <p:cNvSpPr/>
          <p:nvPr/>
        </p:nvSpPr>
        <p:spPr>
          <a:xfrm>
            <a:off x="381000" y="500955"/>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0" name="SK-9-text-19"/>
          <p:cNvSpPr/>
          <p:nvPr/>
        </p:nvSpPr>
        <p:spPr>
          <a:xfrm>
            <a:off x="881063" y="4091880"/>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Examination Preparation</a:t>
            </a:r>
            <a:endParaRPr lang="en-US" sz="1350" dirty="0"/>
          </a:p>
        </p:txBody>
      </p:sp>
      <p:sp>
        <p:nvSpPr>
          <p:cNvPr id="21" name="SK-9-text-20"/>
          <p:cNvSpPr/>
          <p:nvPr/>
        </p:nvSpPr>
        <p:spPr>
          <a:xfrm>
            <a:off x="852488" y="4444305"/>
            <a:ext cx="11339513"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Gain explicit consent, offer a chaperone, and ensure patient privacy.</a:t>
            </a:r>
            <a:endParaRPr lang="en-US" sz="1200" dirty="0"/>
          </a:p>
        </p:txBody>
      </p:sp>
      <p:sp>
        <p:nvSpPr>
          <p:cNvPr id="22" name="SK-9-text-21"/>
          <p:cNvSpPr/>
          <p:nvPr/>
        </p:nvSpPr>
        <p:spPr>
          <a:xfrm>
            <a:off x="852488" y="4749105"/>
            <a:ext cx="11339513"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Explain the procedure: brief discomfort, possible urge to urinate.</a:t>
            </a:r>
            <a:endParaRPr lang="en-US" sz="1200" dirty="0"/>
          </a:p>
        </p:txBody>
      </p:sp>
      <p:sp>
        <p:nvSpPr>
          <p:cNvPr id="23" name="SK-9-text-22"/>
          <p:cNvSpPr/>
          <p:nvPr/>
        </p:nvSpPr>
        <p:spPr>
          <a:xfrm>
            <a:off x="852488" y="5053905"/>
            <a:ext cx="4910138"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Perform abdominal exam first: check for palpable bladder or renal masses.</a:t>
            </a:r>
            <a:endParaRPr lang="en-US" sz="1200" dirty="0"/>
          </a:p>
        </p:txBody>
      </p:sp>
      <p:sp>
        <p:nvSpPr>
          <p:cNvPr id="24" name="SK-9-text-23"/>
          <p:cNvSpPr/>
          <p:nvPr/>
        </p:nvSpPr>
        <p:spPr>
          <a:xfrm>
            <a:off x="852488" y="558730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Acute Prostatitis:</a:t>
            </a:r>
            <a:r>
              <a:rPr lang="en-US" sz="1200" dirty="0">
                <a:solidFill>
                  <a:srgbClr val="2F3640"/>
                </a:solidFill>
              </a:rPr>
              <a:t> Gland is boggy and acutely tender; avoid vigorous exam.</a:t>
            </a:r>
            <a:endParaRPr lang="en-US" sz="1200" dirty="0"/>
          </a:p>
        </p:txBody>
      </p:sp>
      <p:sp>
        <p:nvSpPr>
          <p:cNvPr id="25" name="SK-9-text-24"/>
          <p:cNvSpPr/>
          <p:nvPr/>
        </p:nvSpPr>
        <p:spPr>
          <a:xfrm>
            <a:off x="6429375" y="1034355"/>
            <a:ext cx="5191125"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Normal Findings</a:t>
            </a:r>
            <a:endParaRPr lang="en-US" sz="1275" dirty="0"/>
          </a:p>
        </p:txBody>
      </p:sp>
      <p:sp>
        <p:nvSpPr>
          <p:cNvPr id="26" name="SK-9-text-25"/>
          <p:cNvSpPr/>
          <p:nvPr/>
        </p:nvSpPr>
        <p:spPr>
          <a:xfrm>
            <a:off x="6429375" y="1324868"/>
            <a:ext cx="5191125" cy="400050"/>
          </a:xfrm>
          <a:prstGeom prst="rect">
            <a:avLst/>
          </a:prstGeom>
          <a:noFill/>
          <a:ln/>
        </p:spPr>
        <p:txBody>
          <a:bodyPr vert="horz" wrap="square" lIns="0" tIns="0" rIns="0" bIns="0" rtlCol="0" anchor="ctr"/>
          <a:lstStyle/>
          <a:p>
            <a:pPr marL="0" indent="0">
              <a:lnSpc>
                <a:spcPts val="1575"/>
              </a:lnSpc>
              <a:buNone/>
            </a:pPr>
            <a:r>
              <a:rPr lang="en-US" sz="1125" dirty="0">
                <a:solidFill>
                  <a:srgbClr val="4A5568"/>
                </a:solidFill>
              </a:rPr>
              <a:t>Smooth, elastic/rubbery texture, symmetrical, chestnut-sized (approx. 20g), palpable midline sulcus.</a:t>
            </a:r>
            <a:endParaRPr lang="en-US" sz="1125" dirty="0"/>
          </a:p>
        </p:txBody>
      </p:sp>
      <p:sp>
        <p:nvSpPr>
          <p:cNvPr id="27" name="SK-9-text-26"/>
          <p:cNvSpPr/>
          <p:nvPr/>
        </p:nvSpPr>
        <p:spPr>
          <a:xfrm>
            <a:off x="6429375" y="2153543"/>
            <a:ext cx="5762625"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Benign Prostatic Hyperplasia (BPH)</a:t>
            </a:r>
            <a:endParaRPr lang="en-US" sz="1275" dirty="0"/>
          </a:p>
        </p:txBody>
      </p:sp>
      <p:sp>
        <p:nvSpPr>
          <p:cNvPr id="28" name="SK-9-text-27"/>
          <p:cNvSpPr/>
          <p:nvPr/>
        </p:nvSpPr>
        <p:spPr>
          <a:xfrm>
            <a:off x="6429375" y="2444055"/>
            <a:ext cx="5191125" cy="400050"/>
          </a:xfrm>
          <a:prstGeom prst="rect">
            <a:avLst/>
          </a:prstGeom>
          <a:noFill/>
          <a:ln/>
        </p:spPr>
        <p:txBody>
          <a:bodyPr vert="horz" wrap="square" lIns="0" tIns="0" rIns="0" bIns="0" rtlCol="0" anchor="ctr"/>
          <a:lstStyle/>
          <a:p>
            <a:pPr marL="0" indent="0">
              <a:lnSpc>
                <a:spcPts val="1575"/>
              </a:lnSpc>
              <a:buNone/>
            </a:pPr>
            <a:r>
              <a:rPr lang="en-US" sz="1125" dirty="0">
                <a:solidFill>
                  <a:srgbClr val="4A5568"/>
                </a:solidFill>
              </a:rPr>
              <a:t>Symmetrically enlarged, smooth, and firm but elastic. Asymmetry is possible but texture remains benign.</a:t>
            </a:r>
            <a:endParaRPr lang="en-US" sz="1125" dirty="0"/>
          </a:p>
        </p:txBody>
      </p:sp>
      <p:sp>
        <p:nvSpPr>
          <p:cNvPr id="29" name="SK-9-text-28"/>
          <p:cNvSpPr/>
          <p:nvPr/>
        </p:nvSpPr>
        <p:spPr>
          <a:xfrm>
            <a:off x="6429375" y="3272730"/>
            <a:ext cx="5191125"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DC2626"/>
                </a:solidFill>
              </a:rPr>
              <a:t>Suspicious / Malignant</a:t>
            </a:r>
            <a:endParaRPr lang="en-US" sz="1275" dirty="0"/>
          </a:p>
        </p:txBody>
      </p:sp>
      <p:sp>
        <p:nvSpPr>
          <p:cNvPr id="30" name="SK-9-text-29"/>
          <p:cNvSpPr/>
          <p:nvPr/>
        </p:nvSpPr>
        <p:spPr>
          <a:xfrm>
            <a:off x="6429375" y="3563243"/>
            <a:ext cx="5191125" cy="400050"/>
          </a:xfrm>
          <a:prstGeom prst="rect">
            <a:avLst/>
          </a:prstGeom>
          <a:noFill/>
          <a:ln/>
        </p:spPr>
        <p:txBody>
          <a:bodyPr vert="horz" wrap="square" lIns="0" tIns="0" rIns="0" bIns="0" rtlCol="0" anchor="ctr"/>
          <a:lstStyle/>
          <a:p>
            <a:pPr marL="0" indent="0">
              <a:lnSpc>
                <a:spcPts val="1575"/>
              </a:lnSpc>
              <a:buNone/>
            </a:pPr>
            <a:r>
              <a:rPr lang="en-US" sz="1125" dirty="0">
                <a:solidFill>
                  <a:srgbClr val="4A5568"/>
                </a:solidFill>
              </a:rPr>
              <a:t>Hard, nodular, or craggy consistency. Asymmetry, fixed/irregular borders, or loss of the midline sulcus.</a:t>
            </a:r>
            <a:endParaRPr lang="en-US" sz="1125" dirty="0"/>
          </a:p>
        </p:txBody>
      </p:sp>
      <p:sp>
        <p:nvSpPr>
          <p:cNvPr id="31" name="SK-9-text-30"/>
          <p:cNvSpPr/>
          <p:nvPr/>
        </p:nvSpPr>
        <p:spPr>
          <a:xfrm>
            <a:off x="7000875" y="5381625"/>
            <a:ext cx="46196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C2626"/>
                </a:solidFill>
              </a:rPr>
              <a:t>MANDATORY 2WW ACTION</a:t>
            </a:r>
            <a:endParaRPr lang="en-US" sz="1350" dirty="0"/>
          </a:p>
        </p:txBody>
      </p:sp>
      <p:sp>
        <p:nvSpPr>
          <p:cNvPr id="32" name="SK-9-text-31"/>
          <p:cNvSpPr/>
          <p:nvPr/>
        </p:nvSpPr>
        <p:spPr>
          <a:xfrm>
            <a:off x="7000875" y="5676900"/>
            <a:ext cx="4619625"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A malignant-feeling DRE requires an immediate 2WW referral, regardless of the PSA level.</a:t>
            </a:r>
            <a:endParaRPr lang="en-US" sz="1200" dirty="0"/>
          </a:p>
        </p:txBody>
      </p:sp>
      <p:sp>
        <p:nvSpPr>
          <p:cNvPr id="33" name="SK-9-text-32"/>
          <p:cNvSpPr/>
          <p:nvPr/>
        </p:nvSpPr>
        <p:spPr>
          <a:xfrm>
            <a:off x="10469463" y="6477000"/>
            <a:ext cx="1722537" cy="381000"/>
          </a:xfrm>
          <a:prstGeom prst="rect">
            <a:avLst/>
          </a:prstGeom>
          <a:noFill/>
          <a:ln/>
        </p:spPr>
        <p:txBody>
          <a:bodyPr vert="horz" wrap="square" lIns="0" tIns="0" rIns="0" bIns="0" rtlCol="0" anchor="ctr"/>
          <a:lstStyle/>
          <a:p>
            <a:pPr marL="0" indent="0">
              <a:lnSpc>
                <a:spcPts val="1575"/>
              </a:lnSpc>
              <a:buNone/>
            </a:pPr>
            <a:r>
              <a:rPr lang="en-US" sz="1050" dirty="0">
                <a:solidFill>
                  <a:srgbClr val="94A3B8"/>
                </a:solidFill>
              </a:rPr>
              <a:t>www.bradfordvts.co.uk</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0-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0-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10-img-4" descr="preencoded.png"/>
          <p:cNvPicPr>
            <a:picLocks noChangeAspect="1"/>
          </p:cNvPicPr>
          <p:nvPr/>
        </p:nvPicPr>
        <p:blipFill>
          <a:blip r:embed="rId5"/>
          <a:stretch>
            <a:fillRect/>
          </a:stretch>
        </p:blipFill>
        <p:spPr>
          <a:xfrm>
            <a:off x="381000" y="986730"/>
            <a:ext cx="5572125" cy="2564160"/>
          </a:xfrm>
          <a:prstGeom prst="rect">
            <a:avLst/>
          </a:prstGeom>
        </p:spPr>
      </p:pic>
      <p:pic>
        <p:nvPicPr>
          <p:cNvPr id="6" name="SK-10-img-5" descr="preencoded.png"/>
          <p:cNvPicPr>
            <a:picLocks noChangeAspect="1"/>
          </p:cNvPicPr>
          <p:nvPr/>
        </p:nvPicPr>
        <p:blipFill>
          <a:blip r:embed="rId6"/>
          <a:stretch>
            <a:fillRect/>
          </a:stretch>
        </p:blipFill>
        <p:spPr>
          <a:xfrm>
            <a:off x="571500" y="1177230"/>
            <a:ext cx="5191125" cy="333375"/>
          </a:xfrm>
          <a:prstGeom prst="rect">
            <a:avLst/>
          </a:prstGeom>
        </p:spPr>
      </p:pic>
      <p:pic>
        <p:nvPicPr>
          <p:cNvPr id="7" name="SK-10-img-6" descr="preencoded.png"/>
          <p:cNvPicPr>
            <a:picLocks noChangeAspect="1"/>
          </p:cNvPicPr>
          <p:nvPr/>
        </p:nvPicPr>
        <p:blipFill>
          <a:blip r:embed="rId7"/>
          <a:stretch>
            <a:fillRect/>
          </a:stretch>
        </p:blipFill>
        <p:spPr>
          <a:xfrm>
            <a:off x="571500" y="1218158"/>
            <a:ext cx="214313" cy="175320"/>
          </a:xfrm>
          <a:prstGeom prst="rect">
            <a:avLst/>
          </a:prstGeom>
        </p:spPr>
      </p:pic>
      <p:pic>
        <p:nvPicPr>
          <p:cNvPr id="8" name="SK-10-img-7" descr="preencoded.png"/>
          <p:cNvPicPr>
            <a:picLocks noChangeAspect="1"/>
          </p:cNvPicPr>
          <p:nvPr/>
        </p:nvPicPr>
        <p:blipFill>
          <a:blip r:embed="rId8"/>
          <a:stretch>
            <a:fillRect/>
          </a:stretch>
        </p:blipFill>
        <p:spPr>
          <a:xfrm>
            <a:off x="571500" y="1682055"/>
            <a:ext cx="190500" cy="142875"/>
          </a:xfrm>
          <a:prstGeom prst="rect">
            <a:avLst/>
          </a:prstGeom>
        </p:spPr>
      </p:pic>
      <p:pic>
        <p:nvPicPr>
          <p:cNvPr id="9" name="SK-10-img-8" descr="preencoded.png"/>
          <p:cNvPicPr>
            <a:picLocks noChangeAspect="1"/>
          </p:cNvPicPr>
          <p:nvPr/>
        </p:nvPicPr>
        <p:blipFill>
          <a:blip r:embed="rId9"/>
          <a:stretch>
            <a:fillRect/>
          </a:stretch>
        </p:blipFill>
        <p:spPr>
          <a:xfrm>
            <a:off x="571500" y="1996380"/>
            <a:ext cx="190500" cy="142875"/>
          </a:xfrm>
          <a:prstGeom prst="rect">
            <a:avLst/>
          </a:prstGeom>
        </p:spPr>
      </p:pic>
      <p:pic>
        <p:nvPicPr>
          <p:cNvPr id="10" name="SK-10-img-9" descr="preencoded.png"/>
          <p:cNvPicPr>
            <a:picLocks noChangeAspect="1"/>
          </p:cNvPicPr>
          <p:nvPr/>
        </p:nvPicPr>
        <p:blipFill>
          <a:blip r:embed="rId10"/>
          <a:stretch>
            <a:fillRect/>
          </a:stretch>
        </p:blipFill>
        <p:spPr>
          <a:xfrm>
            <a:off x="571500" y="2310705"/>
            <a:ext cx="190500" cy="142875"/>
          </a:xfrm>
          <a:prstGeom prst="rect">
            <a:avLst/>
          </a:prstGeom>
        </p:spPr>
      </p:pic>
      <p:pic>
        <p:nvPicPr>
          <p:cNvPr id="11" name="SK-10-img-10" descr="preencoded.png"/>
          <p:cNvPicPr>
            <a:picLocks noChangeAspect="1"/>
          </p:cNvPicPr>
          <p:nvPr/>
        </p:nvPicPr>
        <p:blipFill>
          <a:blip r:embed="rId11"/>
          <a:stretch>
            <a:fillRect/>
          </a:stretch>
        </p:blipFill>
        <p:spPr>
          <a:xfrm>
            <a:off x="571500" y="2825055"/>
            <a:ext cx="190500" cy="142875"/>
          </a:xfrm>
          <a:prstGeom prst="rect">
            <a:avLst/>
          </a:prstGeom>
        </p:spPr>
      </p:pic>
      <p:pic>
        <p:nvPicPr>
          <p:cNvPr id="12" name="SK-10-img-11" descr="preencoded.png"/>
          <p:cNvPicPr>
            <a:picLocks noChangeAspect="1"/>
          </p:cNvPicPr>
          <p:nvPr/>
        </p:nvPicPr>
        <p:blipFill>
          <a:blip r:embed="rId12"/>
          <a:stretch>
            <a:fillRect/>
          </a:stretch>
        </p:blipFill>
        <p:spPr>
          <a:xfrm>
            <a:off x="381000" y="3741390"/>
            <a:ext cx="5572125" cy="2564160"/>
          </a:xfrm>
          <a:prstGeom prst="rect">
            <a:avLst/>
          </a:prstGeom>
        </p:spPr>
      </p:pic>
      <p:pic>
        <p:nvPicPr>
          <p:cNvPr id="13" name="SK-10-img-12" descr="preencoded.png"/>
          <p:cNvPicPr>
            <a:picLocks noChangeAspect="1"/>
          </p:cNvPicPr>
          <p:nvPr/>
        </p:nvPicPr>
        <p:blipFill>
          <a:blip r:embed="rId13"/>
          <a:stretch>
            <a:fillRect/>
          </a:stretch>
        </p:blipFill>
        <p:spPr>
          <a:xfrm>
            <a:off x="571500" y="3931890"/>
            <a:ext cx="5191125" cy="333375"/>
          </a:xfrm>
          <a:prstGeom prst="rect">
            <a:avLst/>
          </a:prstGeom>
        </p:spPr>
      </p:pic>
      <p:pic>
        <p:nvPicPr>
          <p:cNvPr id="14" name="SK-10-img-13" descr="preencoded.png"/>
          <p:cNvPicPr>
            <a:picLocks noChangeAspect="1"/>
          </p:cNvPicPr>
          <p:nvPr/>
        </p:nvPicPr>
        <p:blipFill>
          <a:blip r:embed="rId14"/>
          <a:stretch>
            <a:fillRect/>
          </a:stretch>
        </p:blipFill>
        <p:spPr>
          <a:xfrm>
            <a:off x="571500" y="3972818"/>
            <a:ext cx="214313" cy="175320"/>
          </a:xfrm>
          <a:prstGeom prst="rect">
            <a:avLst/>
          </a:prstGeom>
        </p:spPr>
      </p:pic>
      <p:pic>
        <p:nvPicPr>
          <p:cNvPr id="15" name="SK-10-img-14" descr="preencoded.png"/>
          <p:cNvPicPr>
            <a:picLocks noChangeAspect="1"/>
          </p:cNvPicPr>
          <p:nvPr/>
        </p:nvPicPr>
        <p:blipFill>
          <a:blip r:embed="rId15"/>
          <a:stretch>
            <a:fillRect/>
          </a:stretch>
        </p:blipFill>
        <p:spPr>
          <a:xfrm>
            <a:off x="571500" y="4436715"/>
            <a:ext cx="190500" cy="142875"/>
          </a:xfrm>
          <a:prstGeom prst="rect">
            <a:avLst/>
          </a:prstGeom>
        </p:spPr>
      </p:pic>
      <p:pic>
        <p:nvPicPr>
          <p:cNvPr id="16" name="SK-10-img-15" descr="preencoded.png"/>
          <p:cNvPicPr>
            <a:picLocks noChangeAspect="1"/>
          </p:cNvPicPr>
          <p:nvPr/>
        </p:nvPicPr>
        <p:blipFill>
          <a:blip r:embed="rId16"/>
          <a:stretch>
            <a:fillRect/>
          </a:stretch>
        </p:blipFill>
        <p:spPr>
          <a:xfrm>
            <a:off x="571500" y="4751040"/>
            <a:ext cx="190500" cy="142875"/>
          </a:xfrm>
          <a:prstGeom prst="rect">
            <a:avLst/>
          </a:prstGeom>
        </p:spPr>
      </p:pic>
      <p:pic>
        <p:nvPicPr>
          <p:cNvPr id="17" name="SK-10-img-16" descr="preencoded.png"/>
          <p:cNvPicPr>
            <a:picLocks noChangeAspect="1"/>
          </p:cNvPicPr>
          <p:nvPr/>
        </p:nvPicPr>
        <p:blipFill>
          <a:blip r:embed="rId17"/>
          <a:stretch>
            <a:fillRect/>
          </a:stretch>
        </p:blipFill>
        <p:spPr>
          <a:xfrm>
            <a:off x="571500" y="5065365"/>
            <a:ext cx="190500" cy="142875"/>
          </a:xfrm>
          <a:prstGeom prst="rect">
            <a:avLst/>
          </a:prstGeom>
        </p:spPr>
      </p:pic>
      <p:pic>
        <p:nvPicPr>
          <p:cNvPr id="18" name="SK-10-img-17" descr="preencoded.png"/>
          <p:cNvPicPr>
            <a:picLocks noChangeAspect="1"/>
          </p:cNvPicPr>
          <p:nvPr/>
        </p:nvPicPr>
        <p:blipFill>
          <a:blip r:embed="rId18"/>
          <a:stretch>
            <a:fillRect/>
          </a:stretch>
        </p:blipFill>
        <p:spPr>
          <a:xfrm>
            <a:off x="6238875" y="986730"/>
            <a:ext cx="5572125" cy="2095500"/>
          </a:xfrm>
          <a:prstGeom prst="rect">
            <a:avLst/>
          </a:prstGeom>
        </p:spPr>
      </p:pic>
      <p:pic>
        <p:nvPicPr>
          <p:cNvPr id="19" name="SK-10-img-18" descr="preencoded.png"/>
          <p:cNvPicPr>
            <a:picLocks noChangeAspect="1"/>
          </p:cNvPicPr>
          <p:nvPr/>
        </p:nvPicPr>
        <p:blipFill>
          <a:blip r:embed="rId19"/>
          <a:stretch>
            <a:fillRect/>
          </a:stretch>
        </p:blipFill>
        <p:spPr>
          <a:xfrm>
            <a:off x="6238875" y="986730"/>
            <a:ext cx="5572125" cy="2095500"/>
          </a:xfrm>
          <a:prstGeom prst="rect">
            <a:avLst/>
          </a:prstGeom>
        </p:spPr>
      </p:pic>
      <p:pic>
        <p:nvPicPr>
          <p:cNvPr id="20" name="SK-10-img-19" descr="preencoded.png"/>
          <p:cNvPicPr>
            <a:picLocks noChangeAspect="1"/>
          </p:cNvPicPr>
          <p:nvPr/>
        </p:nvPicPr>
        <p:blipFill>
          <a:blip r:embed="rId20"/>
          <a:stretch>
            <a:fillRect/>
          </a:stretch>
        </p:blipFill>
        <p:spPr>
          <a:xfrm>
            <a:off x="6238875" y="3272730"/>
            <a:ext cx="5572125" cy="3032820"/>
          </a:xfrm>
          <a:prstGeom prst="rect">
            <a:avLst/>
          </a:prstGeom>
        </p:spPr>
      </p:pic>
      <p:pic>
        <p:nvPicPr>
          <p:cNvPr id="21" name="SK-10-img-20" descr="preencoded.png"/>
          <p:cNvPicPr>
            <a:picLocks noChangeAspect="1"/>
          </p:cNvPicPr>
          <p:nvPr/>
        </p:nvPicPr>
        <p:blipFill>
          <a:blip r:embed="rId21"/>
          <a:stretch>
            <a:fillRect/>
          </a:stretch>
        </p:blipFill>
        <p:spPr>
          <a:xfrm>
            <a:off x="6429375" y="4622453"/>
            <a:ext cx="333375" cy="333375"/>
          </a:xfrm>
          <a:prstGeom prst="rect">
            <a:avLst/>
          </a:prstGeom>
        </p:spPr>
      </p:pic>
      <p:pic>
        <p:nvPicPr>
          <p:cNvPr id="22" name="SK-10-img-21" descr="preencoded.png"/>
          <p:cNvPicPr>
            <a:picLocks noChangeAspect="1"/>
          </p:cNvPicPr>
          <p:nvPr/>
        </p:nvPicPr>
        <p:blipFill>
          <a:blip r:embed="rId22"/>
          <a:stretch>
            <a:fillRect/>
          </a:stretch>
        </p:blipFill>
        <p:spPr>
          <a:xfrm>
            <a:off x="0" y="6496050"/>
            <a:ext cx="12192000" cy="361950"/>
          </a:xfrm>
          <a:prstGeom prst="rect">
            <a:avLst/>
          </a:prstGeom>
        </p:spPr>
      </p:pic>
      <p:sp>
        <p:nvSpPr>
          <p:cNvPr id="23" name="SK-10-text-22"/>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Investigations in Primary Care</a:t>
            </a:r>
            <a:endParaRPr lang="en-US" sz="2100" dirty="0"/>
          </a:p>
        </p:txBody>
      </p:sp>
      <p:sp>
        <p:nvSpPr>
          <p:cNvPr id="24" name="SK-10-text-23"/>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5" name="SK-10-text-24"/>
          <p:cNvSpPr/>
          <p:nvPr/>
        </p:nvSpPr>
        <p:spPr>
          <a:xfrm>
            <a:off x="881063" y="1177230"/>
            <a:ext cx="5191125"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Essential Baseline Tests</a:t>
            </a:r>
            <a:endParaRPr lang="en-US" sz="1350" dirty="0"/>
          </a:p>
        </p:txBody>
      </p:sp>
      <p:sp>
        <p:nvSpPr>
          <p:cNvPr id="26" name="SK-10-text-25"/>
          <p:cNvSpPr/>
          <p:nvPr/>
        </p:nvSpPr>
        <p:spPr>
          <a:xfrm>
            <a:off x="876300" y="1653480"/>
            <a:ext cx="1080135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Urinalysis:</a:t>
            </a:r>
            <a:r>
              <a:rPr lang="en-US" sz="1125" dirty="0">
                <a:solidFill>
                  <a:srgbClr val="2F3640"/>
                </a:solidFill>
              </a:rPr>
              <a:t> Dipstick to exclude UTI, haematuria, or glycosuria.</a:t>
            </a:r>
            <a:endParaRPr lang="en-US" sz="1125" dirty="0"/>
          </a:p>
        </p:txBody>
      </p:sp>
      <p:sp>
        <p:nvSpPr>
          <p:cNvPr id="27" name="SK-10-text-26"/>
          <p:cNvSpPr/>
          <p:nvPr/>
        </p:nvSpPr>
        <p:spPr>
          <a:xfrm>
            <a:off x="876300" y="1967805"/>
            <a:ext cx="1131570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MSU:</a:t>
            </a:r>
            <a:r>
              <a:rPr lang="en-US" sz="1125" dirty="0">
                <a:solidFill>
                  <a:srgbClr val="2F3640"/>
                </a:solidFill>
              </a:rPr>
              <a:t> Send for culture if dipstick is positive or infection is suspected.</a:t>
            </a:r>
            <a:endParaRPr lang="en-US" sz="1125" dirty="0"/>
          </a:p>
        </p:txBody>
      </p:sp>
      <p:sp>
        <p:nvSpPr>
          <p:cNvPr id="28" name="SK-10-text-27"/>
          <p:cNvSpPr/>
          <p:nvPr/>
        </p:nvSpPr>
        <p:spPr>
          <a:xfrm>
            <a:off x="876300" y="2282130"/>
            <a:ext cx="4886325"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Renal Function:</a:t>
            </a:r>
            <a:r>
              <a:rPr lang="en-US" sz="1125" dirty="0">
                <a:solidFill>
                  <a:srgbClr val="2F3640"/>
                </a:solidFill>
              </a:rPr>
              <a:t> U&amp;Es/Creatinine if obstruction or chronic retention is suspected.</a:t>
            </a:r>
            <a:endParaRPr lang="en-US" sz="1125" dirty="0"/>
          </a:p>
        </p:txBody>
      </p:sp>
      <p:sp>
        <p:nvSpPr>
          <p:cNvPr id="29" name="SK-10-text-28"/>
          <p:cNvSpPr/>
          <p:nvPr/>
        </p:nvSpPr>
        <p:spPr>
          <a:xfrm>
            <a:off x="876300" y="2796480"/>
            <a:ext cx="1131570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FBC:</a:t>
            </a:r>
            <a:r>
              <a:rPr lang="en-US" sz="1125" dirty="0">
                <a:solidFill>
                  <a:srgbClr val="2F3640"/>
                </a:solidFill>
              </a:rPr>
              <a:t> Consider if there is concern about systemic illness or malignancy.</a:t>
            </a:r>
            <a:endParaRPr lang="en-US" sz="1125" dirty="0"/>
          </a:p>
        </p:txBody>
      </p:sp>
      <p:sp>
        <p:nvSpPr>
          <p:cNvPr id="30" name="SK-10-text-29"/>
          <p:cNvSpPr/>
          <p:nvPr/>
        </p:nvSpPr>
        <p:spPr>
          <a:xfrm>
            <a:off x="881063" y="3931890"/>
            <a:ext cx="5191125"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Clinical Assessment Tools</a:t>
            </a:r>
            <a:endParaRPr lang="en-US" sz="1350" dirty="0"/>
          </a:p>
        </p:txBody>
      </p:sp>
      <p:sp>
        <p:nvSpPr>
          <p:cNvPr id="31" name="SK-10-text-30"/>
          <p:cNvSpPr/>
          <p:nvPr/>
        </p:nvSpPr>
        <p:spPr>
          <a:xfrm>
            <a:off x="876300" y="4408140"/>
            <a:ext cx="1131570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PSA Testing:</a:t>
            </a:r>
            <a:r>
              <a:rPr lang="en-US" sz="1125" dirty="0">
                <a:solidFill>
                  <a:srgbClr val="2F3640"/>
                </a:solidFill>
              </a:rPr>
              <a:t> Only perform </a:t>
            </a:r>
            <a:r>
              <a:rPr lang="en-US" sz="1125" i="1" dirty="0">
                <a:solidFill>
                  <a:srgbClr val="2F3640"/>
                </a:solidFill>
              </a:rPr>
              <a:t>after</a:t>
            </a:r>
            <a:r>
              <a:rPr lang="en-US" sz="1125" dirty="0">
                <a:solidFill>
                  <a:srgbClr val="2F3640"/>
                </a:solidFill>
              </a:rPr>
              <a:t> thorough counselling (see slide 14).</a:t>
            </a:r>
            <a:endParaRPr lang="en-US" sz="1125" dirty="0"/>
          </a:p>
        </p:txBody>
      </p:sp>
      <p:sp>
        <p:nvSpPr>
          <p:cNvPr id="32" name="SK-10-text-31"/>
          <p:cNvSpPr/>
          <p:nvPr/>
        </p:nvSpPr>
        <p:spPr>
          <a:xfrm>
            <a:off x="876300" y="4722465"/>
            <a:ext cx="1131570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Bladder Diary:</a:t>
            </a:r>
            <a:r>
              <a:rPr lang="en-US" sz="1125" dirty="0">
                <a:solidFill>
                  <a:srgbClr val="2F3640"/>
                </a:solidFill>
              </a:rPr>
              <a:t> Use for 3 days to quantify frequency/volume/nocturia.</a:t>
            </a:r>
            <a:endParaRPr lang="en-US" sz="1125" dirty="0"/>
          </a:p>
        </p:txBody>
      </p:sp>
      <p:sp>
        <p:nvSpPr>
          <p:cNvPr id="33" name="SK-10-text-32"/>
          <p:cNvSpPr/>
          <p:nvPr/>
        </p:nvSpPr>
        <p:spPr>
          <a:xfrm>
            <a:off x="876300" y="5036790"/>
            <a:ext cx="1080135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2F3640"/>
                </a:solidFill>
              </a:rPr>
              <a:t>I-PSS:</a:t>
            </a:r>
            <a:r>
              <a:rPr lang="en-US" sz="1125" dirty="0">
                <a:solidFill>
                  <a:srgbClr val="2F3640"/>
                </a:solidFill>
              </a:rPr>
              <a:t> Baseline symptom scoring to track severity and response.</a:t>
            </a:r>
            <a:endParaRPr lang="en-US" sz="1125" dirty="0"/>
          </a:p>
        </p:txBody>
      </p:sp>
      <p:sp>
        <p:nvSpPr>
          <p:cNvPr id="34" name="SK-10-text-33"/>
          <p:cNvSpPr/>
          <p:nvPr/>
        </p:nvSpPr>
        <p:spPr>
          <a:xfrm>
            <a:off x="6905625" y="4429274"/>
            <a:ext cx="4714875" cy="719733"/>
          </a:xfrm>
          <a:prstGeom prst="rect">
            <a:avLst/>
          </a:prstGeom>
          <a:noFill/>
          <a:ln/>
        </p:spPr>
        <p:txBody>
          <a:bodyPr vert="horz" wrap="square" lIns="0" tIns="0" rIns="0" bIns="0" rtlCol="0" anchor="ctr"/>
          <a:lstStyle/>
          <a:p>
            <a:pPr marL="0" indent="0">
              <a:lnSpc>
                <a:spcPts val="1890"/>
              </a:lnSpc>
              <a:buNone/>
            </a:pPr>
            <a:r>
              <a:rPr lang="en-US" sz="1350" b="1" dirty="0">
                <a:solidFill>
                  <a:srgbClr val="065F46"/>
                </a:solidFill>
              </a:rPr>
              <a:t>Many uncomplicated men with LUTS can be safely assessed and initially managed entirely within primary care settings.</a:t>
            </a:r>
            <a:endParaRPr lang="en-US" sz="1350" dirty="0"/>
          </a:p>
        </p:txBody>
      </p:sp>
      <p:sp>
        <p:nvSpPr>
          <p:cNvPr id="35" name="SK-10-text-34"/>
          <p:cNvSpPr/>
          <p:nvPr/>
        </p:nvSpPr>
        <p:spPr>
          <a:xfrm>
            <a:off x="0" y="6496050"/>
            <a:ext cx="11430000" cy="361950"/>
          </a:xfrm>
          <a:prstGeom prst="rect">
            <a:avLst/>
          </a:prstGeom>
          <a:noFill/>
          <a:ln/>
        </p:spPr>
        <p:txBody>
          <a:bodyPr vert="horz" wrap="square" lIns="0" tIns="0" rIns="0" bIns="0" rtlCol="0" anchor="ctr"/>
          <a:lstStyle/>
          <a:p>
            <a:pPr marL="0" indent="0" algn="r">
              <a:lnSpc>
                <a:spcPts val="1350"/>
              </a:lnSpc>
              <a:buNone/>
            </a:pPr>
            <a:r>
              <a:rPr lang="en-US" sz="900" dirty="0">
                <a:solidFill>
                  <a:srgbClr val="94A3B8"/>
                </a:solidFill>
              </a:rPr>
              <a:t>www.bradfordvts.co.uk</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1-img-3" descr="preencoded.png"/>
          <p:cNvPicPr>
            <a:picLocks noChangeAspect="1"/>
          </p:cNvPicPr>
          <p:nvPr/>
        </p:nvPicPr>
        <p:blipFill>
          <a:blip r:embed="rId5"/>
          <a:stretch>
            <a:fillRect/>
          </a:stretch>
        </p:blipFill>
        <p:spPr>
          <a:xfrm>
            <a:off x="0" y="0"/>
            <a:ext cx="12192000" cy="1154311"/>
          </a:xfrm>
          <a:prstGeom prst="rect">
            <a:avLst/>
          </a:prstGeom>
        </p:spPr>
      </p:pic>
      <p:pic>
        <p:nvPicPr>
          <p:cNvPr id="5" name="SK-11-img-4" descr="preencoded.png"/>
          <p:cNvPicPr>
            <a:picLocks noChangeAspect="1"/>
          </p:cNvPicPr>
          <p:nvPr/>
        </p:nvPicPr>
        <p:blipFill>
          <a:blip r:embed="rId6"/>
          <a:stretch>
            <a:fillRect/>
          </a:stretch>
        </p:blipFill>
        <p:spPr>
          <a:xfrm>
            <a:off x="571500" y="1485305"/>
            <a:ext cx="4849118" cy="2543026"/>
          </a:xfrm>
          <a:prstGeom prst="rect">
            <a:avLst/>
          </a:prstGeom>
        </p:spPr>
      </p:pic>
      <p:pic>
        <p:nvPicPr>
          <p:cNvPr id="6" name="SK-11-img-5" descr="preencoded.png"/>
          <p:cNvPicPr>
            <a:picLocks noChangeAspect="1"/>
          </p:cNvPicPr>
          <p:nvPr/>
        </p:nvPicPr>
        <p:blipFill>
          <a:blip r:embed="rId7"/>
          <a:stretch>
            <a:fillRect/>
          </a:stretch>
        </p:blipFill>
        <p:spPr>
          <a:xfrm>
            <a:off x="857250" y="1828205"/>
            <a:ext cx="285750" cy="228600"/>
          </a:xfrm>
          <a:prstGeom prst="rect">
            <a:avLst/>
          </a:prstGeom>
        </p:spPr>
      </p:pic>
      <p:pic>
        <p:nvPicPr>
          <p:cNvPr id="7" name="SK-11-img-6" descr="preencoded.png"/>
          <p:cNvPicPr>
            <a:picLocks noChangeAspect="1"/>
          </p:cNvPicPr>
          <p:nvPr/>
        </p:nvPicPr>
        <p:blipFill>
          <a:blip r:embed="rId8"/>
          <a:stretch>
            <a:fillRect/>
          </a:stretch>
        </p:blipFill>
        <p:spPr>
          <a:xfrm>
            <a:off x="857250" y="3251597"/>
            <a:ext cx="214313" cy="175320"/>
          </a:xfrm>
          <a:prstGeom prst="rect">
            <a:avLst/>
          </a:prstGeom>
        </p:spPr>
      </p:pic>
      <p:pic>
        <p:nvPicPr>
          <p:cNvPr id="8" name="SK-11-img-7" descr="preencoded.png"/>
          <p:cNvPicPr>
            <a:picLocks noChangeAspect="1"/>
          </p:cNvPicPr>
          <p:nvPr/>
        </p:nvPicPr>
        <p:blipFill>
          <a:blip r:embed="rId9"/>
          <a:stretch>
            <a:fillRect/>
          </a:stretch>
        </p:blipFill>
        <p:spPr>
          <a:xfrm>
            <a:off x="571500" y="4314081"/>
            <a:ext cx="4849118" cy="1300163"/>
          </a:xfrm>
          <a:prstGeom prst="rect">
            <a:avLst/>
          </a:prstGeom>
        </p:spPr>
      </p:pic>
      <p:pic>
        <p:nvPicPr>
          <p:cNvPr id="9" name="SK-11-img-8" descr="preencoded.png"/>
          <p:cNvPicPr>
            <a:picLocks noChangeAspect="1"/>
          </p:cNvPicPr>
          <p:nvPr/>
        </p:nvPicPr>
        <p:blipFill>
          <a:blip r:embed="rId10"/>
          <a:stretch>
            <a:fillRect/>
          </a:stretch>
        </p:blipFill>
        <p:spPr>
          <a:xfrm>
            <a:off x="762000" y="4535984"/>
            <a:ext cx="166688" cy="137220"/>
          </a:xfrm>
          <a:prstGeom prst="rect">
            <a:avLst/>
          </a:prstGeom>
        </p:spPr>
      </p:pic>
      <p:pic>
        <p:nvPicPr>
          <p:cNvPr id="10" name="SK-11-img-9" descr="preencoded.png"/>
          <p:cNvPicPr>
            <a:picLocks noChangeAspect="1"/>
          </p:cNvPicPr>
          <p:nvPr/>
        </p:nvPicPr>
        <p:blipFill>
          <a:blip r:embed="rId11"/>
          <a:stretch>
            <a:fillRect/>
          </a:stretch>
        </p:blipFill>
        <p:spPr>
          <a:xfrm>
            <a:off x="5801618" y="1706761"/>
            <a:ext cx="2838004" cy="471488"/>
          </a:xfrm>
          <a:prstGeom prst="rect">
            <a:avLst/>
          </a:prstGeom>
        </p:spPr>
      </p:pic>
      <p:pic>
        <p:nvPicPr>
          <p:cNvPr id="11" name="SK-11-img-10" descr="preencoded.png"/>
          <p:cNvPicPr>
            <a:picLocks noChangeAspect="1"/>
          </p:cNvPicPr>
          <p:nvPr/>
        </p:nvPicPr>
        <p:blipFill>
          <a:blip r:embed="rId12"/>
          <a:stretch>
            <a:fillRect/>
          </a:stretch>
        </p:blipFill>
        <p:spPr>
          <a:xfrm>
            <a:off x="5992118" y="1873895"/>
            <a:ext cx="190500" cy="137071"/>
          </a:xfrm>
          <a:prstGeom prst="rect">
            <a:avLst/>
          </a:prstGeom>
        </p:spPr>
      </p:pic>
      <p:pic>
        <p:nvPicPr>
          <p:cNvPr id="12" name="SK-11-img-11" descr="preencoded.png"/>
          <p:cNvPicPr>
            <a:picLocks noChangeAspect="1"/>
          </p:cNvPicPr>
          <p:nvPr/>
        </p:nvPicPr>
        <p:blipFill>
          <a:blip r:embed="rId11"/>
          <a:stretch>
            <a:fillRect/>
          </a:stretch>
        </p:blipFill>
        <p:spPr>
          <a:xfrm>
            <a:off x="8782496" y="1706761"/>
            <a:ext cx="2838004" cy="471488"/>
          </a:xfrm>
          <a:prstGeom prst="rect">
            <a:avLst/>
          </a:prstGeom>
        </p:spPr>
      </p:pic>
      <p:pic>
        <p:nvPicPr>
          <p:cNvPr id="13" name="SK-11-img-12" descr="preencoded.png"/>
          <p:cNvPicPr>
            <a:picLocks noChangeAspect="1"/>
          </p:cNvPicPr>
          <p:nvPr/>
        </p:nvPicPr>
        <p:blipFill>
          <a:blip r:embed="rId13"/>
          <a:stretch>
            <a:fillRect/>
          </a:stretch>
        </p:blipFill>
        <p:spPr>
          <a:xfrm>
            <a:off x="8972996" y="1873895"/>
            <a:ext cx="190500" cy="137071"/>
          </a:xfrm>
          <a:prstGeom prst="rect">
            <a:avLst/>
          </a:prstGeom>
        </p:spPr>
      </p:pic>
      <p:pic>
        <p:nvPicPr>
          <p:cNvPr id="14" name="SK-11-img-13" descr="preencoded.png"/>
          <p:cNvPicPr>
            <a:picLocks noChangeAspect="1"/>
          </p:cNvPicPr>
          <p:nvPr/>
        </p:nvPicPr>
        <p:blipFill>
          <a:blip r:embed="rId14"/>
          <a:stretch>
            <a:fillRect/>
          </a:stretch>
        </p:blipFill>
        <p:spPr>
          <a:xfrm>
            <a:off x="5801618" y="2292548"/>
            <a:ext cx="2838004" cy="471488"/>
          </a:xfrm>
          <a:prstGeom prst="rect">
            <a:avLst/>
          </a:prstGeom>
        </p:spPr>
      </p:pic>
      <p:pic>
        <p:nvPicPr>
          <p:cNvPr id="15" name="SK-11-img-14" descr="preencoded.png"/>
          <p:cNvPicPr>
            <a:picLocks noChangeAspect="1"/>
          </p:cNvPicPr>
          <p:nvPr/>
        </p:nvPicPr>
        <p:blipFill>
          <a:blip r:embed="rId15"/>
          <a:stretch>
            <a:fillRect/>
          </a:stretch>
        </p:blipFill>
        <p:spPr>
          <a:xfrm>
            <a:off x="5992118" y="2459682"/>
            <a:ext cx="190500" cy="137071"/>
          </a:xfrm>
          <a:prstGeom prst="rect">
            <a:avLst/>
          </a:prstGeom>
        </p:spPr>
      </p:pic>
      <p:pic>
        <p:nvPicPr>
          <p:cNvPr id="16" name="SK-11-img-15" descr="preencoded.png"/>
          <p:cNvPicPr>
            <a:picLocks noChangeAspect="1"/>
          </p:cNvPicPr>
          <p:nvPr/>
        </p:nvPicPr>
        <p:blipFill>
          <a:blip r:embed="rId14"/>
          <a:stretch>
            <a:fillRect/>
          </a:stretch>
        </p:blipFill>
        <p:spPr>
          <a:xfrm>
            <a:off x="8782496" y="2292548"/>
            <a:ext cx="2838004" cy="471488"/>
          </a:xfrm>
          <a:prstGeom prst="rect">
            <a:avLst/>
          </a:prstGeom>
        </p:spPr>
      </p:pic>
      <p:pic>
        <p:nvPicPr>
          <p:cNvPr id="17" name="SK-11-img-16" descr="preencoded.png"/>
          <p:cNvPicPr>
            <a:picLocks noChangeAspect="1"/>
          </p:cNvPicPr>
          <p:nvPr/>
        </p:nvPicPr>
        <p:blipFill>
          <a:blip r:embed="rId16"/>
          <a:stretch>
            <a:fillRect/>
          </a:stretch>
        </p:blipFill>
        <p:spPr>
          <a:xfrm>
            <a:off x="8972996" y="2459682"/>
            <a:ext cx="190500" cy="137071"/>
          </a:xfrm>
          <a:prstGeom prst="rect">
            <a:avLst/>
          </a:prstGeom>
        </p:spPr>
      </p:pic>
      <p:pic>
        <p:nvPicPr>
          <p:cNvPr id="18" name="SK-11-img-17" descr="preencoded.png"/>
          <p:cNvPicPr>
            <a:picLocks noChangeAspect="1"/>
          </p:cNvPicPr>
          <p:nvPr/>
        </p:nvPicPr>
        <p:blipFill>
          <a:blip r:embed="rId11"/>
          <a:stretch>
            <a:fillRect/>
          </a:stretch>
        </p:blipFill>
        <p:spPr>
          <a:xfrm>
            <a:off x="5801618" y="2878336"/>
            <a:ext cx="2838004" cy="471488"/>
          </a:xfrm>
          <a:prstGeom prst="rect">
            <a:avLst/>
          </a:prstGeom>
        </p:spPr>
      </p:pic>
      <p:pic>
        <p:nvPicPr>
          <p:cNvPr id="19" name="SK-11-img-18" descr="preencoded.png"/>
          <p:cNvPicPr>
            <a:picLocks noChangeAspect="1"/>
          </p:cNvPicPr>
          <p:nvPr/>
        </p:nvPicPr>
        <p:blipFill>
          <a:blip r:embed="rId17"/>
          <a:stretch>
            <a:fillRect/>
          </a:stretch>
        </p:blipFill>
        <p:spPr>
          <a:xfrm>
            <a:off x="5992118" y="3045470"/>
            <a:ext cx="190500" cy="137071"/>
          </a:xfrm>
          <a:prstGeom prst="rect">
            <a:avLst/>
          </a:prstGeom>
        </p:spPr>
      </p:pic>
      <p:pic>
        <p:nvPicPr>
          <p:cNvPr id="20" name="SK-11-img-19" descr="preencoded.png"/>
          <p:cNvPicPr>
            <a:picLocks noChangeAspect="1"/>
          </p:cNvPicPr>
          <p:nvPr/>
        </p:nvPicPr>
        <p:blipFill>
          <a:blip r:embed="rId11"/>
          <a:stretch>
            <a:fillRect/>
          </a:stretch>
        </p:blipFill>
        <p:spPr>
          <a:xfrm>
            <a:off x="8782496" y="2878336"/>
            <a:ext cx="2838004" cy="471488"/>
          </a:xfrm>
          <a:prstGeom prst="rect">
            <a:avLst/>
          </a:prstGeom>
        </p:spPr>
      </p:pic>
      <p:pic>
        <p:nvPicPr>
          <p:cNvPr id="21" name="SK-11-img-20" descr="preencoded.png"/>
          <p:cNvPicPr>
            <a:picLocks noChangeAspect="1"/>
          </p:cNvPicPr>
          <p:nvPr/>
        </p:nvPicPr>
        <p:blipFill>
          <a:blip r:embed="rId18"/>
          <a:stretch>
            <a:fillRect/>
          </a:stretch>
        </p:blipFill>
        <p:spPr>
          <a:xfrm>
            <a:off x="8972996" y="3045470"/>
            <a:ext cx="190500" cy="137071"/>
          </a:xfrm>
          <a:prstGeom prst="rect">
            <a:avLst/>
          </a:prstGeom>
        </p:spPr>
      </p:pic>
      <p:pic>
        <p:nvPicPr>
          <p:cNvPr id="22" name="SK-11-img-21" descr="preencoded.png"/>
          <p:cNvPicPr>
            <a:picLocks noChangeAspect="1"/>
          </p:cNvPicPr>
          <p:nvPr/>
        </p:nvPicPr>
        <p:blipFill>
          <a:blip r:embed="rId14"/>
          <a:stretch>
            <a:fillRect/>
          </a:stretch>
        </p:blipFill>
        <p:spPr>
          <a:xfrm>
            <a:off x="5801618" y="3464123"/>
            <a:ext cx="2838004" cy="471488"/>
          </a:xfrm>
          <a:prstGeom prst="rect">
            <a:avLst/>
          </a:prstGeom>
        </p:spPr>
      </p:pic>
      <p:pic>
        <p:nvPicPr>
          <p:cNvPr id="23" name="SK-11-img-22" descr="preencoded.png"/>
          <p:cNvPicPr>
            <a:picLocks noChangeAspect="1"/>
          </p:cNvPicPr>
          <p:nvPr/>
        </p:nvPicPr>
        <p:blipFill>
          <a:blip r:embed="rId19"/>
          <a:stretch>
            <a:fillRect/>
          </a:stretch>
        </p:blipFill>
        <p:spPr>
          <a:xfrm>
            <a:off x="5992118" y="3631257"/>
            <a:ext cx="190500" cy="137071"/>
          </a:xfrm>
          <a:prstGeom prst="rect">
            <a:avLst/>
          </a:prstGeom>
        </p:spPr>
      </p:pic>
      <p:pic>
        <p:nvPicPr>
          <p:cNvPr id="24" name="SK-11-img-23" descr="preencoded.png"/>
          <p:cNvPicPr>
            <a:picLocks noChangeAspect="1"/>
          </p:cNvPicPr>
          <p:nvPr/>
        </p:nvPicPr>
        <p:blipFill>
          <a:blip r:embed="rId14"/>
          <a:stretch>
            <a:fillRect/>
          </a:stretch>
        </p:blipFill>
        <p:spPr>
          <a:xfrm>
            <a:off x="8782496" y="3464123"/>
            <a:ext cx="2838004" cy="471488"/>
          </a:xfrm>
          <a:prstGeom prst="rect">
            <a:avLst/>
          </a:prstGeom>
        </p:spPr>
      </p:pic>
      <p:pic>
        <p:nvPicPr>
          <p:cNvPr id="25" name="SK-11-img-24" descr="preencoded.png"/>
          <p:cNvPicPr>
            <a:picLocks noChangeAspect="1"/>
          </p:cNvPicPr>
          <p:nvPr/>
        </p:nvPicPr>
        <p:blipFill>
          <a:blip r:embed="rId20"/>
          <a:stretch>
            <a:fillRect/>
          </a:stretch>
        </p:blipFill>
        <p:spPr>
          <a:xfrm>
            <a:off x="8972996" y="3631257"/>
            <a:ext cx="190500" cy="137071"/>
          </a:xfrm>
          <a:prstGeom prst="rect">
            <a:avLst/>
          </a:prstGeom>
        </p:spPr>
      </p:pic>
      <p:pic>
        <p:nvPicPr>
          <p:cNvPr id="26" name="SK-11-img-25" descr="preencoded.png"/>
          <p:cNvPicPr>
            <a:picLocks noChangeAspect="1"/>
          </p:cNvPicPr>
          <p:nvPr/>
        </p:nvPicPr>
        <p:blipFill>
          <a:blip r:embed="rId21"/>
          <a:stretch>
            <a:fillRect/>
          </a:stretch>
        </p:blipFill>
        <p:spPr>
          <a:xfrm>
            <a:off x="5801618" y="4088011"/>
            <a:ext cx="5818882" cy="581025"/>
          </a:xfrm>
          <a:prstGeom prst="rect">
            <a:avLst/>
          </a:prstGeom>
        </p:spPr>
      </p:pic>
      <p:pic>
        <p:nvPicPr>
          <p:cNvPr id="27" name="SK-11-img-26" descr="preencoded.png"/>
          <p:cNvPicPr>
            <a:picLocks noChangeAspect="1"/>
          </p:cNvPicPr>
          <p:nvPr/>
        </p:nvPicPr>
        <p:blipFill>
          <a:blip r:embed="rId22"/>
          <a:stretch>
            <a:fillRect/>
          </a:stretch>
        </p:blipFill>
        <p:spPr>
          <a:xfrm>
            <a:off x="5944493" y="4194870"/>
            <a:ext cx="178594" cy="148828"/>
          </a:xfrm>
          <a:prstGeom prst="rect">
            <a:avLst/>
          </a:prstGeom>
        </p:spPr>
      </p:pic>
      <p:pic>
        <p:nvPicPr>
          <p:cNvPr id="28" name="SK-11-img-27" descr="preencoded.png"/>
          <p:cNvPicPr>
            <a:picLocks noChangeAspect="1"/>
          </p:cNvPicPr>
          <p:nvPr/>
        </p:nvPicPr>
        <p:blipFill>
          <a:blip r:embed="rId23"/>
          <a:stretch>
            <a:fillRect/>
          </a:stretch>
        </p:blipFill>
        <p:spPr>
          <a:xfrm>
            <a:off x="5801618" y="4859536"/>
            <a:ext cx="5818882" cy="1009650"/>
          </a:xfrm>
          <a:prstGeom prst="rect">
            <a:avLst/>
          </a:prstGeom>
        </p:spPr>
      </p:pic>
      <p:pic>
        <p:nvPicPr>
          <p:cNvPr id="29" name="SK-11-img-28" descr="preencoded.png"/>
          <p:cNvPicPr>
            <a:picLocks noChangeAspect="1"/>
          </p:cNvPicPr>
          <p:nvPr/>
        </p:nvPicPr>
        <p:blipFill>
          <a:blip r:embed="rId24"/>
          <a:stretch>
            <a:fillRect/>
          </a:stretch>
        </p:blipFill>
        <p:spPr>
          <a:xfrm>
            <a:off x="5992118" y="5043339"/>
            <a:ext cx="166688" cy="137220"/>
          </a:xfrm>
          <a:prstGeom prst="rect">
            <a:avLst/>
          </a:prstGeom>
        </p:spPr>
      </p:pic>
      <p:pic>
        <p:nvPicPr>
          <p:cNvPr id="30" name="SK-11-img-29" descr="preencoded.png"/>
          <p:cNvPicPr>
            <a:picLocks noChangeAspect="1"/>
          </p:cNvPicPr>
          <p:nvPr/>
        </p:nvPicPr>
        <p:blipFill>
          <a:blip r:embed="rId25"/>
          <a:stretch>
            <a:fillRect/>
          </a:stretch>
        </p:blipFill>
        <p:spPr>
          <a:xfrm>
            <a:off x="0" y="5869186"/>
            <a:ext cx="12192000" cy="428625"/>
          </a:xfrm>
          <a:prstGeom prst="rect">
            <a:avLst/>
          </a:prstGeom>
        </p:spPr>
      </p:pic>
      <p:pic>
        <p:nvPicPr>
          <p:cNvPr id="31" name="SK-11-img-30" descr="preencoded.png"/>
          <p:cNvPicPr>
            <a:picLocks noChangeAspect="1"/>
          </p:cNvPicPr>
          <p:nvPr/>
        </p:nvPicPr>
        <p:blipFill>
          <a:blip r:embed="rId26"/>
          <a:stretch>
            <a:fillRect/>
          </a:stretch>
        </p:blipFill>
        <p:spPr>
          <a:xfrm>
            <a:off x="0" y="6297811"/>
            <a:ext cx="12192000" cy="560189"/>
          </a:xfrm>
          <a:prstGeom prst="rect">
            <a:avLst/>
          </a:prstGeom>
        </p:spPr>
      </p:pic>
      <p:sp>
        <p:nvSpPr>
          <p:cNvPr id="32" name="SK-11-text-31"/>
          <p:cNvSpPr/>
          <p:nvPr/>
        </p:nvSpPr>
        <p:spPr>
          <a:xfrm>
            <a:off x="571500" y="304800"/>
            <a:ext cx="11620500" cy="411361"/>
          </a:xfrm>
          <a:prstGeom prst="rect">
            <a:avLst/>
          </a:prstGeom>
          <a:noFill/>
          <a:ln/>
        </p:spPr>
        <p:txBody>
          <a:bodyPr vert="horz" wrap="square" lIns="0" tIns="0" rIns="0" bIns="0" rtlCol="0" anchor="ctr"/>
          <a:lstStyle/>
          <a:p>
            <a:pPr marL="0" indent="0">
              <a:lnSpc>
                <a:spcPts val="3240"/>
              </a:lnSpc>
              <a:buNone/>
            </a:pPr>
            <a:r>
              <a:rPr lang="en-US" sz="2700" b="1" dirty="0">
                <a:solidFill>
                  <a:srgbClr val="2D6A4F"/>
                </a:solidFill>
              </a:rPr>
              <a:t>PSA: What It Is and What Causes It to Rise</a:t>
            </a:r>
            <a:endParaRPr lang="en-US" sz="2700" dirty="0"/>
          </a:p>
        </p:txBody>
      </p:sp>
      <p:sp>
        <p:nvSpPr>
          <p:cNvPr id="33" name="SK-11-text-32"/>
          <p:cNvSpPr/>
          <p:nvPr/>
        </p:nvSpPr>
        <p:spPr>
          <a:xfrm>
            <a:off x="571500" y="773311"/>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CLINICAL GUIDANCE &amp; NICE UPDATES</a:t>
            </a:r>
            <a:endParaRPr lang="en-US" sz="1200" dirty="0"/>
          </a:p>
        </p:txBody>
      </p:sp>
      <p:sp>
        <p:nvSpPr>
          <p:cNvPr id="34" name="SK-11-text-33"/>
          <p:cNvSpPr/>
          <p:nvPr/>
        </p:nvSpPr>
        <p:spPr>
          <a:xfrm>
            <a:off x="1257300" y="1771055"/>
            <a:ext cx="4277618" cy="342900"/>
          </a:xfrm>
          <a:prstGeom prst="rect">
            <a:avLst/>
          </a:prstGeom>
          <a:noFill/>
          <a:ln/>
        </p:spPr>
        <p:txBody>
          <a:bodyPr vert="horz" wrap="square" lIns="0" tIns="0" rIns="0" bIns="0" rtlCol="0" anchor="ctr"/>
          <a:lstStyle/>
          <a:p>
            <a:pPr marL="0" indent="0">
              <a:lnSpc>
                <a:spcPts val="2700"/>
              </a:lnSpc>
              <a:buNone/>
            </a:pPr>
            <a:r>
              <a:rPr lang="en-US" sz="1800" dirty="0">
                <a:solidFill>
                  <a:srgbClr val="2D6A4F"/>
                </a:solidFill>
              </a:rPr>
              <a:t>What is PSA?</a:t>
            </a:r>
            <a:endParaRPr lang="en-US" sz="1800" dirty="0"/>
          </a:p>
        </p:txBody>
      </p:sp>
      <p:sp>
        <p:nvSpPr>
          <p:cNvPr id="35" name="SK-11-text-34"/>
          <p:cNvSpPr/>
          <p:nvPr/>
        </p:nvSpPr>
        <p:spPr>
          <a:xfrm>
            <a:off x="857250" y="2256830"/>
            <a:ext cx="4277618" cy="822871"/>
          </a:xfrm>
          <a:prstGeom prst="rect">
            <a:avLst/>
          </a:prstGeom>
          <a:noFill/>
          <a:ln/>
        </p:spPr>
        <p:txBody>
          <a:bodyPr vert="horz" wrap="square" lIns="0" tIns="0" rIns="0" bIns="0" rtlCol="0" anchor="ctr"/>
          <a:lstStyle/>
          <a:p>
            <a:pPr marL="0" indent="0">
              <a:lnSpc>
                <a:spcPts val="2160"/>
              </a:lnSpc>
              <a:buNone/>
            </a:pPr>
            <a:r>
              <a:rPr lang="en-US" sz="1350" dirty="0">
                <a:solidFill>
                  <a:srgbClr val="2F3640"/>
                </a:solidFill>
              </a:rPr>
              <a:t>Prostate-Specific Antigen (PSA) is a serine protease enzyme produced by prostatic epithelial cells. Its physiological role is to </a:t>
            </a:r>
            <a:r>
              <a:rPr lang="en-US" sz="1350" b="1" dirty="0">
                <a:solidFill>
                  <a:srgbClr val="2D6A4F"/>
                </a:solidFill>
              </a:rPr>
              <a:t>liquefy semen</a:t>
            </a:r>
            <a:r>
              <a:rPr lang="en-US" sz="1350" dirty="0">
                <a:solidFill>
                  <a:srgbClr val="2F3640"/>
                </a:solidFill>
              </a:rPr>
              <a:t> after ejaculation.</a:t>
            </a:r>
            <a:endParaRPr lang="en-US" sz="1350" dirty="0"/>
          </a:p>
        </p:txBody>
      </p:sp>
      <p:sp>
        <p:nvSpPr>
          <p:cNvPr id="36" name="SK-11-text-35"/>
          <p:cNvSpPr/>
          <p:nvPr/>
        </p:nvSpPr>
        <p:spPr>
          <a:xfrm>
            <a:off x="1071563" y="3194000"/>
            <a:ext cx="4277618" cy="548580"/>
          </a:xfrm>
          <a:prstGeom prst="rect">
            <a:avLst/>
          </a:prstGeom>
          <a:noFill/>
          <a:ln/>
        </p:spPr>
        <p:txBody>
          <a:bodyPr vert="horz" wrap="square" lIns="0" tIns="0" rIns="0" bIns="0" rtlCol="0" anchor="ctr"/>
          <a:lstStyle/>
          <a:p>
            <a:pPr marL="0" indent="0">
              <a:lnSpc>
                <a:spcPts val="2160"/>
              </a:lnSpc>
              <a:buNone/>
            </a:pPr>
            <a:r>
              <a:rPr lang="en-US" sz="1350" b="1" dirty="0">
                <a:solidFill>
                  <a:srgbClr val="B91C1C"/>
                </a:solidFill>
              </a:rPr>
              <a:t> CORE TRUTH: PSA is organ-specific, NOT cancer-specific.</a:t>
            </a:r>
            <a:endParaRPr lang="en-US" sz="1350" dirty="0"/>
          </a:p>
        </p:txBody>
      </p:sp>
      <p:sp>
        <p:nvSpPr>
          <p:cNvPr id="37" name="SK-11-text-36"/>
          <p:cNvSpPr/>
          <p:nvPr/>
        </p:nvSpPr>
        <p:spPr>
          <a:xfrm>
            <a:off x="1004887" y="4504581"/>
            <a:ext cx="4468118"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AMBER: DIAGNOSTIC TRAP</a:t>
            </a:r>
            <a:endParaRPr lang="en-US" sz="1050" dirty="0"/>
          </a:p>
        </p:txBody>
      </p:sp>
      <p:sp>
        <p:nvSpPr>
          <p:cNvPr id="38" name="SK-11-text-37"/>
          <p:cNvSpPr/>
          <p:nvPr/>
        </p:nvSpPr>
        <p:spPr>
          <a:xfrm>
            <a:off x="762000" y="4780806"/>
            <a:ext cx="4468118" cy="642938"/>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Do not anchor on a cancer diagnosis based on PSA alone. It is a </a:t>
            </a:r>
            <a:r>
              <a:rPr lang="en-US" sz="1125" b="1" dirty="0">
                <a:solidFill>
                  <a:srgbClr val="2D6A4F"/>
                </a:solidFill>
              </a:rPr>
              <a:t>risk marker</a:t>
            </a:r>
            <a:r>
              <a:rPr lang="en-US" sz="1125" dirty="0">
                <a:solidFill>
                  <a:srgbClr val="2F3640"/>
                </a:solidFill>
              </a:rPr>
              <a:t> that triggers further assessment, not a standalone diagnostic test.</a:t>
            </a:r>
            <a:endParaRPr lang="en-US" sz="1125" dirty="0"/>
          </a:p>
        </p:txBody>
      </p:sp>
      <p:sp>
        <p:nvSpPr>
          <p:cNvPr id="39" name="SK-11-text-38"/>
          <p:cNvSpPr/>
          <p:nvPr/>
        </p:nvSpPr>
        <p:spPr>
          <a:xfrm>
            <a:off x="5801618" y="1230511"/>
            <a:ext cx="6390382"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Non-Cancerous Causes of Elevation</a:t>
            </a:r>
            <a:endParaRPr lang="en-US" sz="1500" dirty="0"/>
          </a:p>
        </p:txBody>
      </p:sp>
      <p:sp>
        <p:nvSpPr>
          <p:cNvPr id="40" name="SK-11-text-39"/>
          <p:cNvSpPr/>
          <p:nvPr/>
        </p:nvSpPr>
        <p:spPr>
          <a:xfrm>
            <a:off x="6325493" y="1821061"/>
            <a:ext cx="349758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UTI or Prostatitis</a:t>
            </a:r>
            <a:endParaRPr lang="en-US" sz="1275" dirty="0"/>
          </a:p>
        </p:txBody>
      </p:sp>
      <p:sp>
        <p:nvSpPr>
          <p:cNvPr id="41" name="SK-11-text-40"/>
          <p:cNvSpPr/>
          <p:nvPr/>
        </p:nvSpPr>
        <p:spPr>
          <a:xfrm>
            <a:off x="9306371" y="1821061"/>
            <a:ext cx="288562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BPH / Enlargement</a:t>
            </a:r>
            <a:endParaRPr lang="en-US" sz="1275" dirty="0"/>
          </a:p>
        </p:txBody>
      </p:sp>
      <p:sp>
        <p:nvSpPr>
          <p:cNvPr id="42" name="SK-11-text-41"/>
          <p:cNvSpPr/>
          <p:nvPr/>
        </p:nvSpPr>
        <p:spPr>
          <a:xfrm>
            <a:off x="6325493" y="2406848"/>
            <a:ext cx="252603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Advancing Age</a:t>
            </a:r>
            <a:endParaRPr lang="en-US" sz="1275" dirty="0"/>
          </a:p>
        </p:txBody>
      </p:sp>
      <p:sp>
        <p:nvSpPr>
          <p:cNvPr id="43" name="SK-11-text-42"/>
          <p:cNvSpPr/>
          <p:nvPr/>
        </p:nvSpPr>
        <p:spPr>
          <a:xfrm>
            <a:off x="9306371" y="2406848"/>
            <a:ext cx="288562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Urinary Retention</a:t>
            </a:r>
            <a:endParaRPr lang="en-US" sz="1275" dirty="0"/>
          </a:p>
        </p:txBody>
      </p:sp>
      <p:sp>
        <p:nvSpPr>
          <p:cNvPr id="44" name="SK-11-text-43"/>
          <p:cNvSpPr/>
          <p:nvPr/>
        </p:nvSpPr>
        <p:spPr>
          <a:xfrm>
            <a:off x="6325493" y="2992636"/>
            <a:ext cx="330327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Vigorous Exercise</a:t>
            </a:r>
            <a:endParaRPr lang="en-US" sz="1275" dirty="0"/>
          </a:p>
        </p:txBody>
      </p:sp>
      <p:sp>
        <p:nvSpPr>
          <p:cNvPr id="45" name="SK-11-text-44"/>
          <p:cNvSpPr/>
          <p:nvPr/>
        </p:nvSpPr>
        <p:spPr>
          <a:xfrm>
            <a:off x="9306371" y="2992636"/>
            <a:ext cx="288562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Recent Ejaculation</a:t>
            </a:r>
            <a:endParaRPr lang="en-US" sz="1275" dirty="0"/>
          </a:p>
        </p:txBody>
      </p:sp>
      <p:sp>
        <p:nvSpPr>
          <p:cNvPr id="46" name="SK-11-text-45"/>
          <p:cNvSpPr/>
          <p:nvPr/>
        </p:nvSpPr>
        <p:spPr>
          <a:xfrm>
            <a:off x="6325493" y="3578423"/>
            <a:ext cx="291465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Instrumentation</a:t>
            </a:r>
            <a:endParaRPr lang="en-US" sz="1275" dirty="0"/>
          </a:p>
        </p:txBody>
      </p:sp>
      <p:sp>
        <p:nvSpPr>
          <p:cNvPr id="47" name="SK-11-text-46"/>
          <p:cNvSpPr/>
          <p:nvPr/>
        </p:nvSpPr>
        <p:spPr>
          <a:xfrm>
            <a:off x="9306371" y="3578423"/>
            <a:ext cx="2885629"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2F3640"/>
                </a:solidFill>
              </a:rPr>
              <a:t>DRE (Small effect)</a:t>
            </a:r>
            <a:endParaRPr lang="en-US" sz="1275" dirty="0"/>
          </a:p>
        </p:txBody>
      </p:sp>
      <p:sp>
        <p:nvSpPr>
          <p:cNvPr id="48" name="SK-11-text-47"/>
          <p:cNvSpPr/>
          <p:nvPr/>
        </p:nvSpPr>
        <p:spPr>
          <a:xfrm>
            <a:off x="6123087" y="4088011"/>
            <a:ext cx="5533132" cy="581025"/>
          </a:xfrm>
          <a:prstGeom prst="rect">
            <a:avLst/>
          </a:prstGeom>
          <a:noFill/>
          <a:ln/>
        </p:spPr>
        <p:txBody>
          <a:bodyPr vert="horz" wrap="square" lIns="0" tIns="0" rIns="0" bIns="0" rtlCol="0" anchor="ctr"/>
          <a:lstStyle/>
          <a:p>
            <a:pPr marL="0" indent="0">
              <a:lnSpc>
                <a:spcPts val="1688"/>
              </a:lnSpc>
              <a:buNone/>
            </a:pPr>
            <a:r>
              <a:rPr lang="en-US" sz="1125" b="1" dirty="0">
                <a:solidFill>
                  <a:srgbClr val="B91C1C"/>
                </a:solidFill>
              </a:rPr>
              <a:t> CLINICAL NOTE: Acute prostatitis can produce dramatic PSA rises, often exceeding 40 ng/ml.</a:t>
            </a:r>
            <a:endParaRPr lang="en-US" sz="1125" dirty="0"/>
          </a:p>
        </p:txBody>
      </p:sp>
      <p:sp>
        <p:nvSpPr>
          <p:cNvPr id="49" name="SK-11-text-48"/>
          <p:cNvSpPr/>
          <p:nvPr/>
        </p:nvSpPr>
        <p:spPr>
          <a:xfrm>
            <a:off x="6235005" y="5011936"/>
            <a:ext cx="5437882"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21A8"/>
                </a:solidFill>
              </a:rPr>
              <a:t>PURPLE: AKT EXAM FOCUS</a:t>
            </a:r>
            <a:endParaRPr lang="en-US" sz="1050" dirty="0"/>
          </a:p>
        </p:txBody>
      </p:sp>
      <p:sp>
        <p:nvSpPr>
          <p:cNvPr id="50" name="SK-11-text-49"/>
          <p:cNvSpPr/>
          <p:nvPr/>
        </p:nvSpPr>
        <p:spPr>
          <a:xfrm>
            <a:off x="5992118" y="5288161"/>
            <a:ext cx="5437882"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Identify the "benign" triggers for PSA rises in exam vignettes. Instrumentation (catheterisation) and infection are high-yield differentials for a "sudden" spike.</a:t>
            </a:r>
            <a:endParaRPr lang="en-US" sz="1125" dirty="0"/>
          </a:p>
        </p:txBody>
      </p:sp>
      <p:sp>
        <p:nvSpPr>
          <p:cNvPr id="51" name="SK-11-text-50"/>
          <p:cNvSpPr/>
          <p:nvPr/>
        </p:nvSpPr>
        <p:spPr>
          <a:xfrm>
            <a:off x="571500" y="5983486"/>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94A3B8"/>
                </a:solidFill>
              </a:rPr>
              <a:t>www.bradfordvts.co.uk</a:t>
            </a:r>
            <a:endParaRPr lang="en-US" sz="1050" dirty="0"/>
          </a:p>
        </p:txBody>
      </p:sp>
      <p:sp>
        <p:nvSpPr>
          <p:cNvPr id="52" name="SK-11-text-51"/>
          <p:cNvSpPr/>
          <p:nvPr/>
        </p:nvSpPr>
        <p:spPr>
          <a:xfrm>
            <a:off x="10804922" y="5983486"/>
            <a:ext cx="1387078" cy="200025"/>
          </a:xfrm>
          <a:prstGeom prst="rect">
            <a:avLst/>
          </a:prstGeom>
          <a:noFill/>
          <a:ln/>
        </p:spPr>
        <p:txBody>
          <a:bodyPr vert="horz" wrap="square" lIns="0" tIns="0" rIns="0" bIns="0" rtlCol="0" anchor="ctr"/>
          <a:lstStyle/>
          <a:p>
            <a:pPr marL="0" indent="0">
              <a:lnSpc>
                <a:spcPts val="1575"/>
              </a:lnSpc>
              <a:buNone/>
            </a:pPr>
            <a:r>
              <a:rPr lang="en-US" sz="1050" dirty="0">
                <a:solidFill>
                  <a:srgbClr val="94A3B8"/>
                </a:solidFill>
              </a:rPr>
              <a:t>Slide 11 of 40</a:t>
            </a:r>
            <a:endParaRPr lang="en-US" sz="1050" dirty="0"/>
          </a:p>
        </p:txBody>
      </p:sp>
      <p:sp>
        <p:nvSpPr>
          <p:cNvPr id="53" name="SK-11-text-52"/>
          <p:cNvSpPr/>
          <p:nvPr/>
        </p:nvSpPr>
        <p:spPr>
          <a:xfrm>
            <a:off x="571500" y="6297811"/>
            <a:ext cx="11049000" cy="560189"/>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rPr>
              <a:t>Speaker Notes:</a:t>
            </a:r>
            <a:r>
              <a:rPr lang="en-US" sz="1050" dirty="0">
                <a:solidFill>
                  <a:srgbClr val="FFFFFF"/>
                </a:solidFill>
              </a:rPr>
              <a:t> It is vital to teach patients that PSA stands for Prostate Specific Antigen, not Prostate Cancer Antigen. It is an enzyme that liquifies semen. Anything that disrupts the prostate architecture—inflammation, infection, physical trauma (cycling), or benign growth—can leak PSA into the bloodstream. In acute prostatitis, don't be shocked by a PSA of 50 or 100; it's the inflammation, not necessarily cancer. Always wait 3 months after infection before re-testing.</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2-img-3" descr="preencoded.png"/>
          <p:cNvPicPr>
            <a:picLocks noChangeAspect="1"/>
          </p:cNvPicPr>
          <p:nvPr/>
        </p:nvPicPr>
        <p:blipFill>
          <a:blip r:embed="rId5"/>
          <a:stretch>
            <a:fillRect/>
          </a:stretch>
        </p:blipFill>
        <p:spPr>
          <a:xfrm>
            <a:off x="0" y="285750"/>
            <a:ext cx="12192000" cy="843855"/>
          </a:xfrm>
          <a:prstGeom prst="rect">
            <a:avLst/>
          </a:prstGeom>
        </p:spPr>
      </p:pic>
      <p:pic>
        <p:nvPicPr>
          <p:cNvPr id="5" name="SK-12-img-4" descr="preencoded.png"/>
          <p:cNvPicPr>
            <a:picLocks noChangeAspect="1"/>
          </p:cNvPicPr>
          <p:nvPr/>
        </p:nvPicPr>
        <p:blipFill>
          <a:blip r:embed="rId6"/>
          <a:stretch>
            <a:fillRect/>
          </a:stretch>
        </p:blipFill>
        <p:spPr>
          <a:xfrm>
            <a:off x="381000" y="1401068"/>
            <a:ext cx="5524500" cy="3171825"/>
          </a:xfrm>
          <a:prstGeom prst="rect">
            <a:avLst/>
          </a:prstGeom>
        </p:spPr>
      </p:pic>
      <p:pic>
        <p:nvPicPr>
          <p:cNvPr id="6" name="SK-12-img-5" descr="preencoded.png"/>
          <p:cNvPicPr>
            <a:picLocks noChangeAspect="1"/>
          </p:cNvPicPr>
          <p:nvPr/>
        </p:nvPicPr>
        <p:blipFill>
          <a:blip r:embed="rId7"/>
          <a:stretch>
            <a:fillRect/>
          </a:stretch>
        </p:blipFill>
        <p:spPr>
          <a:xfrm>
            <a:off x="381000" y="1401068"/>
            <a:ext cx="2385417" cy="542925"/>
          </a:xfrm>
          <a:prstGeom prst="rect">
            <a:avLst/>
          </a:prstGeom>
        </p:spPr>
      </p:pic>
      <p:pic>
        <p:nvPicPr>
          <p:cNvPr id="7" name="SK-12-img-6" descr="preencoded.png"/>
          <p:cNvPicPr>
            <a:picLocks noChangeAspect="1"/>
          </p:cNvPicPr>
          <p:nvPr/>
        </p:nvPicPr>
        <p:blipFill>
          <a:blip r:embed="rId8"/>
          <a:stretch>
            <a:fillRect/>
          </a:stretch>
        </p:blipFill>
        <p:spPr>
          <a:xfrm>
            <a:off x="2766417" y="1401068"/>
            <a:ext cx="3139083" cy="542925"/>
          </a:xfrm>
          <a:prstGeom prst="rect">
            <a:avLst/>
          </a:prstGeom>
        </p:spPr>
      </p:pic>
      <p:pic>
        <p:nvPicPr>
          <p:cNvPr id="8" name="SK-12-img-7" descr="preencoded.png"/>
          <p:cNvPicPr>
            <a:picLocks noChangeAspect="1"/>
          </p:cNvPicPr>
          <p:nvPr/>
        </p:nvPicPr>
        <p:blipFill>
          <a:blip r:embed="rId9"/>
          <a:stretch>
            <a:fillRect/>
          </a:stretch>
        </p:blipFill>
        <p:spPr>
          <a:xfrm>
            <a:off x="381000" y="1943993"/>
            <a:ext cx="2385417" cy="657225"/>
          </a:xfrm>
          <a:prstGeom prst="rect">
            <a:avLst/>
          </a:prstGeom>
        </p:spPr>
      </p:pic>
      <p:pic>
        <p:nvPicPr>
          <p:cNvPr id="9" name="SK-12-img-8" descr="preencoded.png"/>
          <p:cNvPicPr>
            <a:picLocks noChangeAspect="1"/>
          </p:cNvPicPr>
          <p:nvPr/>
        </p:nvPicPr>
        <p:blipFill>
          <a:blip r:embed="rId10"/>
          <a:stretch>
            <a:fillRect/>
          </a:stretch>
        </p:blipFill>
        <p:spPr>
          <a:xfrm>
            <a:off x="2766417" y="1943993"/>
            <a:ext cx="3139083" cy="657225"/>
          </a:xfrm>
          <a:prstGeom prst="rect">
            <a:avLst/>
          </a:prstGeom>
        </p:spPr>
      </p:pic>
      <p:pic>
        <p:nvPicPr>
          <p:cNvPr id="10" name="SK-12-img-9" descr="preencoded.png"/>
          <p:cNvPicPr>
            <a:picLocks noChangeAspect="1"/>
          </p:cNvPicPr>
          <p:nvPr/>
        </p:nvPicPr>
        <p:blipFill>
          <a:blip r:embed="rId11"/>
          <a:stretch>
            <a:fillRect/>
          </a:stretch>
        </p:blipFill>
        <p:spPr>
          <a:xfrm>
            <a:off x="381000" y="2601218"/>
            <a:ext cx="2385417" cy="657225"/>
          </a:xfrm>
          <a:prstGeom prst="rect">
            <a:avLst/>
          </a:prstGeom>
        </p:spPr>
      </p:pic>
      <p:pic>
        <p:nvPicPr>
          <p:cNvPr id="11" name="SK-12-img-10" descr="preencoded.png"/>
          <p:cNvPicPr>
            <a:picLocks noChangeAspect="1"/>
          </p:cNvPicPr>
          <p:nvPr/>
        </p:nvPicPr>
        <p:blipFill>
          <a:blip r:embed="rId12"/>
          <a:stretch>
            <a:fillRect/>
          </a:stretch>
        </p:blipFill>
        <p:spPr>
          <a:xfrm>
            <a:off x="2766417" y="2601218"/>
            <a:ext cx="3139083" cy="657225"/>
          </a:xfrm>
          <a:prstGeom prst="rect">
            <a:avLst/>
          </a:prstGeom>
        </p:spPr>
      </p:pic>
      <p:pic>
        <p:nvPicPr>
          <p:cNvPr id="12" name="SK-12-img-11" descr="preencoded.png"/>
          <p:cNvPicPr>
            <a:picLocks noChangeAspect="1"/>
          </p:cNvPicPr>
          <p:nvPr/>
        </p:nvPicPr>
        <p:blipFill>
          <a:blip r:embed="rId11"/>
          <a:stretch>
            <a:fillRect/>
          </a:stretch>
        </p:blipFill>
        <p:spPr>
          <a:xfrm>
            <a:off x="381000" y="3258443"/>
            <a:ext cx="2385417" cy="657225"/>
          </a:xfrm>
          <a:prstGeom prst="rect">
            <a:avLst/>
          </a:prstGeom>
        </p:spPr>
      </p:pic>
      <p:pic>
        <p:nvPicPr>
          <p:cNvPr id="13" name="SK-12-img-12" descr="preencoded.png"/>
          <p:cNvPicPr>
            <a:picLocks noChangeAspect="1"/>
          </p:cNvPicPr>
          <p:nvPr/>
        </p:nvPicPr>
        <p:blipFill>
          <a:blip r:embed="rId12"/>
          <a:stretch>
            <a:fillRect/>
          </a:stretch>
        </p:blipFill>
        <p:spPr>
          <a:xfrm>
            <a:off x="2766417" y="3258443"/>
            <a:ext cx="3139083" cy="657225"/>
          </a:xfrm>
          <a:prstGeom prst="rect">
            <a:avLst/>
          </a:prstGeom>
        </p:spPr>
      </p:pic>
      <p:pic>
        <p:nvPicPr>
          <p:cNvPr id="14" name="SK-12-img-13" descr="preencoded.png"/>
          <p:cNvPicPr>
            <a:picLocks noChangeAspect="1"/>
          </p:cNvPicPr>
          <p:nvPr/>
        </p:nvPicPr>
        <p:blipFill>
          <a:blip r:embed="rId13"/>
          <a:stretch>
            <a:fillRect/>
          </a:stretch>
        </p:blipFill>
        <p:spPr>
          <a:xfrm>
            <a:off x="6286500" y="1272480"/>
            <a:ext cx="5524500" cy="1328738"/>
          </a:xfrm>
          <a:prstGeom prst="rect">
            <a:avLst/>
          </a:prstGeom>
        </p:spPr>
      </p:pic>
      <p:pic>
        <p:nvPicPr>
          <p:cNvPr id="15" name="SK-12-img-14" descr="preencoded.png"/>
          <p:cNvPicPr>
            <a:picLocks noChangeAspect="1"/>
          </p:cNvPicPr>
          <p:nvPr/>
        </p:nvPicPr>
        <p:blipFill>
          <a:blip r:embed="rId14"/>
          <a:stretch>
            <a:fillRect/>
          </a:stretch>
        </p:blipFill>
        <p:spPr>
          <a:xfrm>
            <a:off x="6477000" y="1501080"/>
            <a:ext cx="190500" cy="152400"/>
          </a:xfrm>
          <a:prstGeom prst="rect">
            <a:avLst/>
          </a:prstGeom>
        </p:spPr>
      </p:pic>
      <p:pic>
        <p:nvPicPr>
          <p:cNvPr id="16" name="SK-12-img-15" descr="preencoded.png"/>
          <p:cNvPicPr>
            <a:picLocks noChangeAspect="1"/>
          </p:cNvPicPr>
          <p:nvPr/>
        </p:nvPicPr>
        <p:blipFill>
          <a:blip r:embed="rId15"/>
          <a:stretch>
            <a:fillRect/>
          </a:stretch>
        </p:blipFill>
        <p:spPr>
          <a:xfrm>
            <a:off x="6286500" y="2791718"/>
            <a:ext cx="5524500" cy="1328738"/>
          </a:xfrm>
          <a:prstGeom prst="rect">
            <a:avLst/>
          </a:prstGeom>
        </p:spPr>
      </p:pic>
      <p:pic>
        <p:nvPicPr>
          <p:cNvPr id="17" name="SK-12-img-16" descr="preencoded.png"/>
          <p:cNvPicPr>
            <a:picLocks noChangeAspect="1"/>
          </p:cNvPicPr>
          <p:nvPr/>
        </p:nvPicPr>
        <p:blipFill>
          <a:blip r:embed="rId16"/>
          <a:stretch>
            <a:fillRect/>
          </a:stretch>
        </p:blipFill>
        <p:spPr>
          <a:xfrm>
            <a:off x="6477000" y="3020318"/>
            <a:ext cx="190500" cy="152400"/>
          </a:xfrm>
          <a:prstGeom prst="rect">
            <a:avLst/>
          </a:prstGeom>
        </p:spPr>
      </p:pic>
      <p:pic>
        <p:nvPicPr>
          <p:cNvPr id="18" name="SK-12-img-17" descr="preencoded.png"/>
          <p:cNvPicPr>
            <a:picLocks noChangeAspect="1"/>
          </p:cNvPicPr>
          <p:nvPr/>
        </p:nvPicPr>
        <p:blipFill>
          <a:blip r:embed="rId17"/>
          <a:stretch>
            <a:fillRect/>
          </a:stretch>
        </p:blipFill>
        <p:spPr>
          <a:xfrm>
            <a:off x="6381750" y="4445198"/>
            <a:ext cx="166688" cy="137220"/>
          </a:xfrm>
          <a:prstGeom prst="rect">
            <a:avLst/>
          </a:prstGeom>
        </p:spPr>
      </p:pic>
      <p:pic>
        <p:nvPicPr>
          <p:cNvPr id="19" name="SK-12-img-18" descr="preencoded.png"/>
          <p:cNvPicPr>
            <a:picLocks noChangeAspect="1"/>
          </p:cNvPicPr>
          <p:nvPr/>
        </p:nvPicPr>
        <p:blipFill>
          <a:blip r:embed="rId18"/>
          <a:stretch>
            <a:fillRect/>
          </a:stretch>
        </p:blipFill>
        <p:spPr>
          <a:xfrm>
            <a:off x="0" y="6276975"/>
            <a:ext cx="12192000" cy="581025"/>
          </a:xfrm>
          <a:prstGeom prst="rect">
            <a:avLst/>
          </a:prstGeom>
        </p:spPr>
      </p:pic>
      <p:sp>
        <p:nvSpPr>
          <p:cNvPr id="20" name="SK-12-text-19"/>
          <p:cNvSpPr/>
          <p:nvPr/>
        </p:nvSpPr>
        <p:spPr>
          <a:xfrm>
            <a:off x="381000" y="47625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PSA Age-Specific Reference Thresholds</a:t>
            </a:r>
            <a:endParaRPr lang="en-US" sz="2100" dirty="0"/>
          </a:p>
        </p:txBody>
      </p:sp>
      <p:sp>
        <p:nvSpPr>
          <p:cNvPr id="21" name="SK-12-text-20"/>
          <p:cNvSpPr/>
          <p:nvPr/>
        </p:nvSpPr>
        <p:spPr>
          <a:xfrm>
            <a:off x="381000" y="83433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 (NG12)</a:t>
            </a:r>
            <a:endParaRPr lang="en-US" sz="1050" dirty="0"/>
          </a:p>
        </p:txBody>
      </p:sp>
      <p:sp>
        <p:nvSpPr>
          <p:cNvPr id="22" name="SK-12-text-21"/>
          <p:cNvSpPr/>
          <p:nvPr/>
        </p:nvSpPr>
        <p:spPr>
          <a:xfrm>
            <a:off x="571500" y="1401068"/>
            <a:ext cx="2938945"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rPr>
              <a:t>Patient Age Range</a:t>
            </a:r>
            <a:endParaRPr lang="en-US" sz="1350" dirty="0"/>
          </a:p>
        </p:txBody>
      </p:sp>
      <p:sp>
        <p:nvSpPr>
          <p:cNvPr id="23" name="SK-12-text-22"/>
          <p:cNvSpPr/>
          <p:nvPr/>
        </p:nvSpPr>
        <p:spPr>
          <a:xfrm>
            <a:off x="2956917" y="1401068"/>
            <a:ext cx="4458962"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rPr>
              <a:t>Referral Threshold (2WW)</a:t>
            </a:r>
            <a:endParaRPr lang="en-US" sz="1350" dirty="0"/>
          </a:p>
        </p:txBody>
      </p:sp>
      <p:sp>
        <p:nvSpPr>
          <p:cNvPr id="24" name="SK-12-text-23"/>
          <p:cNvSpPr/>
          <p:nvPr/>
        </p:nvSpPr>
        <p:spPr>
          <a:xfrm>
            <a:off x="571500" y="1943993"/>
            <a:ext cx="2708439" cy="657225"/>
          </a:xfrm>
          <a:prstGeom prst="rect">
            <a:avLst/>
          </a:prstGeom>
          <a:noFill/>
          <a:ln/>
        </p:spPr>
        <p:txBody>
          <a:bodyPr vert="horz" wrap="square" lIns="0" tIns="0" rIns="0" bIns="0" rtlCol="0" anchor="ctr"/>
          <a:lstStyle/>
          <a:p>
            <a:pPr marL="0" indent="0">
              <a:lnSpc>
                <a:spcPts val="2025"/>
              </a:lnSpc>
              <a:buNone/>
            </a:pPr>
            <a:r>
              <a:rPr lang="en-US" sz="1350" dirty="0">
                <a:solidFill>
                  <a:srgbClr val="2F3640"/>
                </a:solidFill>
              </a:rPr>
              <a:t>40 – 49 years</a:t>
            </a:r>
            <a:endParaRPr lang="en-US" sz="1350" dirty="0"/>
          </a:p>
        </p:txBody>
      </p:sp>
      <p:sp>
        <p:nvSpPr>
          <p:cNvPr id="25" name="SK-12-text-24"/>
          <p:cNvSpPr/>
          <p:nvPr/>
        </p:nvSpPr>
        <p:spPr>
          <a:xfrm>
            <a:off x="2956917" y="1943993"/>
            <a:ext cx="2758083" cy="657225"/>
          </a:xfrm>
          <a:prstGeom prst="rect">
            <a:avLst/>
          </a:prstGeom>
          <a:noFill/>
          <a:ln/>
        </p:spPr>
        <p:txBody>
          <a:bodyPr vert="horz" wrap="square" lIns="0" tIns="0" rIns="0" bIns="0" rtlCol="0" anchor="ctr"/>
          <a:lstStyle/>
          <a:p>
            <a:pPr marL="0" indent="0">
              <a:lnSpc>
                <a:spcPts val="2475"/>
              </a:lnSpc>
              <a:buNone/>
            </a:pPr>
            <a:r>
              <a:rPr lang="en-US" sz="1650" b="1" dirty="0">
                <a:solidFill>
                  <a:srgbClr val="2D6A4F"/>
                </a:solidFill>
              </a:rPr>
              <a:t>&gt; 2.5 µg/L</a:t>
            </a:r>
            <a:endParaRPr lang="en-US" sz="1650" dirty="0"/>
          </a:p>
        </p:txBody>
      </p:sp>
      <p:sp>
        <p:nvSpPr>
          <p:cNvPr id="26" name="SK-12-text-25"/>
          <p:cNvSpPr/>
          <p:nvPr/>
        </p:nvSpPr>
        <p:spPr>
          <a:xfrm>
            <a:off x="571500" y="2601218"/>
            <a:ext cx="2708439" cy="657225"/>
          </a:xfrm>
          <a:prstGeom prst="rect">
            <a:avLst/>
          </a:prstGeom>
          <a:noFill/>
          <a:ln/>
        </p:spPr>
        <p:txBody>
          <a:bodyPr vert="horz" wrap="square" lIns="0" tIns="0" rIns="0" bIns="0" rtlCol="0" anchor="ctr"/>
          <a:lstStyle/>
          <a:p>
            <a:pPr marL="0" indent="0">
              <a:lnSpc>
                <a:spcPts val="2025"/>
              </a:lnSpc>
              <a:buNone/>
            </a:pPr>
            <a:r>
              <a:rPr lang="en-US" sz="1350" dirty="0">
                <a:solidFill>
                  <a:srgbClr val="2F3640"/>
                </a:solidFill>
              </a:rPr>
              <a:t>50 – 59 years</a:t>
            </a:r>
            <a:endParaRPr lang="en-US" sz="1350" dirty="0"/>
          </a:p>
        </p:txBody>
      </p:sp>
      <p:sp>
        <p:nvSpPr>
          <p:cNvPr id="27" name="SK-12-text-26"/>
          <p:cNvSpPr/>
          <p:nvPr/>
        </p:nvSpPr>
        <p:spPr>
          <a:xfrm>
            <a:off x="2956917" y="2601218"/>
            <a:ext cx="2758083" cy="657225"/>
          </a:xfrm>
          <a:prstGeom prst="rect">
            <a:avLst/>
          </a:prstGeom>
          <a:noFill/>
          <a:ln/>
        </p:spPr>
        <p:txBody>
          <a:bodyPr vert="horz" wrap="square" lIns="0" tIns="0" rIns="0" bIns="0" rtlCol="0" anchor="ctr"/>
          <a:lstStyle/>
          <a:p>
            <a:pPr marL="0" indent="0">
              <a:lnSpc>
                <a:spcPts val="2475"/>
              </a:lnSpc>
              <a:buNone/>
            </a:pPr>
            <a:r>
              <a:rPr lang="en-US" sz="1650" b="1" dirty="0">
                <a:solidFill>
                  <a:srgbClr val="2D6A4F"/>
                </a:solidFill>
              </a:rPr>
              <a:t>&gt; 3.5 µg/L</a:t>
            </a:r>
            <a:endParaRPr lang="en-US" sz="1650" dirty="0"/>
          </a:p>
        </p:txBody>
      </p:sp>
      <p:sp>
        <p:nvSpPr>
          <p:cNvPr id="28" name="SK-12-text-27"/>
          <p:cNvSpPr/>
          <p:nvPr/>
        </p:nvSpPr>
        <p:spPr>
          <a:xfrm>
            <a:off x="571500" y="3258443"/>
            <a:ext cx="2708439" cy="657225"/>
          </a:xfrm>
          <a:prstGeom prst="rect">
            <a:avLst/>
          </a:prstGeom>
          <a:noFill/>
          <a:ln/>
        </p:spPr>
        <p:txBody>
          <a:bodyPr vert="horz" wrap="square" lIns="0" tIns="0" rIns="0" bIns="0" rtlCol="0" anchor="ctr"/>
          <a:lstStyle/>
          <a:p>
            <a:pPr marL="0" indent="0">
              <a:lnSpc>
                <a:spcPts val="2025"/>
              </a:lnSpc>
              <a:buNone/>
            </a:pPr>
            <a:r>
              <a:rPr lang="en-US" sz="1350" dirty="0">
                <a:solidFill>
                  <a:srgbClr val="2F3640"/>
                </a:solidFill>
              </a:rPr>
              <a:t>60 – 69 years</a:t>
            </a:r>
            <a:endParaRPr lang="en-US" sz="1350" dirty="0"/>
          </a:p>
        </p:txBody>
      </p:sp>
      <p:sp>
        <p:nvSpPr>
          <p:cNvPr id="29" name="SK-12-text-28"/>
          <p:cNvSpPr/>
          <p:nvPr/>
        </p:nvSpPr>
        <p:spPr>
          <a:xfrm>
            <a:off x="2956917" y="3258443"/>
            <a:ext cx="2758083" cy="657225"/>
          </a:xfrm>
          <a:prstGeom prst="rect">
            <a:avLst/>
          </a:prstGeom>
          <a:noFill/>
          <a:ln/>
        </p:spPr>
        <p:txBody>
          <a:bodyPr vert="horz" wrap="square" lIns="0" tIns="0" rIns="0" bIns="0" rtlCol="0" anchor="ctr"/>
          <a:lstStyle/>
          <a:p>
            <a:pPr marL="0" indent="0">
              <a:lnSpc>
                <a:spcPts val="2475"/>
              </a:lnSpc>
              <a:buNone/>
            </a:pPr>
            <a:r>
              <a:rPr lang="en-US" sz="1650" b="1" dirty="0">
                <a:solidFill>
                  <a:srgbClr val="2D6A4F"/>
                </a:solidFill>
              </a:rPr>
              <a:t>&gt; 4.5 µg/L</a:t>
            </a:r>
            <a:endParaRPr lang="en-US" sz="1650" dirty="0"/>
          </a:p>
        </p:txBody>
      </p:sp>
      <p:sp>
        <p:nvSpPr>
          <p:cNvPr id="30" name="SK-12-text-29"/>
          <p:cNvSpPr/>
          <p:nvPr/>
        </p:nvSpPr>
        <p:spPr>
          <a:xfrm>
            <a:off x="571500" y="3915668"/>
            <a:ext cx="3169450" cy="657225"/>
          </a:xfrm>
          <a:prstGeom prst="rect">
            <a:avLst/>
          </a:prstGeom>
          <a:noFill/>
          <a:ln/>
        </p:spPr>
        <p:txBody>
          <a:bodyPr vert="horz" wrap="square" lIns="0" tIns="0" rIns="0" bIns="0" rtlCol="0" anchor="ctr"/>
          <a:lstStyle/>
          <a:p>
            <a:pPr marL="0" indent="0">
              <a:lnSpc>
                <a:spcPts val="2025"/>
              </a:lnSpc>
              <a:buNone/>
            </a:pPr>
            <a:r>
              <a:rPr lang="en-US" sz="1350" dirty="0">
                <a:solidFill>
                  <a:srgbClr val="2F3640"/>
                </a:solidFill>
              </a:rPr>
              <a:t>70 years and over</a:t>
            </a:r>
            <a:endParaRPr lang="en-US" sz="1350" dirty="0"/>
          </a:p>
        </p:txBody>
      </p:sp>
      <p:sp>
        <p:nvSpPr>
          <p:cNvPr id="31" name="SK-12-text-30"/>
          <p:cNvSpPr/>
          <p:nvPr/>
        </p:nvSpPr>
        <p:spPr>
          <a:xfrm>
            <a:off x="2956917" y="3915668"/>
            <a:ext cx="2758083" cy="657225"/>
          </a:xfrm>
          <a:prstGeom prst="rect">
            <a:avLst/>
          </a:prstGeom>
          <a:noFill/>
          <a:ln/>
        </p:spPr>
        <p:txBody>
          <a:bodyPr vert="horz" wrap="square" lIns="0" tIns="0" rIns="0" bIns="0" rtlCol="0" anchor="ctr"/>
          <a:lstStyle/>
          <a:p>
            <a:pPr marL="0" indent="0">
              <a:lnSpc>
                <a:spcPts val="2475"/>
              </a:lnSpc>
              <a:buNone/>
            </a:pPr>
            <a:r>
              <a:rPr lang="en-US" sz="1650" b="1" dirty="0">
                <a:solidFill>
                  <a:srgbClr val="2D6A4F"/>
                </a:solidFill>
              </a:rPr>
              <a:t>&gt; 6.5 µg/L</a:t>
            </a:r>
            <a:endParaRPr lang="en-US" sz="1650" dirty="0"/>
          </a:p>
        </p:txBody>
      </p:sp>
      <p:sp>
        <p:nvSpPr>
          <p:cNvPr id="32" name="SK-12-text-31"/>
          <p:cNvSpPr/>
          <p:nvPr/>
        </p:nvSpPr>
        <p:spPr>
          <a:xfrm>
            <a:off x="6743700" y="1462980"/>
            <a:ext cx="54483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92400E"/>
                </a:solidFill>
              </a:rPr>
              <a:t>PRACTICE CHANGE: AVOID OBSOLETE THRESHOLDS</a:t>
            </a:r>
            <a:endParaRPr lang="en-US" sz="1200" dirty="0"/>
          </a:p>
        </p:txBody>
      </p:sp>
      <p:sp>
        <p:nvSpPr>
          <p:cNvPr id="33" name="SK-12-text-32"/>
          <p:cNvSpPr/>
          <p:nvPr/>
        </p:nvSpPr>
        <p:spPr>
          <a:xfrm>
            <a:off x="6477000" y="1767780"/>
            <a:ext cx="5143500" cy="642938"/>
          </a:xfrm>
          <a:prstGeom prst="rect">
            <a:avLst/>
          </a:prstGeom>
          <a:noFill/>
          <a:ln/>
        </p:spPr>
        <p:txBody>
          <a:bodyPr vert="horz" wrap="square" lIns="0" tIns="0" rIns="0" bIns="0" rtlCol="0" anchor="ctr"/>
          <a:lstStyle/>
          <a:p>
            <a:pPr marL="0" indent="0">
              <a:lnSpc>
                <a:spcPts val="1688"/>
              </a:lnSpc>
              <a:buNone/>
            </a:pPr>
            <a:r>
              <a:rPr lang="en-US" sz="1125" dirty="0">
                <a:solidFill>
                  <a:srgbClr val="78350F"/>
                </a:solidFill>
              </a:rPr>
              <a:t>The historic single threshold of </a:t>
            </a:r>
            <a:r>
              <a:rPr lang="en-US" sz="1125" b="1" dirty="0">
                <a:solidFill>
                  <a:srgbClr val="78350F"/>
                </a:solidFill>
              </a:rPr>
              <a:t>&gt;4.0 µg/L</a:t>
            </a:r>
            <a:r>
              <a:rPr lang="en-US" sz="1125" dirty="0">
                <a:solidFill>
                  <a:srgbClr val="78350F"/>
                </a:solidFill>
              </a:rPr>
              <a:t> for all men is now obsolete. Using it risks missing early cancer in younger men and over-referring older men with benign enlargement.</a:t>
            </a:r>
            <a:endParaRPr lang="en-US" sz="1125" dirty="0"/>
          </a:p>
        </p:txBody>
      </p:sp>
      <p:sp>
        <p:nvSpPr>
          <p:cNvPr id="34" name="SK-12-text-33"/>
          <p:cNvSpPr/>
          <p:nvPr/>
        </p:nvSpPr>
        <p:spPr>
          <a:xfrm>
            <a:off x="6743700" y="2982218"/>
            <a:ext cx="54483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6B21A8"/>
                </a:solidFill>
              </a:rPr>
              <a:t>AKT EXAM FOCUS: HIGH-YIELD FACTS</a:t>
            </a:r>
            <a:endParaRPr lang="en-US" sz="1200" dirty="0"/>
          </a:p>
        </p:txBody>
      </p:sp>
      <p:sp>
        <p:nvSpPr>
          <p:cNvPr id="35" name="SK-12-text-34"/>
          <p:cNvSpPr/>
          <p:nvPr/>
        </p:nvSpPr>
        <p:spPr>
          <a:xfrm>
            <a:off x="6477000" y="3287018"/>
            <a:ext cx="5143500" cy="642938"/>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rPr>
              <a:t>Memorizing these specific age bands is essential for AKT success. Note the trend: the threshold increases by exactly </a:t>
            </a:r>
            <a:r>
              <a:rPr lang="en-US" sz="1125" b="1" dirty="0">
                <a:solidFill>
                  <a:srgbClr val="4B5563"/>
                </a:solidFill>
              </a:rPr>
              <a:t>1.0 µg/L</a:t>
            </a:r>
            <a:r>
              <a:rPr lang="en-US" sz="1125" dirty="0">
                <a:solidFill>
                  <a:srgbClr val="4B5563"/>
                </a:solidFill>
              </a:rPr>
              <a:t> for each decade between 40 and 70.</a:t>
            </a:r>
            <a:endParaRPr lang="en-US" sz="1125" dirty="0"/>
          </a:p>
        </p:txBody>
      </p:sp>
      <p:sp>
        <p:nvSpPr>
          <p:cNvPr id="36" name="SK-12-text-35"/>
          <p:cNvSpPr/>
          <p:nvPr/>
        </p:nvSpPr>
        <p:spPr>
          <a:xfrm>
            <a:off x="6548438" y="4310955"/>
            <a:ext cx="5643563" cy="390525"/>
          </a:xfrm>
          <a:prstGeom prst="rect">
            <a:avLst/>
          </a:prstGeom>
          <a:noFill/>
          <a:ln/>
        </p:spPr>
        <p:txBody>
          <a:bodyPr vert="horz" wrap="square" lIns="0" tIns="0" rIns="0" bIns="0" rtlCol="0" anchor="ctr"/>
          <a:lstStyle/>
          <a:p>
            <a:pPr marL="0" indent="0">
              <a:lnSpc>
                <a:spcPts val="1575"/>
              </a:lnSpc>
              <a:buNone/>
            </a:pPr>
            <a:r>
              <a:rPr lang="en-US" sz="1050" i="1" dirty="0">
                <a:solidFill>
                  <a:srgbClr val="64748B"/>
                </a:solidFill>
              </a:rPr>
              <a:t> Source: NICE NG12 (Suspected cancer: recognition and referral), updated 2021.</a:t>
            </a:r>
            <a:endParaRPr lang="en-US" sz="1050" dirty="0"/>
          </a:p>
        </p:txBody>
      </p:sp>
      <p:sp>
        <p:nvSpPr>
          <p:cNvPr id="37" name="SK-12-text-36"/>
          <p:cNvSpPr/>
          <p:nvPr/>
        </p:nvSpPr>
        <p:spPr>
          <a:xfrm>
            <a:off x="10469463" y="6467475"/>
            <a:ext cx="1722537" cy="200025"/>
          </a:xfrm>
          <a:prstGeom prst="rect">
            <a:avLst/>
          </a:prstGeom>
          <a:noFill/>
          <a:ln/>
        </p:spPr>
        <p:txBody>
          <a:bodyPr vert="horz" wrap="square" lIns="0" tIns="0" rIns="0" bIns="0" rtlCol="0" anchor="ctr"/>
          <a:lstStyle/>
          <a:p>
            <a:pPr marL="0" indent="0">
              <a:lnSpc>
                <a:spcPts val="1575"/>
              </a:lnSpc>
              <a:buNone/>
            </a:pPr>
            <a:r>
              <a:rPr lang="en-US" sz="1050" dirty="0">
                <a:solidFill>
                  <a:srgbClr val="94A3B8"/>
                </a:solidFill>
              </a:rPr>
              <a:t>www.bradfordvts.co.uk</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3-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3-img-3" descr="preencoded.png"/>
          <p:cNvPicPr>
            <a:picLocks noChangeAspect="1"/>
          </p:cNvPicPr>
          <p:nvPr/>
        </p:nvPicPr>
        <p:blipFill>
          <a:blip r:embed="rId4"/>
          <a:stretch>
            <a:fillRect/>
          </a:stretch>
        </p:blipFill>
        <p:spPr>
          <a:xfrm>
            <a:off x="381000" y="285750"/>
            <a:ext cx="11811000" cy="843855"/>
          </a:xfrm>
          <a:prstGeom prst="rect">
            <a:avLst/>
          </a:prstGeom>
        </p:spPr>
      </p:pic>
      <p:pic>
        <p:nvPicPr>
          <p:cNvPr id="5" name="SK-13-img-4" descr="preencoded.png"/>
          <p:cNvPicPr>
            <a:picLocks noChangeAspect="1"/>
          </p:cNvPicPr>
          <p:nvPr/>
        </p:nvPicPr>
        <p:blipFill>
          <a:blip r:embed="rId5"/>
          <a:stretch>
            <a:fillRect/>
          </a:stretch>
        </p:blipFill>
        <p:spPr>
          <a:xfrm>
            <a:off x="381000" y="1272480"/>
            <a:ext cx="3683050" cy="2581275"/>
          </a:xfrm>
          <a:prstGeom prst="rect">
            <a:avLst/>
          </a:prstGeom>
        </p:spPr>
      </p:pic>
      <p:pic>
        <p:nvPicPr>
          <p:cNvPr id="6" name="SK-13-img-5" descr="preencoded.png"/>
          <p:cNvPicPr>
            <a:picLocks noChangeAspect="1"/>
          </p:cNvPicPr>
          <p:nvPr/>
        </p:nvPicPr>
        <p:blipFill>
          <a:blip r:embed="rId6"/>
          <a:stretch>
            <a:fillRect/>
          </a:stretch>
        </p:blipFill>
        <p:spPr>
          <a:xfrm>
            <a:off x="609600" y="1553468"/>
            <a:ext cx="190500" cy="152400"/>
          </a:xfrm>
          <a:prstGeom prst="rect">
            <a:avLst/>
          </a:prstGeom>
        </p:spPr>
      </p:pic>
      <p:pic>
        <p:nvPicPr>
          <p:cNvPr id="7" name="SK-13-img-6" descr="preencoded.png"/>
          <p:cNvPicPr>
            <a:picLocks noChangeAspect="1"/>
          </p:cNvPicPr>
          <p:nvPr/>
        </p:nvPicPr>
        <p:blipFill>
          <a:blip r:embed="rId7"/>
          <a:stretch>
            <a:fillRect/>
          </a:stretch>
        </p:blipFill>
        <p:spPr>
          <a:xfrm>
            <a:off x="4254550" y="1272480"/>
            <a:ext cx="3683050" cy="2581275"/>
          </a:xfrm>
          <a:prstGeom prst="rect">
            <a:avLst/>
          </a:prstGeom>
        </p:spPr>
      </p:pic>
      <p:pic>
        <p:nvPicPr>
          <p:cNvPr id="8" name="SK-13-img-7" descr="preencoded.png"/>
          <p:cNvPicPr>
            <a:picLocks noChangeAspect="1"/>
          </p:cNvPicPr>
          <p:nvPr/>
        </p:nvPicPr>
        <p:blipFill>
          <a:blip r:embed="rId8"/>
          <a:stretch>
            <a:fillRect/>
          </a:stretch>
        </p:blipFill>
        <p:spPr>
          <a:xfrm>
            <a:off x="4483150" y="1553468"/>
            <a:ext cx="190500" cy="152400"/>
          </a:xfrm>
          <a:prstGeom prst="rect">
            <a:avLst/>
          </a:prstGeom>
        </p:spPr>
      </p:pic>
      <p:pic>
        <p:nvPicPr>
          <p:cNvPr id="9" name="SK-13-img-8" descr="preencoded.png"/>
          <p:cNvPicPr>
            <a:picLocks noChangeAspect="1"/>
          </p:cNvPicPr>
          <p:nvPr/>
        </p:nvPicPr>
        <p:blipFill>
          <a:blip r:embed="rId9"/>
          <a:stretch>
            <a:fillRect/>
          </a:stretch>
        </p:blipFill>
        <p:spPr>
          <a:xfrm>
            <a:off x="8128099" y="1272480"/>
            <a:ext cx="3683050" cy="2581275"/>
          </a:xfrm>
          <a:prstGeom prst="rect">
            <a:avLst/>
          </a:prstGeom>
        </p:spPr>
      </p:pic>
      <p:pic>
        <p:nvPicPr>
          <p:cNvPr id="10" name="SK-13-img-9" descr="preencoded.png"/>
          <p:cNvPicPr>
            <a:picLocks noChangeAspect="1"/>
          </p:cNvPicPr>
          <p:nvPr/>
        </p:nvPicPr>
        <p:blipFill>
          <a:blip r:embed="rId10"/>
          <a:stretch>
            <a:fillRect/>
          </a:stretch>
        </p:blipFill>
        <p:spPr>
          <a:xfrm>
            <a:off x="8356699" y="1553468"/>
            <a:ext cx="190500" cy="152400"/>
          </a:xfrm>
          <a:prstGeom prst="rect">
            <a:avLst/>
          </a:prstGeom>
        </p:spPr>
      </p:pic>
      <p:pic>
        <p:nvPicPr>
          <p:cNvPr id="11" name="SK-13-img-10" descr="preencoded.png"/>
          <p:cNvPicPr>
            <a:picLocks noChangeAspect="1"/>
          </p:cNvPicPr>
          <p:nvPr/>
        </p:nvPicPr>
        <p:blipFill>
          <a:blip r:embed="rId11"/>
          <a:stretch>
            <a:fillRect/>
          </a:stretch>
        </p:blipFill>
        <p:spPr>
          <a:xfrm>
            <a:off x="381000" y="4139505"/>
            <a:ext cx="11430000" cy="876300"/>
          </a:xfrm>
          <a:prstGeom prst="rect">
            <a:avLst/>
          </a:prstGeom>
        </p:spPr>
      </p:pic>
      <p:pic>
        <p:nvPicPr>
          <p:cNvPr id="12" name="SK-13-img-11" descr="preencoded.png"/>
          <p:cNvPicPr>
            <a:picLocks noChangeAspect="1"/>
          </p:cNvPicPr>
          <p:nvPr/>
        </p:nvPicPr>
        <p:blipFill>
          <a:blip r:embed="rId12"/>
          <a:stretch>
            <a:fillRect/>
          </a:stretch>
        </p:blipFill>
        <p:spPr>
          <a:xfrm>
            <a:off x="571500" y="4449514"/>
            <a:ext cx="381000" cy="304800"/>
          </a:xfrm>
          <a:prstGeom prst="rect">
            <a:avLst/>
          </a:prstGeom>
        </p:spPr>
      </p:pic>
      <p:pic>
        <p:nvPicPr>
          <p:cNvPr id="13" name="SK-13-img-12" descr="preencoded.png"/>
          <p:cNvPicPr>
            <a:picLocks noChangeAspect="1"/>
          </p:cNvPicPr>
          <p:nvPr/>
        </p:nvPicPr>
        <p:blipFill>
          <a:blip r:embed="rId13"/>
          <a:stretch>
            <a:fillRect/>
          </a:stretch>
        </p:blipFill>
        <p:spPr>
          <a:xfrm>
            <a:off x="0" y="6467475"/>
            <a:ext cx="12192000" cy="390525"/>
          </a:xfrm>
          <a:prstGeom prst="rect">
            <a:avLst/>
          </a:prstGeom>
        </p:spPr>
      </p:pic>
      <p:sp>
        <p:nvSpPr>
          <p:cNvPr id="14" name="SK-13-text-13"/>
          <p:cNvSpPr/>
          <p:nvPr/>
        </p:nvSpPr>
        <p:spPr>
          <a:xfrm>
            <a:off x="762000" y="47625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PSA Velocity, Density, and Free/Total Ratio</a:t>
            </a:r>
            <a:endParaRPr lang="en-US" sz="2100" dirty="0"/>
          </a:p>
        </p:txBody>
      </p:sp>
      <p:sp>
        <p:nvSpPr>
          <p:cNvPr id="15" name="SK-13-text-14"/>
          <p:cNvSpPr/>
          <p:nvPr/>
        </p:nvSpPr>
        <p:spPr>
          <a:xfrm>
            <a:off x="762000" y="83433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OVERVIEW OF SECONDARY-CARE METRICS USED TO REFINE CANCER RISK AND SUPPORT MRI OR BIOPSY DECISIONS.</a:t>
            </a:r>
            <a:endParaRPr lang="en-US" sz="1050" dirty="0"/>
          </a:p>
        </p:txBody>
      </p:sp>
      <p:sp>
        <p:nvSpPr>
          <p:cNvPr id="16" name="SK-13-text-15"/>
          <p:cNvSpPr/>
          <p:nvPr/>
        </p:nvSpPr>
        <p:spPr>
          <a:xfrm>
            <a:off x="914400" y="1501080"/>
            <a:ext cx="24688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PSA Velocity</a:t>
            </a:r>
            <a:endParaRPr lang="en-US" sz="1350" dirty="0"/>
          </a:p>
        </p:txBody>
      </p:sp>
      <p:sp>
        <p:nvSpPr>
          <p:cNvPr id="17" name="SK-13-text-16"/>
          <p:cNvSpPr/>
          <p:nvPr/>
        </p:nvSpPr>
        <p:spPr>
          <a:xfrm>
            <a:off x="800100" y="19106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Measures the absolute rate of change in PSA levels over time.</a:t>
            </a:r>
            <a:endParaRPr lang="en-US" sz="1200" dirty="0"/>
          </a:p>
        </p:txBody>
      </p:sp>
      <p:sp>
        <p:nvSpPr>
          <p:cNvPr id="18" name="SK-13-text-17"/>
          <p:cNvSpPr/>
          <p:nvPr/>
        </p:nvSpPr>
        <p:spPr>
          <a:xfrm>
            <a:off x="800100" y="24821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A rising PSA is concerning but less specific than age thresholds.</a:t>
            </a:r>
            <a:endParaRPr lang="en-US" sz="1200" dirty="0"/>
          </a:p>
        </p:txBody>
      </p:sp>
      <p:sp>
        <p:nvSpPr>
          <p:cNvPr id="19" name="SK-13-text-18"/>
          <p:cNvSpPr/>
          <p:nvPr/>
        </p:nvSpPr>
        <p:spPr>
          <a:xfrm>
            <a:off x="800100" y="3053655"/>
            <a:ext cx="30353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GP Role:</a:t>
            </a:r>
            <a:r>
              <a:rPr lang="en-US" sz="1200" dirty="0">
                <a:solidFill>
                  <a:srgbClr val="2F3640"/>
                </a:solidFill>
              </a:rPr>
              <a:t> Not a substitute for NICE NG12 referral criteria.</a:t>
            </a:r>
            <a:endParaRPr lang="en-US" sz="1200" dirty="0"/>
          </a:p>
        </p:txBody>
      </p:sp>
      <p:sp>
        <p:nvSpPr>
          <p:cNvPr id="20" name="SK-13-text-19"/>
          <p:cNvSpPr/>
          <p:nvPr/>
        </p:nvSpPr>
        <p:spPr>
          <a:xfrm>
            <a:off x="4787950" y="1501080"/>
            <a:ext cx="22631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PSA Density</a:t>
            </a:r>
            <a:endParaRPr lang="en-US" sz="1350" dirty="0"/>
          </a:p>
        </p:txBody>
      </p:sp>
      <p:sp>
        <p:nvSpPr>
          <p:cNvPr id="21" name="SK-13-text-20"/>
          <p:cNvSpPr/>
          <p:nvPr/>
        </p:nvSpPr>
        <p:spPr>
          <a:xfrm>
            <a:off x="4673650" y="19106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PSA concentration divided by prostate volume (via US/MRI).</a:t>
            </a:r>
            <a:endParaRPr lang="en-US" sz="1200" dirty="0"/>
          </a:p>
        </p:txBody>
      </p:sp>
      <p:sp>
        <p:nvSpPr>
          <p:cNvPr id="22" name="SK-13-text-21"/>
          <p:cNvSpPr/>
          <p:nvPr/>
        </p:nvSpPr>
        <p:spPr>
          <a:xfrm>
            <a:off x="4673650" y="24821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Helps distinguish between BPH (low density) and cancer (high density).</a:t>
            </a:r>
            <a:endParaRPr lang="en-US" sz="1200" dirty="0"/>
          </a:p>
        </p:txBody>
      </p:sp>
      <p:sp>
        <p:nvSpPr>
          <p:cNvPr id="23" name="SK-13-text-22"/>
          <p:cNvSpPr/>
          <p:nvPr/>
        </p:nvSpPr>
        <p:spPr>
          <a:xfrm>
            <a:off x="4673650" y="30536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Used by specialists to decide on biopsy when PSA is borderline.</a:t>
            </a:r>
            <a:endParaRPr lang="en-US" sz="1200" dirty="0"/>
          </a:p>
        </p:txBody>
      </p:sp>
      <p:sp>
        <p:nvSpPr>
          <p:cNvPr id="24" name="SK-13-text-23"/>
          <p:cNvSpPr/>
          <p:nvPr/>
        </p:nvSpPr>
        <p:spPr>
          <a:xfrm>
            <a:off x="8661499" y="1501080"/>
            <a:ext cx="32918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Free/Total Ratio</a:t>
            </a:r>
            <a:endParaRPr lang="en-US" sz="1350" dirty="0"/>
          </a:p>
        </p:txBody>
      </p:sp>
      <p:sp>
        <p:nvSpPr>
          <p:cNvPr id="25" name="SK-13-text-24"/>
          <p:cNvSpPr/>
          <p:nvPr/>
        </p:nvSpPr>
        <p:spPr>
          <a:xfrm>
            <a:off x="8547199" y="19106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Measures unbound PSA as a percentage of total PSA.</a:t>
            </a:r>
            <a:endParaRPr lang="en-US" sz="1200" dirty="0"/>
          </a:p>
        </p:txBody>
      </p:sp>
      <p:sp>
        <p:nvSpPr>
          <p:cNvPr id="26" name="SK-13-text-25"/>
          <p:cNvSpPr/>
          <p:nvPr/>
        </p:nvSpPr>
        <p:spPr>
          <a:xfrm>
            <a:off x="8547199" y="24821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A lower ratio (e.g., &lt;15-25%) is more suspicious for malignancy.</a:t>
            </a:r>
            <a:endParaRPr lang="en-US" sz="1200" dirty="0"/>
          </a:p>
        </p:txBody>
      </p:sp>
      <p:sp>
        <p:nvSpPr>
          <p:cNvPr id="27" name="SK-13-text-26"/>
          <p:cNvSpPr/>
          <p:nvPr/>
        </p:nvSpPr>
        <p:spPr>
          <a:xfrm>
            <a:off x="8547199" y="3053655"/>
            <a:ext cx="30353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F3640"/>
                </a:solidFill>
              </a:rPr>
              <a:t>Primarily used in secondary care to refine MRI/biopsy decisions.</a:t>
            </a:r>
            <a:endParaRPr lang="en-US" sz="1200" dirty="0"/>
          </a:p>
        </p:txBody>
      </p:sp>
      <p:sp>
        <p:nvSpPr>
          <p:cNvPr id="28" name="SK-13-text-27"/>
          <p:cNvSpPr/>
          <p:nvPr/>
        </p:nvSpPr>
        <p:spPr>
          <a:xfrm>
            <a:off x="1143000" y="4330005"/>
            <a:ext cx="104775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AMBER PITFALL: DIAGNOSTIC TRAP</a:t>
            </a:r>
            <a:endParaRPr lang="en-US" sz="1050" dirty="0"/>
          </a:p>
        </p:txBody>
      </p:sp>
      <p:sp>
        <p:nvSpPr>
          <p:cNvPr id="29" name="SK-13-text-28"/>
          <p:cNvSpPr/>
          <p:nvPr/>
        </p:nvSpPr>
        <p:spPr>
          <a:xfrm>
            <a:off x="1143000" y="4568130"/>
            <a:ext cx="110490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F3640"/>
                </a:solidFill>
              </a:rPr>
              <a:t>Do not delay referral by over-interpreting non-core PSA derivatives when 2WW criteria are already met.</a:t>
            </a:r>
            <a:endParaRPr lang="en-US" sz="1350" dirty="0"/>
          </a:p>
        </p:txBody>
      </p:sp>
      <p:sp>
        <p:nvSpPr>
          <p:cNvPr id="30" name="SK-13-text-29"/>
          <p:cNvSpPr/>
          <p:nvPr/>
        </p:nvSpPr>
        <p:spPr>
          <a:xfrm>
            <a:off x="381000" y="6562725"/>
            <a:ext cx="7360920" cy="200025"/>
          </a:xfrm>
          <a:prstGeom prst="rect">
            <a:avLst/>
          </a:prstGeom>
          <a:noFill/>
          <a:ln/>
        </p:spPr>
        <p:txBody>
          <a:bodyPr vert="horz" wrap="square" lIns="0" tIns="0" rIns="0" bIns="0" rtlCol="0" anchor="ctr"/>
          <a:lstStyle/>
          <a:p>
            <a:pPr marL="0" indent="0">
              <a:lnSpc>
                <a:spcPts val="1575"/>
              </a:lnSpc>
              <a:buNone/>
            </a:pPr>
            <a:r>
              <a:rPr lang="en-US" sz="1050" dirty="0">
                <a:solidFill>
                  <a:srgbClr val="FFFFFF"/>
                </a:solidFill>
              </a:rPr>
              <a:t>Bradford VTS: Prostate Disorders &amp; PSA Testing</a:t>
            </a:r>
            <a:endParaRPr lang="en-US" sz="1050" dirty="0"/>
          </a:p>
        </p:txBody>
      </p:sp>
      <p:sp>
        <p:nvSpPr>
          <p:cNvPr id="31" name="SK-13-text-30"/>
          <p:cNvSpPr/>
          <p:nvPr/>
        </p:nvSpPr>
        <p:spPr>
          <a:xfrm>
            <a:off x="10469463" y="6562725"/>
            <a:ext cx="1722537" cy="200025"/>
          </a:xfrm>
          <a:prstGeom prst="rect">
            <a:avLst/>
          </a:prstGeom>
          <a:noFill/>
          <a:ln/>
        </p:spPr>
        <p:txBody>
          <a:bodyPr vert="horz" wrap="square" lIns="0" tIns="0" rIns="0" bIns="0" rtlCol="0" anchor="ctr"/>
          <a:lstStyle/>
          <a:p>
            <a:pPr marL="0" indent="0">
              <a:lnSpc>
                <a:spcPts val="1575"/>
              </a:lnSpc>
              <a:buNone/>
            </a:pPr>
            <a:r>
              <a:rPr lang="en-US" sz="1050" dirty="0">
                <a:solidFill>
                  <a:srgbClr val="FFFFFF"/>
                </a:solidFill>
              </a:rPr>
              <a:t>www.bradfordvts.co.uk</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4-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14-img-4" descr="preencoded.png"/>
          <p:cNvPicPr>
            <a:picLocks noChangeAspect="1"/>
          </p:cNvPicPr>
          <p:nvPr/>
        </p:nvPicPr>
        <p:blipFill>
          <a:blip r:embed="rId5"/>
          <a:stretch>
            <a:fillRect/>
          </a:stretch>
        </p:blipFill>
        <p:spPr>
          <a:xfrm>
            <a:off x="381000" y="2031653"/>
            <a:ext cx="5595938" cy="3228975"/>
          </a:xfrm>
          <a:prstGeom prst="rect">
            <a:avLst/>
          </a:prstGeom>
        </p:spPr>
      </p:pic>
      <p:pic>
        <p:nvPicPr>
          <p:cNvPr id="6" name="SK-14-img-5" descr="preencoded.png"/>
          <p:cNvPicPr>
            <a:picLocks noChangeAspect="1"/>
          </p:cNvPicPr>
          <p:nvPr/>
        </p:nvPicPr>
        <p:blipFill>
          <a:blip r:embed="rId6"/>
          <a:stretch>
            <a:fillRect/>
          </a:stretch>
        </p:blipFill>
        <p:spPr>
          <a:xfrm>
            <a:off x="571500" y="2222153"/>
            <a:ext cx="5214938" cy="333375"/>
          </a:xfrm>
          <a:prstGeom prst="rect">
            <a:avLst/>
          </a:prstGeom>
        </p:spPr>
      </p:pic>
      <p:pic>
        <p:nvPicPr>
          <p:cNvPr id="7" name="SK-14-img-6" descr="preencoded.png"/>
          <p:cNvPicPr>
            <a:picLocks noChangeAspect="1"/>
          </p:cNvPicPr>
          <p:nvPr/>
        </p:nvPicPr>
        <p:blipFill>
          <a:blip r:embed="rId7"/>
          <a:stretch>
            <a:fillRect/>
          </a:stretch>
        </p:blipFill>
        <p:spPr>
          <a:xfrm>
            <a:off x="571500" y="2263080"/>
            <a:ext cx="214313" cy="175320"/>
          </a:xfrm>
          <a:prstGeom prst="rect">
            <a:avLst/>
          </a:prstGeom>
        </p:spPr>
      </p:pic>
      <p:pic>
        <p:nvPicPr>
          <p:cNvPr id="8" name="SK-14-img-7" descr="preencoded.png"/>
          <p:cNvPicPr>
            <a:picLocks noChangeAspect="1"/>
          </p:cNvPicPr>
          <p:nvPr/>
        </p:nvPicPr>
        <p:blipFill>
          <a:blip r:embed="rId8"/>
          <a:stretch>
            <a:fillRect/>
          </a:stretch>
        </p:blipFill>
        <p:spPr>
          <a:xfrm>
            <a:off x="571500" y="2726978"/>
            <a:ext cx="190500" cy="190500"/>
          </a:xfrm>
          <a:prstGeom prst="rect">
            <a:avLst/>
          </a:prstGeom>
        </p:spPr>
      </p:pic>
      <p:pic>
        <p:nvPicPr>
          <p:cNvPr id="9" name="SK-14-img-8" descr="preencoded.png"/>
          <p:cNvPicPr>
            <a:picLocks noChangeAspect="1"/>
          </p:cNvPicPr>
          <p:nvPr/>
        </p:nvPicPr>
        <p:blipFill>
          <a:blip r:embed="rId9"/>
          <a:stretch>
            <a:fillRect/>
          </a:stretch>
        </p:blipFill>
        <p:spPr>
          <a:xfrm>
            <a:off x="571500" y="3241328"/>
            <a:ext cx="190500" cy="190500"/>
          </a:xfrm>
          <a:prstGeom prst="rect">
            <a:avLst/>
          </a:prstGeom>
        </p:spPr>
      </p:pic>
      <p:pic>
        <p:nvPicPr>
          <p:cNvPr id="10" name="SK-14-img-9" descr="preencoded.png"/>
          <p:cNvPicPr>
            <a:picLocks noChangeAspect="1"/>
          </p:cNvPicPr>
          <p:nvPr/>
        </p:nvPicPr>
        <p:blipFill>
          <a:blip r:embed="rId10"/>
          <a:stretch>
            <a:fillRect/>
          </a:stretch>
        </p:blipFill>
        <p:spPr>
          <a:xfrm>
            <a:off x="571500" y="3755678"/>
            <a:ext cx="190500" cy="169218"/>
          </a:xfrm>
          <a:prstGeom prst="rect">
            <a:avLst/>
          </a:prstGeom>
        </p:spPr>
      </p:pic>
      <p:pic>
        <p:nvPicPr>
          <p:cNvPr id="11" name="SK-14-img-10" descr="preencoded.png"/>
          <p:cNvPicPr>
            <a:picLocks noChangeAspect="1"/>
          </p:cNvPicPr>
          <p:nvPr/>
        </p:nvPicPr>
        <p:blipFill>
          <a:blip r:embed="rId11"/>
          <a:stretch>
            <a:fillRect/>
          </a:stretch>
        </p:blipFill>
        <p:spPr>
          <a:xfrm>
            <a:off x="571500" y="4270028"/>
            <a:ext cx="190500" cy="190500"/>
          </a:xfrm>
          <a:prstGeom prst="rect">
            <a:avLst/>
          </a:prstGeom>
        </p:spPr>
      </p:pic>
      <p:pic>
        <p:nvPicPr>
          <p:cNvPr id="12" name="SK-14-img-11" descr="preencoded.png"/>
          <p:cNvPicPr>
            <a:picLocks noChangeAspect="1"/>
          </p:cNvPicPr>
          <p:nvPr/>
        </p:nvPicPr>
        <p:blipFill>
          <a:blip r:embed="rId12"/>
          <a:stretch>
            <a:fillRect/>
          </a:stretch>
        </p:blipFill>
        <p:spPr>
          <a:xfrm>
            <a:off x="571500" y="4784378"/>
            <a:ext cx="190500" cy="152400"/>
          </a:xfrm>
          <a:prstGeom prst="rect">
            <a:avLst/>
          </a:prstGeom>
        </p:spPr>
      </p:pic>
      <p:pic>
        <p:nvPicPr>
          <p:cNvPr id="13" name="SK-14-img-12" descr="preencoded.png"/>
          <p:cNvPicPr>
            <a:picLocks noChangeAspect="1"/>
          </p:cNvPicPr>
          <p:nvPr/>
        </p:nvPicPr>
        <p:blipFill>
          <a:blip r:embed="rId13"/>
          <a:stretch>
            <a:fillRect/>
          </a:stretch>
        </p:blipFill>
        <p:spPr>
          <a:xfrm>
            <a:off x="6215063" y="1850678"/>
            <a:ext cx="5595938" cy="2400300"/>
          </a:xfrm>
          <a:prstGeom prst="rect">
            <a:avLst/>
          </a:prstGeom>
        </p:spPr>
      </p:pic>
      <p:pic>
        <p:nvPicPr>
          <p:cNvPr id="14" name="SK-14-img-13" descr="preencoded.png"/>
          <p:cNvPicPr>
            <a:picLocks noChangeAspect="1"/>
          </p:cNvPicPr>
          <p:nvPr/>
        </p:nvPicPr>
        <p:blipFill>
          <a:blip r:embed="rId14"/>
          <a:stretch>
            <a:fillRect/>
          </a:stretch>
        </p:blipFill>
        <p:spPr>
          <a:xfrm>
            <a:off x="6405563" y="2041178"/>
            <a:ext cx="5214938" cy="333375"/>
          </a:xfrm>
          <a:prstGeom prst="rect">
            <a:avLst/>
          </a:prstGeom>
        </p:spPr>
      </p:pic>
      <p:pic>
        <p:nvPicPr>
          <p:cNvPr id="15" name="SK-14-img-14" descr="preencoded.png"/>
          <p:cNvPicPr>
            <a:picLocks noChangeAspect="1"/>
          </p:cNvPicPr>
          <p:nvPr/>
        </p:nvPicPr>
        <p:blipFill>
          <a:blip r:embed="rId15"/>
          <a:stretch>
            <a:fillRect/>
          </a:stretch>
        </p:blipFill>
        <p:spPr>
          <a:xfrm>
            <a:off x="6405563" y="2082105"/>
            <a:ext cx="214313" cy="175320"/>
          </a:xfrm>
          <a:prstGeom prst="rect">
            <a:avLst/>
          </a:prstGeom>
        </p:spPr>
      </p:pic>
      <p:pic>
        <p:nvPicPr>
          <p:cNvPr id="16" name="SK-14-img-15" descr="preencoded.png"/>
          <p:cNvPicPr>
            <a:picLocks noChangeAspect="1"/>
          </p:cNvPicPr>
          <p:nvPr/>
        </p:nvPicPr>
        <p:blipFill>
          <a:blip r:embed="rId16"/>
          <a:stretch>
            <a:fillRect/>
          </a:stretch>
        </p:blipFill>
        <p:spPr>
          <a:xfrm>
            <a:off x="6405563" y="2546003"/>
            <a:ext cx="190500" cy="234404"/>
          </a:xfrm>
          <a:prstGeom prst="rect">
            <a:avLst/>
          </a:prstGeom>
        </p:spPr>
      </p:pic>
      <p:pic>
        <p:nvPicPr>
          <p:cNvPr id="17" name="SK-14-img-16" descr="preencoded.png"/>
          <p:cNvPicPr>
            <a:picLocks noChangeAspect="1"/>
          </p:cNvPicPr>
          <p:nvPr/>
        </p:nvPicPr>
        <p:blipFill>
          <a:blip r:embed="rId17"/>
          <a:stretch>
            <a:fillRect/>
          </a:stretch>
        </p:blipFill>
        <p:spPr>
          <a:xfrm>
            <a:off x="6405563" y="3060353"/>
            <a:ext cx="190500" cy="190500"/>
          </a:xfrm>
          <a:prstGeom prst="rect">
            <a:avLst/>
          </a:prstGeom>
        </p:spPr>
      </p:pic>
      <p:pic>
        <p:nvPicPr>
          <p:cNvPr id="18" name="SK-14-img-17" descr="preencoded.png"/>
          <p:cNvPicPr>
            <a:picLocks noChangeAspect="1"/>
          </p:cNvPicPr>
          <p:nvPr/>
        </p:nvPicPr>
        <p:blipFill>
          <a:blip r:embed="rId18"/>
          <a:stretch>
            <a:fillRect/>
          </a:stretch>
        </p:blipFill>
        <p:spPr>
          <a:xfrm>
            <a:off x="6405563" y="3574703"/>
            <a:ext cx="190500" cy="253901"/>
          </a:xfrm>
          <a:prstGeom prst="rect">
            <a:avLst/>
          </a:prstGeom>
        </p:spPr>
      </p:pic>
      <p:pic>
        <p:nvPicPr>
          <p:cNvPr id="19" name="SK-14-img-18" descr="preencoded.png"/>
          <p:cNvPicPr>
            <a:picLocks noChangeAspect="1"/>
          </p:cNvPicPr>
          <p:nvPr/>
        </p:nvPicPr>
        <p:blipFill>
          <a:blip r:embed="rId19"/>
          <a:stretch>
            <a:fillRect/>
          </a:stretch>
        </p:blipFill>
        <p:spPr>
          <a:xfrm>
            <a:off x="6215063" y="4441478"/>
            <a:ext cx="5595938" cy="1190625"/>
          </a:xfrm>
          <a:prstGeom prst="rect">
            <a:avLst/>
          </a:prstGeom>
        </p:spPr>
      </p:pic>
      <p:pic>
        <p:nvPicPr>
          <p:cNvPr id="20" name="SK-14-img-19" descr="preencoded.png"/>
          <p:cNvPicPr>
            <a:picLocks noChangeAspect="1"/>
          </p:cNvPicPr>
          <p:nvPr/>
        </p:nvPicPr>
        <p:blipFill>
          <a:blip r:embed="rId20"/>
          <a:stretch>
            <a:fillRect/>
          </a:stretch>
        </p:blipFill>
        <p:spPr>
          <a:xfrm>
            <a:off x="6405563" y="4620220"/>
            <a:ext cx="190500" cy="152400"/>
          </a:xfrm>
          <a:prstGeom prst="rect">
            <a:avLst/>
          </a:prstGeom>
        </p:spPr>
      </p:pic>
      <p:sp>
        <p:nvSpPr>
          <p:cNvPr id="21" name="SK-14-text-20"/>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Counselling Men About PSA Testing</a:t>
            </a:r>
            <a:endParaRPr lang="en-US" sz="2100" dirty="0"/>
          </a:p>
        </p:txBody>
      </p:sp>
      <p:sp>
        <p:nvSpPr>
          <p:cNvPr id="22" name="SK-14-text-21"/>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SHARED DECISION-MAKING FRAMEWORK &amp; RISK ASSESSMENT</a:t>
            </a:r>
            <a:endParaRPr lang="en-US" sz="1050" dirty="0"/>
          </a:p>
        </p:txBody>
      </p:sp>
      <p:sp>
        <p:nvSpPr>
          <p:cNvPr id="23" name="SK-14-text-22"/>
          <p:cNvSpPr/>
          <p:nvPr/>
        </p:nvSpPr>
        <p:spPr>
          <a:xfrm>
            <a:off x="881063" y="2222153"/>
            <a:ext cx="5214938"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The Balanced Discussion</a:t>
            </a:r>
            <a:endParaRPr lang="en-US" sz="1350" dirty="0"/>
          </a:p>
        </p:txBody>
      </p:sp>
      <p:sp>
        <p:nvSpPr>
          <p:cNvPr id="24" name="SK-14-text-23"/>
          <p:cNvSpPr/>
          <p:nvPr/>
        </p:nvSpPr>
        <p:spPr>
          <a:xfrm>
            <a:off x="876300" y="2698403"/>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Potential Benefits:</a:t>
            </a:r>
            <a:r>
              <a:rPr lang="en-US" sz="1125" dirty="0">
                <a:solidFill>
                  <a:srgbClr val="2F3640"/>
                </a:solidFill>
              </a:rPr>
              <a:t> Early detection of aggressive cancer; potential for curative treatment; reassurance if results are normal.</a:t>
            </a:r>
            <a:endParaRPr lang="en-US" sz="1125" dirty="0"/>
          </a:p>
        </p:txBody>
      </p:sp>
      <p:sp>
        <p:nvSpPr>
          <p:cNvPr id="25" name="SK-14-text-24"/>
          <p:cNvSpPr/>
          <p:nvPr/>
        </p:nvSpPr>
        <p:spPr>
          <a:xfrm>
            <a:off x="876300" y="3212753"/>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False Positives:</a:t>
            </a:r>
            <a:r>
              <a:rPr lang="en-US" sz="1125" dirty="0">
                <a:solidFill>
                  <a:srgbClr val="2F3640"/>
                </a:solidFill>
              </a:rPr>
              <a:t> 75% of men with raised PSA do NOT have cancer; leads to anxiety and invasive biopsies.</a:t>
            </a:r>
            <a:endParaRPr lang="en-US" sz="1125" dirty="0"/>
          </a:p>
        </p:txBody>
      </p:sp>
      <p:sp>
        <p:nvSpPr>
          <p:cNvPr id="26" name="SK-14-text-25"/>
          <p:cNvSpPr/>
          <p:nvPr/>
        </p:nvSpPr>
        <p:spPr>
          <a:xfrm>
            <a:off x="876300" y="3727103"/>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False Negatives:</a:t>
            </a:r>
            <a:r>
              <a:rPr lang="en-US" sz="1125" dirty="0">
                <a:solidFill>
                  <a:srgbClr val="2F3640"/>
                </a:solidFill>
              </a:rPr>
              <a:t> 15% of men with "normal" PSA may still have prostate cancer; can provide false reassurance.</a:t>
            </a:r>
            <a:endParaRPr lang="en-US" sz="1125" dirty="0"/>
          </a:p>
        </p:txBody>
      </p:sp>
      <p:sp>
        <p:nvSpPr>
          <p:cNvPr id="27" name="SK-14-text-26"/>
          <p:cNvSpPr/>
          <p:nvPr/>
        </p:nvSpPr>
        <p:spPr>
          <a:xfrm>
            <a:off x="876300" y="4241453"/>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Overdiagnosis:</a:t>
            </a:r>
            <a:r>
              <a:rPr lang="en-US" sz="1125" dirty="0">
                <a:solidFill>
                  <a:srgbClr val="2F3640"/>
                </a:solidFill>
              </a:rPr>
              <a:t> Detection of slow-growing cancers that would never have caused harm or death during the patient's lifetime.</a:t>
            </a:r>
            <a:endParaRPr lang="en-US" sz="1125" dirty="0"/>
          </a:p>
        </p:txBody>
      </p:sp>
      <p:sp>
        <p:nvSpPr>
          <p:cNvPr id="28" name="SK-14-text-27"/>
          <p:cNvSpPr/>
          <p:nvPr/>
        </p:nvSpPr>
        <p:spPr>
          <a:xfrm>
            <a:off x="876300" y="4755803"/>
            <a:ext cx="11315700" cy="200025"/>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Biopsy Risks:</a:t>
            </a:r>
            <a:r>
              <a:rPr lang="en-US" sz="1125" dirty="0">
                <a:solidFill>
                  <a:srgbClr val="2F3640"/>
                </a:solidFill>
              </a:rPr>
              <a:t> Risk of infection/sepsis (rare but serious), bleeding, and pain.</a:t>
            </a:r>
            <a:endParaRPr lang="en-US" sz="1125" dirty="0"/>
          </a:p>
        </p:txBody>
      </p:sp>
      <p:sp>
        <p:nvSpPr>
          <p:cNvPr id="29" name="SK-14-text-28"/>
          <p:cNvSpPr/>
          <p:nvPr/>
        </p:nvSpPr>
        <p:spPr>
          <a:xfrm>
            <a:off x="6715125" y="2041178"/>
            <a:ext cx="5214938"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High-Risk Considerations</a:t>
            </a:r>
            <a:endParaRPr lang="en-US" sz="1350" dirty="0"/>
          </a:p>
        </p:txBody>
      </p:sp>
      <p:sp>
        <p:nvSpPr>
          <p:cNvPr id="30" name="SK-14-text-29"/>
          <p:cNvSpPr/>
          <p:nvPr/>
        </p:nvSpPr>
        <p:spPr>
          <a:xfrm>
            <a:off x="6710363" y="2517428"/>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Family History:</a:t>
            </a:r>
            <a:r>
              <a:rPr lang="en-US" sz="1125" dirty="0">
                <a:solidFill>
                  <a:srgbClr val="2F3640"/>
                </a:solidFill>
              </a:rPr>
              <a:t> Risk increases if a first-degree relative (father/brother) was diagnosed with prostate cancer under 60.</a:t>
            </a:r>
            <a:endParaRPr lang="en-US" sz="1125" dirty="0"/>
          </a:p>
        </p:txBody>
      </p:sp>
      <p:sp>
        <p:nvSpPr>
          <p:cNvPr id="31" name="SK-14-text-30"/>
          <p:cNvSpPr/>
          <p:nvPr/>
        </p:nvSpPr>
        <p:spPr>
          <a:xfrm>
            <a:off x="6710363" y="3031778"/>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Ethnicity:</a:t>
            </a:r>
            <a:r>
              <a:rPr lang="en-US" sz="1125" dirty="0">
                <a:solidFill>
                  <a:srgbClr val="2F3640"/>
                </a:solidFill>
              </a:rPr>
              <a:t> Black men (African/Caribbean ancestry) have a 1 in 4 lifetime risk (double the average).</a:t>
            </a:r>
            <a:endParaRPr lang="en-US" sz="1125" dirty="0"/>
          </a:p>
        </p:txBody>
      </p:sp>
      <p:sp>
        <p:nvSpPr>
          <p:cNvPr id="32" name="SK-14-text-31"/>
          <p:cNvSpPr/>
          <p:nvPr/>
        </p:nvSpPr>
        <p:spPr>
          <a:xfrm>
            <a:off x="6710363" y="3546128"/>
            <a:ext cx="4910138"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F3640"/>
                </a:solidFill>
              </a:rPr>
              <a:t>Life Expectancy:</a:t>
            </a:r>
            <a:r>
              <a:rPr lang="en-US" sz="1125" dirty="0">
                <a:solidFill>
                  <a:srgbClr val="2F3640"/>
                </a:solidFill>
              </a:rPr>
              <a:t> Asymptomatic men with &lt;10 years life expectancy are unlikely to benefit from screening due to slow disease progression.</a:t>
            </a:r>
            <a:endParaRPr lang="en-US" sz="1125" dirty="0"/>
          </a:p>
        </p:txBody>
      </p:sp>
      <p:sp>
        <p:nvSpPr>
          <p:cNvPr id="33" name="SK-14-text-32"/>
          <p:cNvSpPr/>
          <p:nvPr/>
        </p:nvSpPr>
        <p:spPr>
          <a:xfrm>
            <a:off x="6596063" y="4584353"/>
            <a:ext cx="521493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 SCA EXAM FOCUS</a:t>
            </a:r>
            <a:endParaRPr lang="en-US" sz="1200" dirty="0"/>
          </a:p>
        </p:txBody>
      </p:sp>
      <p:sp>
        <p:nvSpPr>
          <p:cNvPr id="34" name="SK-14-text-33"/>
          <p:cNvSpPr/>
          <p:nvPr/>
        </p:nvSpPr>
        <p:spPr>
          <a:xfrm>
            <a:off x="6405563" y="4889153"/>
            <a:ext cx="5214938" cy="600075"/>
          </a:xfrm>
          <a:prstGeom prst="rect">
            <a:avLst/>
          </a:prstGeom>
          <a:noFill/>
          <a:ln/>
        </p:spPr>
        <p:txBody>
          <a:bodyPr vert="horz" wrap="square" lIns="0" tIns="0" rIns="0" bIns="0" rtlCol="0" anchor="ctr"/>
          <a:lstStyle/>
          <a:p>
            <a:pPr marL="0" indent="0">
              <a:lnSpc>
                <a:spcPts val="1575"/>
              </a:lnSpc>
              <a:buNone/>
            </a:pPr>
            <a:r>
              <a:rPr lang="en-US" sz="1125" i="1" dirty="0">
                <a:solidFill>
                  <a:srgbClr val="2F3640"/>
                </a:solidFill>
              </a:rPr>
              <a:t>"Good counselling involves a balanced explanation of trade-offs plus robust safety-netting. It is a shared decision, not a simple 'yes/no' clinical test. Document that the patient understands the limitations of PSA."</a:t>
            </a:r>
            <a:endParaRPr lang="en-US" sz="1125" dirty="0"/>
          </a:p>
        </p:txBody>
      </p:sp>
      <p:sp>
        <p:nvSpPr>
          <p:cNvPr id="35" name="SK-14-text-34"/>
          <p:cNvSpPr/>
          <p:nvPr/>
        </p:nvSpPr>
        <p:spPr>
          <a:xfrm>
            <a:off x="381000" y="6496050"/>
            <a:ext cx="11430000" cy="361950"/>
          </a:xfrm>
          <a:prstGeom prst="rect">
            <a:avLst/>
          </a:prstGeom>
          <a:noFill/>
          <a:ln/>
        </p:spPr>
        <p:txBody>
          <a:bodyPr vert="horz" wrap="square" lIns="0" tIns="0" rIns="0" bIns="0" rtlCol="0" anchor="ctr"/>
          <a:lstStyle/>
          <a:p>
            <a:pPr marL="0" indent="0" algn="l">
              <a:lnSpc>
                <a:spcPts val="1350"/>
              </a:lnSpc>
              <a:buNone/>
            </a:pPr>
            <a:r>
              <a:rPr lang="en-US" sz="900" b="1" dirty="0">
                <a:solidFill>
                  <a:srgbClr val="2D6A4F"/>
                </a:solidFill>
              </a:rPr>
              <a:t>www.bradfordvts.co.uk</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5-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15-img-4" descr="preencoded.png"/>
          <p:cNvPicPr>
            <a:picLocks noChangeAspect="1"/>
          </p:cNvPicPr>
          <p:nvPr/>
        </p:nvPicPr>
        <p:blipFill>
          <a:blip r:embed="rId5"/>
          <a:stretch>
            <a:fillRect/>
          </a:stretch>
        </p:blipFill>
        <p:spPr>
          <a:xfrm>
            <a:off x="381000" y="986730"/>
            <a:ext cx="5572125" cy="5290245"/>
          </a:xfrm>
          <a:prstGeom prst="rect">
            <a:avLst/>
          </a:prstGeom>
        </p:spPr>
      </p:pic>
      <p:pic>
        <p:nvPicPr>
          <p:cNvPr id="6" name="SK-15-img-5" descr="preencoded.png"/>
          <p:cNvPicPr>
            <a:picLocks noChangeAspect="1"/>
          </p:cNvPicPr>
          <p:nvPr/>
        </p:nvPicPr>
        <p:blipFill>
          <a:blip r:embed="rId6"/>
          <a:stretch>
            <a:fillRect/>
          </a:stretch>
        </p:blipFill>
        <p:spPr>
          <a:xfrm>
            <a:off x="619125" y="1224855"/>
            <a:ext cx="5095875" cy="438150"/>
          </a:xfrm>
          <a:prstGeom prst="rect">
            <a:avLst/>
          </a:prstGeom>
        </p:spPr>
      </p:pic>
      <p:pic>
        <p:nvPicPr>
          <p:cNvPr id="7" name="SK-15-img-6" descr="preencoded.png"/>
          <p:cNvPicPr>
            <a:picLocks noChangeAspect="1"/>
          </p:cNvPicPr>
          <p:nvPr/>
        </p:nvPicPr>
        <p:blipFill>
          <a:blip r:embed="rId7"/>
          <a:stretch>
            <a:fillRect/>
          </a:stretch>
        </p:blipFill>
        <p:spPr>
          <a:xfrm>
            <a:off x="619125" y="1288256"/>
            <a:ext cx="285750" cy="228600"/>
          </a:xfrm>
          <a:prstGeom prst="rect">
            <a:avLst/>
          </a:prstGeom>
        </p:spPr>
      </p:pic>
      <p:pic>
        <p:nvPicPr>
          <p:cNvPr id="8" name="SK-15-img-7" descr="preencoded.png"/>
          <p:cNvPicPr>
            <a:picLocks noChangeAspect="1"/>
          </p:cNvPicPr>
          <p:nvPr/>
        </p:nvPicPr>
        <p:blipFill>
          <a:blip r:embed="rId8"/>
          <a:stretch>
            <a:fillRect/>
          </a:stretch>
        </p:blipFill>
        <p:spPr>
          <a:xfrm>
            <a:off x="619125" y="1805880"/>
            <a:ext cx="202406" cy="202406"/>
          </a:xfrm>
          <a:prstGeom prst="rect">
            <a:avLst/>
          </a:prstGeom>
        </p:spPr>
      </p:pic>
      <p:pic>
        <p:nvPicPr>
          <p:cNvPr id="9" name="SK-15-img-8" descr="preencoded.png"/>
          <p:cNvPicPr>
            <a:picLocks noChangeAspect="1"/>
          </p:cNvPicPr>
          <p:nvPr/>
        </p:nvPicPr>
        <p:blipFill>
          <a:blip r:embed="rId9"/>
          <a:stretch>
            <a:fillRect/>
          </a:stretch>
        </p:blipFill>
        <p:spPr>
          <a:xfrm>
            <a:off x="619125" y="2405955"/>
            <a:ext cx="202406" cy="188863"/>
          </a:xfrm>
          <a:prstGeom prst="rect">
            <a:avLst/>
          </a:prstGeom>
        </p:spPr>
      </p:pic>
      <p:pic>
        <p:nvPicPr>
          <p:cNvPr id="10" name="SK-15-img-9" descr="preencoded.png"/>
          <p:cNvPicPr>
            <a:picLocks noChangeAspect="1"/>
          </p:cNvPicPr>
          <p:nvPr/>
        </p:nvPicPr>
        <p:blipFill>
          <a:blip r:embed="rId10"/>
          <a:stretch>
            <a:fillRect/>
          </a:stretch>
        </p:blipFill>
        <p:spPr>
          <a:xfrm>
            <a:off x="619125" y="3006030"/>
            <a:ext cx="202406" cy="177105"/>
          </a:xfrm>
          <a:prstGeom prst="rect">
            <a:avLst/>
          </a:prstGeom>
        </p:spPr>
      </p:pic>
      <p:pic>
        <p:nvPicPr>
          <p:cNvPr id="11" name="SK-15-img-10" descr="preencoded.png"/>
          <p:cNvPicPr>
            <a:picLocks noChangeAspect="1"/>
          </p:cNvPicPr>
          <p:nvPr/>
        </p:nvPicPr>
        <p:blipFill>
          <a:blip r:embed="rId11"/>
          <a:stretch>
            <a:fillRect/>
          </a:stretch>
        </p:blipFill>
        <p:spPr>
          <a:xfrm>
            <a:off x="619125" y="3606105"/>
            <a:ext cx="202406" cy="166688"/>
          </a:xfrm>
          <a:prstGeom prst="rect">
            <a:avLst/>
          </a:prstGeom>
        </p:spPr>
      </p:pic>
      <p:pic>
        <p:nvPicPr>
          <p:cNvPr id="12" name="SK-15-img-11" descr="preencoded.png"/>
          <p:cNvPicPr>
            <a:picLocks noChangeAspect="1"/>
          </p:cNvPicPr>
          <p:nvPr/>
        </p:nvPicPr>
        <p:blipFill>
          <a:blip r:embed="rId5"/>
          <a:stretch>
            <a:fillRect/>
          </a:stretch>
        </p:blipFill>
        <p:spPr>
          <a:xfrm>
            <a:off x="6238875" y="986730"/>
            <a:ext cx="5572125" cy="5290245"/>
          </a:xfrm>
          <a:prstGeom prst="rect">
            <a:avLst/>
          </a:prstGeom>
        </p:spPr>
      </p:pic>
      <p:pic>
        <p:nvPicPr>
          <p:cNvPr id="13" name="SK-15-img-12" descr="preencoded.png"/>
          <p:cNvPicPr>
            <a:picLocks noChangeAspect="1"/>
          </p:cNvPicPr>
          <p:nvPr/>
        </p:nvPicPr>
        <p:blipFill>
          <a:blip r:embed="rId6"/>
          <a:stretch>
            <a:fillRect/>
          </a:stretch>
        </p:blipFill>
        <p:spPr>
          <a:xfrm>
            <a:off x="6477000" y="1224855"/>
            <a:ext cx="5095875" cy="438150"/>
          </a:xfrm>
          <a:prstGeom prst="rect">
            <a:avLst/>
          </a:prstGeom>
        </p:spPr>
      </p:pic>
      <p:pic>
        <p:nvPicPr>
          <p:cNvPr id="14" name="SK-15-img-13" descr="preencoded.png"/>
          <p:cNvPicPr>
            <a:picLocks noChangeAspect="1"/>
          </p:cNvPicPr>
          <p:nvPr/>
        </p:nvPicPr>
        <p:blipFill>
          <a:blip r:embed="rId12"/>
          <a:stretch>
            <a:fillRect/>
          </a:stretch>
        </p:blipFill>
        <p:spPr>
          <a:xfrm>
            <a:off x="6477000" y="1288256"/>
            <a:ext cx="285750" cy="228600"/>
          </a:xfrm>
          <a:prstGeom prst="rect">
            <a:avLst/>
          </a:prstGeom>
        </p:spPr>
      </p:pic>
      <p:pic>
        <p:nvPicPr>
          <p:cNvPr id="15" name="SK-15-img-14" descr="preencoded.png"/>
          <p:cNvPicPr>
            <a:picLocks noChangeAspect="1"/>
          </p:cNvPicPr>
          <p:nvPr/>
        </p:nvPicPr>
        <p:blipFill>
          <a:blip r:embed="rId13"/>
          <a:stretch>
            <a:fillRect/>
          </a:stretch>
        </p:blipFill>
        <p:spPr>
          <a:xfrm>
            <a:off x="6477000" y="1805880"/>
            <a:ext cx="202406" cy="188863"/>
          </a:xfrm>
          <a:prstGeom prst="rect">
            <a:avLst/>
          </a:prstGeom>
        </p:spPr>
      </p:pic>
      <p:pic>
        <p:nvPicPr>
          <p:cNvPr id="16" name="SK-15-img-15" descr="preencoded.png"/>
          <p:cNvPicPr>
            <a:picLocks noChangeAspect="1"/>
          </p:cNvPicPr>
          <p:nvPr/>
        </p:nvPicPr>
        <p:blipFill>
          <a:blip r:embed="rId13"/>
          <a:stretch>
            <a:fillRect/>
          </a:stretch>
        </p:blipFill>
        <p:spPr>
          <a:xfrm>
            <a:off x="6477000" y="2405955"/>
            <a:ext cx="202406" cy="188863"/>
          </a:xfrm>
          <a:prstGeom prst="rect">
            <a:avLst/>
          </a:prstGeom>
        </p:spPr>
      </p:pic>
      <p:pic>
        <p:nvPicPr>
          <p:cNvPr id="17" name="SK-15-img-16" descr="preencoded.png"/>
          <p:cNvPicPr>
            <a:picLocks noChangeAspect="1"/>
          </p:cNvPicPr>
          <p:nvPr/>
        </p:nvPicPr>
        <p:blipFill>
          <a:blip r:embed="rId14"/>
          <a:stretch>
            <a:fillRect/>
          </a:stretch>
        </p:blipFill>
        <p:spPr>
          <a:xfrm>
            <a:off x="6477000" y="3006030"/>
            <a:ext cx="202406" cy="202406"/>
          </a:xfrm>
          <a:prstGeom prst="rect">
            <a:avLst/>
          </a:prstGeom>
        </p:spPr>
      </p:pic>
      <p:pic>
        <p:nvPicPr>
          <p:cNvPr id="18" name="SK-15-img-17" descr="preencoded.png"/>
          <p:cNvPicPr>
            <a:picLocks noChangeAspect="1"/>
          </p:cNvPicPr>
          <p:nvPr/>
        </p:nvPicPr>
        <p:blipFill>
          <a:blip r:embed="rId15"/>
          <a:stretch>
            <a:fillRect/>
          </a:stretch>
        </p:blipFill>
        <p:spPr>
          <a:xfrm>
            <a:off x="6477000" y="3606105"/>
            <a:ext cx="5095875" cy="1325612"/>
          </a:xfrm>
          <a:prstGeom prst="rect">
            <a:avLst/>
          </a:prstGeom>
        </p:spPr>
      </p:pic>
      <p:pic>
        <p:nvPicPr>
          <p:cNvPr id="19" name="SK-15-img-18" descr="preencoded.png"/>
          <p:cNvPicPr>
            <a:picLocks noChangeAspect="1"/>
          </p:cNvPicPr>
          <p:nvPr/>
        </p:nvPicPr>
        <p:blipFill>
          <a:blip r:embed="rId16"/>
          <a:stretch>
            <a:fillRect/>
          </a:stretch>
        </p:blipFill>
        <p:spPr>
          <a:xfrm>
            <a:off x="6667500" y="3844677"/>
            <a:ext cx="214313" cy="175320"/>
          </a:xfrm>
          <a:prstGeom prst="rect">
            <a:avLst/>
          </a:prstGeom>
        </p:spPr>
      </p:pic>
      <p:pic>
        <p:nvPicPr>
          <p:cNvPr id="20" name="SK-15-img-19" descr="preencoded.png"/>
          <p:cNvPicPr>
            <a:picLocks noChangeAspect="1"/>
          </p:cNvPicPr>
          <p:nvPr/>
        </p:nvPicPr>
        <p:blipFill>
          <a:blip r:embed="rId17"/>
          <a:stretch>
            <a:fillRect/>
          </a:stretch>
        </p:blipFill>
        <p:spPr>
          <a:xfrm>
            <a:off x="0" y="6467475"/>
            <a:ext cx="12192000" cy="390525"/>
          </a:xfrm>
          <a:prstGeom prst="rect">
            <a:avLst/>
          </a:prstGeom>
        </p:spPr>
      </p:pic>
      <p:sp>
        <p:nvSpPr>
          <p:cNvPr id="21" name="SK-15-text-20"/>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Diagnosing BPH in Primary Care</a:t>
            </a:r>
            <a:endParaRPr lang="en-US" sz="2100" dirty="0"/>
          </a:p>
        </p:txBody>
      </p:sp>
      <p:sp>
        <p:nvSpPr>
          <p:cNvPr id="22" name="SK-15-text-21"/>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3" name="SK-15-text-22"/>
          <p:cNvSpPr/>
          <p:nvPr/>
        </p:nvSpPr>
        <p:spPr>
          <a:xfrm>
            <a:off x="1047750" y="1253430"/>
            <a:ext cx="6400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A Clinical Working Diagnosis</a:t>
            </a:r>
            <a:endParaRPr lang="en-US" sz="1500" dirty="0"/>
          </a:p>
        </p:txBody>
      </p:sp>
      <p:sp>
        <p:nvSpPr>
          <p:cNvPr id="24" name="SK-15-text-23"/>
          <p:cNvSpPr/>
          <p:nvPr/>
        </p:nvSpPr>
        <p:spPr>
          <a:xfrm>
            <a:off x="821531" y="1805880"/>
            <a:ext cx="489346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Based on compatible </a:t>
            </a:r>
            <a:r>
              <a:rPr lang="en-US" sz="1275" b="1" dirty="0">
                <a:solidFill>
                  <a:srgbClr val="2F3640"/>
                </a:solidFill>
              </a:rPr>
              <a:t>LUTS</a:t>
            </a:r>
            <a:r>
              <a:rPr lang="en-US" sz="1275" dirty="0">
                <a:solidFill>
                  <a:srgbClr val="2F3640"/>
                </a:solidFill>
              </a:rPr>
              <a:t> (Storage/Voiding) after excluding other pathologies.</a:t>
            </a:r>
            <a:endParaRPr lang="en-US" sz="1275" dirty="0"/>
          </a:p>
        </p:txBody>
      </p:sp>
      <p:sp>
        <p:nvSpPr>
          <p:cNvPr id="25" name="SK-15-text-24"/>
          <p:cNvSpPr/>
          <p:nvPr/>
        </p:nvSpPr>
        <p:spPr>
          <a:xfrm>
            <a:off x="821531" y="2405955"/>
            <a:ext cx="489346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Requires history, physical examination (DRE/Abdomen), and basic urinalysis.</a:t>
            </a:r>
            <a:endParaRPr lang="en-US" sz="1275" dirty="0"/>
          </a:p>
        </p:txBody>
      </p:sp>
      <p:sp>
        <p:nvSpPr>
          <p:cNvPr id="26" name="SK-15-text-25"/>
          <p:cNvSpPr/>
          <p:nvPr/>
        </p:nvSpPr>
        <p:spPr>
          <a:xfrm>
            <a:off x="821531" y="3006030"/>
            <a:ext cx="4893469"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F3640"/>
                </a:solidFill>
              </a:rPr>
              <a:t>Essential Exclusion:</a:t>
            </a:r>
            <a:r>
              <a:rPr lang="en-US" sz="1275" dirty="0">
                <a:solidFill>
                  <a:srgbClr val="2F3640"/>
                </a:solidFill>
              </a:rPr>
              <a:t> Must rule out UTI, bladder cancer, or malignant prostate findings.</a:t>
            </a:r>
            <a:endParaRPr lang="en-US" sz="1275" dirty="0"/>
          </a:p>
        </p:txBody>
      </p:sp>
      <p:sp>
        <p:nvSpPr>
          <p:cNvPr id="27" name="SK-15-text-26"/>
          <p:cNvSpPr/>
          <p:nvPr/>
        </p:nvSpPr>
        <p:spPr>
          <a:xfrm>
            <a:off x="821531" y="3606105"/>
            <a:ext cx="1126998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Assessment of </a:t>
            </a:r>
            <a:r>
              <a:rPr lang="en-US" sz="1275" b="1" dirty="0">
                <a:solidFill>
                  <a:srgbClr val="2F3640"/>
                </a:solidFill>
              </a:rPr>
              <a:t>I-PSS</a:t>
            </a:r>
            <a:r>
              <a:rPr lang="en-US" sz="1275" dirty="0">
                <a:solidFill>
                  <a:srgbClr val="2F3640"/>
                </a:solidFill>
              </a:rPr>
              <a:t> score to quantify the level of bother.</a:t>
            </a:r>
            <a:endParaRPr lang="en-US" sz="1275" dirty="0"/>
          </a:p>
        </p:txBody>
      </p:sp>
      <p:sp>
        <p:nvSpPr>
          <p:cNvPr id="28" name="SK-15-text-27"/>
          <p:cNvSpPr/>
          <p:nvPr/>
        </p:nvSpPr>
        <p:spPr>
          <a:xfrm>
            <a:off x="6905625" y="1253430"/>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Progression &amp; Severity</a:t>
            </a:r>
            <a:endParaRPr lang="en-US" sz="1500" dirty="0"/>
          </a:p>
        </p:txBody>
      </p:sp>
      <p:sp>
        <p:nvSpPr>
          <p:cNvPr id="29" name="SK-15-text-28"/>
          <p:cNvSpPr/>
          <p:nvPr/>
        </p:nvSpPr>
        <p:spPr>
          <a:xfrm>
            <a:off x="6679406" y="1805880"/>
            <a:ext cx="489346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Correlate patient </a:t>
            </a:r>
            <a:r>
              <a:rPr lang="en-US" sz="1275" b="1" dirty="0">
                <a:solidFill>
                  <a:srgbClr val="2F3640"/>
                </a:solidFill>
              </a:rPr>
              <a:t>bother</a:t>
            </a:r>
            <a:r>
              <a:rPr lang="en-US" sz="1275" dirty="0">
                <a:solidFill>
                  <a:srgbClr val="2F3640"/>
                </a:solidFill>
              </a:rPr>
              <a:t> with clinical severity rather than just prostate size.</a:t>
            </a:r>
            <a:endParaRPr lang="en-US" sz="1275" dirty="0"/>
          </a:p>
        </p:txBody>
      </p:sp>
      <p:sp>
        <p:nvSpPr>
          <p:cNvPr id="30" name="SK-15-text-29"/>
          <p:cNvSpPr/>
          <p:nvPr/>
        </p:nvSpPr>
        <p:spPr>
          <a:xfrm>
            <a:off x="6679406" y="2405955"/>
            <a:ext cx="489346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Assess risk of progression (Higher if PSA &gt;1.4, volume &gt;30cc, or age &gt;70).</a:t>
            </a:r>
            <a:endParaRPr lang="en-US" sz="1275" dirty="0"/>
          </a:p>
        </p:txBody>
      </p:sp>
      <p:sp>
        <p:nvSpPr>
          <p:cNvPr id="31" name="SK-15-text-30"/>
          <p:cNvSpPr/>
          <p:nvPr/>
        </p:nvSpPr>
        <p:spPr>
          <a:xfrm>
            <a:off x="6679406" y="3006030"/>
            <a:ext cx="489346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F3640"/>
                </a:solidFill>
              </a:rPr>
              <a:t>Moderate to severe symptoms (I-PSS ≥8) warrant active treatment conversation.</a:t>
            </a:r>
            <a:endParaRPr lang="en-US" sz="1275" dirty="0"/>
          </a:p>
        </p:txBody>
      </p:sp>
      <p:sp>
        <p:nvSpPr>
          <p:cNvPr id="32" name="SK-15-text-31"/>
          <p:cNvSpPr/>
          <p:nvPr/>
        </p:nvSpPr>
        <p:spPr>
          <a:xfrm>
            <a:off x="6881813" y="3796605"/>
            <a:ext cx="47148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B5E20"/>
                </a:solidFill>
              </a:rPr>
              <a:t> Reassurance Pathway</a:t>
            </a:r>
            <a:endParaRPr lang="en-US" sz="1350" dirty="0"/>
          </a:p>
        </p:txBody>
      </p:sp>
      <p:sp>
        <p:nvSpPr>
          <p:cNvPr id="33" name="SK-15-text-32"/>
          <p:cNvSpPr/>
          <p:nvPr/>
        </p:nvSpPr>
        <p:spPr>
          <a:xfrm>
            <a:off x="6667500" y="4101405"/>
            <a:ext cx="4714875" cy="639812"/>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Men with mild symptoms (I-PSS 1–7) or minimal bother can often be safely managed with reassurance and "Watchful Waiting" in primary care.</a:t>
            </a:r>
            <a:endParaRPr lang="en-US" sz="1200" dirty="0"/>
          </a:p>
        </p:txBody>
      </p:sp>
      <p:sp>
        <p:nvSpPr>
          <p:cNvPr id="34" name="SK-15-text-33"/>
          <p:cNvSpPr/>
          <p:nvPr/>
        </p:nvSpPr>
        <p:spPr>
          <a:xfrm>
            <a:off x="381000" y="6467475"/>
            <a:ext cx="11430000" cy="390525"/>
          </a:xfrm>
          <a:prstGeom prst="rect">
            <a:avLst/>
          </a:prstGeom>
          <a:noFill/>
          <a:ln/>
        </p:spPr>
        <p:txBody>
          <a:bodyPr vert="horz" wrap="square" lIns="0" tIns="0" rIns="0" bIns="0" rtlCol="0" anchor="ctr"/>
          <a:lstStyle/>
          <a:p>
            <a:pPr marL="0" indent="0" algn="l">
              <a:lnSpc>
                <a:spcPts val="1575"/>
              </a:lnSpc>
              <a:buNone/>
            </a:pPr>
            <a:r>
              <a:rPr lang="en-US" sz="1050" dirty="0">
                <a:solidFill>
                  <a:srgbClr val="2F3640"/>
                </a:solidFill>
              </a:rPr>
              <a:t>www.bradfordvts.co.uk</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6-img-3" descr="preencoded.png"/>
          <p:cNvPicPr>
            <a:picLocks noChangeAspect="1"/>
          </p:cNvPicPr>
          <p:nvPr/>
        </p:nvPicPr>
        <p:blipFill>
          <a:blip r:embed="rId5"/>
          <a:stretch>
            <a:fillRect/>
          </a:stretch>
        </p:blipFill>
        <p:spPr>
          <a:xfrm>
            <a:off x="0" y="0"/>
            <a:ext cx="12192000" cy="843855"/>
          </a:xfrm>
          <a:prstGeom prst="rect">
            <a:avLst/>
          </a:prstGeom>
        </p:spPr>
      </p:pic>
      <p:pic>
        <p:nvPicPr>
          <p:cNvPr id="5" name="SK-16-img-4" descr="preencoded.png"/>
          <p:cNvPicPr>
            <a:picLocks noChangeAspect="1"/>
          </p:cNvPicPr>
          <p:nvPr/>
        </p:nvPicPr>
        <p:blipFill>
          <a:blip r:embed="rId6"/>
          <a:stretch>
            <a:fillRect/>
          </a:stretch>
        </p:blipFill>
        <p:spPr>
          <a:xfrm>
            <a:off x="381000" y="986730"/>
            <a:ext cx="5572125" cy="4010025"/>
          </a:xfrm>
          <a:prstGeom prst="rect">
            <a:avLst/>
          </a:prstGeom>
        </p:spPr>
      </p:pic>
      <p:pic>
        <p:nvPicPr>
          <p:cNvPr id="6" name="SK-16-img-5" descr="preencoded.png"/>
          <p:cNvPicPr>
            <a:picLocks noChangeAspect="1"/>
          </p:cNvPicPr>
          <p:nvPr/>
        </p:nvPicPr>
        <p:blipFill>
          <a:blip r:embed="rId7"/>
          <a:stretch>
            <a:fillRect/>
          </a:stretch>
        </p:blipFill>
        <p:spPr>
          <a:xfrm>
            <a:off x="571500" y="1472505"/>
            <a:ext cx="5191125" cy="333375"/>
          </a:xfrm>
          <a:prstGeom prst="rect">
            <a:avLst/>
          </a:prstGeom>
        </p:spPr>
      </p:pic>
      <p:pic>
        <p:nvPicPr>
          <p:cNvPr id="7" name="SK-16-img-6" descr="preencoded.png"/>
          <p:cNvPicPr>
            <a:picLocks noChangeAspect="1"/>
          </p:cNvPicPr>
          <p:nvPr/>
        </p:nvPicPr>
        <p:blipFill>
          <a:blip r:embed="rId8"/>
          <a:stretch>
            <a:fillRect/>
          </a:stretch>
        </p:blipFill>
        <p:spPr>
          <a:xfrm>
            <a:off x="571500" y="1513433"/>
            <a:ext cx="214313" cy="175320"/>
          </a:xfrm>
          <a:prstGeom prst="rect">
            <a:avLst/>
          </a:prstGeom>
        </p:spPr>
      </p:pic>
      <p:pic>
        <p:nvPicPr>
          <p:cNvPr id="8" name="SK-16-img-7" descr="preencoded.png"/>
          <p:cNvPicPr>
            <a:picLocks noChangeAspect="1"/>
          </p:cNvPicPr>
          <p:nvPr/>
        </p:nvPicPr>
        <p:blipFill>
          <a:blip r:embed="rId9"/>
          <a:stretch>
            <a:fillRect/>
          </a:stretch>
        </p:blipFill>
        <p:spPr>
          <a:xfrm>
            <a:off x="571500" y="1996380"/>
            <a:ext cx="166688" cy="166688"/>
          </a:xfrm>
          <a:prstGeom prst="rect">
            <a:avLst/>
          </a:prstGeom>
        </p:spPr>
      </p:pic>
      <p:pic>
        <p:nvPicPr>
          <p:cNvPr id="9" name="SK-16-img-8" descr="preencoded.png"/>
          <p:cNvPicPr>
            <a:picLocks noChangeAspect="1"/>
          </p:cNvPicPr>
          <p:nvPr/>
        </p:nvPicPr>
        <p:blipFill>
          <a:blip r:embed="rId10"/>
          <a:stretch>
            <a:fillRect/>
          </a:stretch>
        </p:blipFill>
        <p:spPr>
          <a:xfrm>
            <a:off x="571500" y="2567880"/>
            <a:ext cx="166688" cy="145852"/>
          </a:xfrm>
          <a:prstGeom prst="rect">
            <a:avLst/>
          </a:prstGeom>
        </p:spPr>
      </p:pic>
      <p:pic>
        <p:nvPicPr>
          <p:cNvPr id="10" name="SK-16-img-9" descr="preencoded.png"/>
          <p:cNvPicPr>
            <a:picLocks noChangeAspect="1"/>
          </p:cNvPicPr>
          <p:nvPr/>
        </p:nvPicPr>
        <p:blipFill>
          <a:blip r:embed="rId11"/>
          <a:stretch>
            <a:fillRect/>
          </a:stretch>
        </p:blipFill>
        <p:spPr>
          <a:xfrm>
            <a:off x="571500" y="3139380"/>
            <a:ext cx="166688" cy="145852"/>
          </a:xfrm>
          <a:prstGeom prst="rect">
            <a:avLst/>
          </a:prstGeom>
        </p:spPr>
      </p:pic>
      <p:pic>
        <p:nvPicPr>
          <p:cNvPr id="11" name="SK-16-img-10" descr="preencoded.png"/>
          <p:cNvPicPr>
            <a:picLocks noChangeAspect="1"/>
          </p:cNvPicPr>
          <p:nvPr/>
        </p:nvPicPr>
        <p:blipFill>
          <a:blip r:embed="rId12"/>
          <a:stretch>
            <a:fillRect/>
          </a:stretch>
        </p:blipFill>
        <p:spPr>
          <a:xfrm>
            <a:off x="571500" y="3710880"/>
            <a:ext cx="166688" cy="166688"/>
          </a:xfrm>
          <a:prstGeom prst="rect">
            <a:avLst/>
          </a:prstGeom>
        </p:spPr>
      </p:pic>
      <p:pic>
        <p:nvPicPr>
          <p:cNvPr id="12" name="SK-16-img-11" descr="preencoded.png"/>
          <p:cNvPicPr>
            <a:picLocks noChangeAspect="1"/>
          </p:cNvPicPr>
          <p:nvPr/>
        </p:nvPicPr>
        <p:blipFill>
          <a:blip r:embed="rId13"/>
          <a:stretch>
            <a:fillRect/>
          </a:stretch>
        </p:blipFill>
        <p:spPr>
          <a:xfrm>
            <a:off x="571500" y="4282380"/>
            <a:ext cx="166688" cy="166688"/>
          </a:xfrm>
          <a:prstGeom prst="rect">
            <a:avLst/>
          </a:prstGeom>
        </p:spPr>
      </p:pic>
      <p:pic>
        <p:nvPicPr>
          <p:cNvPr id="13" name="SK-16-img-12" descr="preencoded.png"/>
          <p:cNvPicPr>
            <a:picLocks noChangeAspect="1"/>
          </p:cNvPicPr>
          <p:nvPr/>
        </p:nvPicPr>
        <p:blipFill>
          <a:blip r:embed="rId14"/>
          <a:stretch>
            <a:fillRect/>
          </a:stretch>
        </p:blipFill>
        <p:spPr>
          <a:xfrm>
            <a:off x="6238875" y="986730"/>
            <a:ext cx="5572125" cy="2571750"/>
          </a:xfrm>
          <a:prstGeom prst="rect">
            <a:avLst/>
          </a:prstGeom>
        </p:spPr>
      </p:pic>
      <p:pic>
        <p:nvPicPr>
          <p:cNvPr id="14" name="SK-16-img-13" descr="preencoded.png"/>
          <p:cNvPicPr>
            <a:picLocks noChangeAspect="1"/>
          </p:cNvPicPr>
          <p:nvPr/>
        </p:nvPicPr>
        <p:blipFill>
          <a:blip r:embed="rId7"/>
          <a:stretch>
            <a:fillRect/>
          </a:stretch>
        </p:blipFill>
        <p:spPr>
          <a:xfrm>
            <a:off x="6429375" y="1177230"/>
            <a:ext cx="5191125" cy="333375"/>
          </a:xfrm>
          <a:prstGeom prst="rect">
            <a:avLst/>
          </a:prstGeom>
        </p:spPr>
      </p:pic>
      <p:pic>
        <p:nvPicPr>
          <p:cNvPr id="15" name="SK-16-img-14" descr="preencoded.png"/>
          <p:cNvPicPr>
            <a:picLocks noChangeAspect="1"/>
          </p:cNvPicPr>
          <p:nvPr/>
        </p:nvPicPr>
        <p:blipFill>
          <a:blip r:embed="rId15"/>
          <a:stretch>
            <a:fillRect/>
          </a:stretch>
        </p:blipFill>
        <p:spPr>
          <a:xfrm>
            <a:off x="6429375" y="1218158"/>
            <a:ext cx="214313" cy="175320"/>
          </a:xfrm>
          <a:prstGeom prst="rect">
            <a:avLst/>
          </a:prstGeom>
        </p:spPr>
      </p:pic>
      <p:pic>
        <p:nvPicPr>
          <p:cNvPr id="16" name="SK-16-img-15" descr="preencoded.png"/>
          <p:cNvPicPr>
            <a:picLocks noChangeAspect="1"/>
          </p:cNvPicPr>
          <p:nvPr/>
        </p:nvPicPr>
        <p:blipFill>
          <a:blip r:embed="rId16"/>
          <a:stretch>
            <a:fillRect/>
          </a:stretch>
        </p:blipFill>
        <p:spPr>
          <a:xfrm>
            <a:off x="6429375" y="1701105"/>
            <a:ext cx="166688" cy="166688"/>
          </a:xfrm>
          <a:prstGeom prst="rect">
            <a:avLst/>
          </a:prstGeom>
        </p:spPr>
      </p:pic>
      <p:pic>
        <p:nvPicPr>
          <p:cNvPr id="17" name="SK-16-img-16" descr="preencoded.png"/>
          <p:cNvPicPr>
            <a:picLocks noChangeAspect="1"/>
          </p:cNvPicPr>
          <p:nvPr/>
        </p:nvPicPr>
        <p:blipFill>
          <a:blip r:embed="rId17"/>
          <a:stretch>
            <a:fillRect/>
          </a:stretch>
        </p:blipFill>
        <p:spPr>
          <a:xfrm>
            <a:off x="6429375" y="2272605"/>
            <a:ext cx="166688" cy="145852"/>
          </a:xfrm>
          <a:prstGeom prst="rect">
            <a:avLst/>
          </a:prstGeom>
        </p:spPr>
      </p:pic>
      <p:pic>
        <p:nvPicPr>
          <p:cNvPr id="18" name="SK-16-img-17" descr="preencoded.png"/>
          <p:cNvPicPr>
            <a:picLocks noChangeAspect="1"/>
          </p:cNvPicPr>
          <p:nvPr/>
        </p:nvPicPr>
        <p:blipFill>
          <a:blip r:embed="rId18"/>
          <a:stretch>
            <a:fillRect/>
          </a:stretch>
        </p:blipFill>
        <p:spPr>
          <a:xfrm>
            <a:off x="6429375" y="2844105"/>
            <a:ext cx="166688" cy="194370"/>
          </a:xfrm>
          <a:prstGeom prst="rect">
            <a:avLst/>
          </a:prstGeom>
        </p:spPr>
      </p:pic>
      <p:pic>
        <p:nvPicPr>
          <p:cNvPr id="19" name="SK-16-img-18" descr="preencoded.png"/>
          <p:cNvPicPr>
            <a:picLocks noChangeAspect="1"/>
          </p:cNvPicPr>
          <p:nvPr/>
        </p:nvPicPr>
        <p:blipFill>
          <a:blip r:embed="rId19"/>
          <a:stretch>
            <a:fillRect/>
          </a:stretch>
        </p:blipFill>
        <p:spPr>
          <a:xfrm>
            <a:off x="6238875" y="3748980"/>
            <a:ext cx="5572125" cy="525661"/>
          </a:xfrm>
          <a:prstGeom prst="rect">
            <a:avLst/>
          </a:prstGeom>
        </p:spPr>
      </p:pic>
      <p:pic>
        <p:nvPicPr>
          <p:cNvPr id="20" name="SK-16-img-19" descr="preencoded.png"/>
          <p:cNvPicPr>
            <a:picLocks noChangeAspect="1"/>
          </p:cNvPicPr>
          <p:nvPr/>
        </p:nvPicPr>
        <p:blipFill>
          <a:blip r:embed="rId20"/>
          <a:stretch>
            <a:fillRect/>
          </a:stretch>
        </p:blipFill>
        <p:spPr>
          <a:xfrm>
            <a:off x="6429375" y="3897511"/>
            <a:ext cx="285750" cy="228600"/>
          </a:xfrm>
          <a:prstGeom prst="rect">
            <a:avLst/>
          </a:prstGeom>
        </p:spPr>
      </p:pic>
      <p:pic>
        <p:nvPicPr>
          <p:cNvPr id="21" name="SK-16-img-20" descr="preencoded.png"/>
          <p:cNvPicPr>
            <a:picLocks noChangeAspect="1"/>
          </p:cNvPicPr>
          <p:nvPr/>
        </p:nvPicPr>
        <p:blipFill>
          <a:blip r:embed="rId21"/>
          <a:stretch>
            <a:fillRect/>
          </a:stretch>
        </p:blipFill>
        <p:spPr>
          <a:xfrm>
            <a:off x="0" y="5748338"/>
            <a:ext cx="12192000" cy="747713"/>
          </a:xfrm>
          <a:prstGeom prst="rect">
            <a:avLst/>
          </a:prstGeom>
        </p:spPr>
      </p:pic>
      <p:pic>
        <p:nvPicPr>
          <p:cNvPr id="22" name="SK-16-img-21" descr="preencoded.png"/>
          <p:cNvPicPr>
            <a:picLocks noChangeAspect="1"/>
          </p:cNvPicPr>
          <p:nvPr/>
        </p:nvPicPr>
        <p:blipFill>
          <a:blip r:embed="rId22"/>
          <a:stretch>
            <a:fillRect/>
          </a:stretch>
        </p:blipFill>
        <p:spPr>
          <a:xfrm>
            <a:off x="0" y="6496050"/>
            <a:ext cx="12192000" cy="361950"/>
          </a:xfrm>
          <a:prstGeom prst="rect">
            <a:avLst/>
          </a:prstGeom>
        </p:spPr>
      </p:pic>
      <p:sp>
        <p:nvSpPr>
          <p:cNvPr id="23" name="SK-16-text-22"/>
          <p:cNvSpPr/>
          <p:nvPr/>
        </p:nvSpPr>
        <p:spPr>
          <a:xfrm>
            <a:off x="381000" y="1905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Managing BPH: Watchful Waiting and Lifestyle</a:t>
            </a:r>
            <a:endParaRPr lang="en-US" sz="2100" dirty="0"/>
          </a:p>
        </p:txBody>
      </p:sp>
      <p:sp>
        <p:nvSpPr>
          <p:cNvPr id="24" name="SK-16-text-23"/>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5" name="SK-16-textBg-24"/>
          <p:cNvSpPr/>
          <p:nvPr/>
        </p:nvSpPr>
        <p:spPr>
          <a:xfrm>
            <a:off x="571500" y="1186755"/>
            <a:ext cx="1276945" cy="209550"/>
          </a:xfrm>
          <a:prstGeom prst="roundRect">
            <a:avLst>
              <a:gd name="adj" fmla="val 18182"/>
            </a:avLst>
          </a:prstGeom>
          <a:solidFill>
            <a:srgbClr val="E0E7FF"/>
          </a:solidFill>
          <a:ln w="12700">
            <a:solidFill>
              <a:srgbClr val="333333">
                <a:alpha val="0"/>
              </a:srgbClr>
            </a:solidFill>
            <a:prstDash val="solid"/>
          </a:ln>
        </p:spPr>
        <p:txBody>
          <a:bodyPr/>
          <a:lstStyle/>
          <a:p>
            <a:endParaRPr lang="en-GB"/>
          </a:p>
        </p:txBody>
      </p:sp>
      <p:sp>
        <p:nvSpPr>
          <p:cNvPr id="26" name="SK-16-text-25"/>
          <p:cNvSpPr/>
          <p:nvPr/>
        </p:nvSpPr>
        <p:spPr>
          <a:xfrm>
            <a:off x="647700" y="1186755"/>
            <a:ext cx="2657387" cy="209550"/>
          </a:xfrm>
          <a:prstGeom prst="rect">
            <a:avLst/>
          </a:prstGeom>
          <a:noFill/>
          <a:ln/>
        </p:spPr>
        <p:txBody>
          <a:bodyPr vert="horz" wrap="square" lIns="0" tIns="0" rIns="0" bIns="0" rtlCol="0" anchor="ctr"/>
          <a:lstStyle/>
          <a:p>
            <a:pPr marL="0" indent="0">
              <a:lnSpc>
                <a:spcPts val="1350"/>
              </a:lnSpc>
              <a:buNone/>
            </a:pPr>
            <a:r>
              <a:rPr lang="en-US" sz="900" b="1" dirty="0">
                <a:solidFill>
                  <a:srgbClr val="3730A3"/>
                </a:solidFill>
              </a:rPr>
              <a:t>NICE NG131 / NG140</a:t>
            </a:r>
            <a:endParaRPr lang="en-US" sz="900" dirty="0"/>
          </a:p>
        </p:txBody>
      </p:sp>
      <p:sp>
        <p:nvSpPr>
          <p:cNvPr id="27" name="SK-16-text-26"/>
          <p:cNvSpPr/>
          <p:nvPr/>
        </p:nvSpPr>
        <p:spPr>
          <a:xfrm>
            <a:off x="881063" y="1472505"/>
            <a:ext cx="7612380"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Patient Selection &amp; Behavioral Advice</a:t>
            </a:r>
            <a:endParaRPr lang="en-US" sz="1350" dirty="0"/>
          </a:p>
        </p:txBody>
      </p:sp>
      <p:sp>
        <p:nvSpPr>
          <p:cNvPr id="28" name="SK-16-text-27"/>
          <p:cNvSpPr/>
          <p:nvPr/>
        </p:nvSpPr>
        <p:spPr>
          <a:xfrm>
            <a:off x="852488" y="194875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Indications:</a:t>
            </a:r>
            <a:r>
              <a:rPr lang="en-US" sz="1200" dirty="0">
                <a:solidFill>
                  <a:srgbClr val="2F3640"/>
                </a:solidFill>
              </a:rPr>
              <a:t> Mild symptoms (I-PSS 1–7) or moderate symptoms with minimal bother and no red flags.</a:t>
            </a:r>
            <a:endParaRPr lang="en-US" sz="1200" dirty="0"/>
          </a:p>
        </p:txBody>
      </p:sp>
      <p:sp>
        <p:nvSpPr>
          <p:cNvPr id="29" name="SK-16-text-28"/>
          <p:cNvSpPr/>
          <p:nvPr/>
        </p:nvSpPr>
        <p:spPr>
          <a:xfrm>
            <a:off x="852488" y="252025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Fluid Modification:</a:t>
            </a:r>
            <a:r>
              <a:rPr lang="en-US" sz="1200" dirty="0">
                <a:solidFill>
                  <a:srgbClr val="2F3640"/>
                </a:solidFill>
              </a:rPr>
              <a:t> Reduce intake 2–3 hours before sleep; avoid excessive evening fluids to manage nocturia.</a:t>
            </a:r>
            <a:endParaRPr lang="en-US" sz="1200" dirty="0"/>
          </a:p>
        </p:txBody>
      </p:sp>
      <p:sp>
        <p:nvSpPr>
          <p:cNvPr id="30" name="SK-16-text-29"/>
          <p:cNvSpPr/>
          <p:nvPr/>
        </p:nvSpPr>
        <p:spPr>
          <a:xfrm>
            <a:off x="852488" y="309175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Bladder Irritants:</a:t>
            </a:r>
            <a:r>
              <a:rPr lang="en-US" sz="1200" dirty="0">
                <a:solidFill>
                  <a:srgbClr val="2F3640"/>
                </a:solidFill>
              </a:rPr>
              <a:t> Moderate caffeine and alcohol intake; review if symptoms worsen after consumption.</a:t>
            </a:r>
            <a:endParaRPr lang="en-US" sz="1200" dirty="0"/>
          </a:p>
        </p:txBody>
      </p:sp>
      <p:sp>
        <p:nvSpPr>
          <p:cNvPr id="31" name="SK-16-text-30"/>
          <p:cNvSpPr/>
          <p:nvPr/>
        </p:nvSpPr>
        <p:spPr>
          <a:xfrm>
            <a:off x="852488" y="366325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Medication Review:</a:t>
            </a:r>
            <a:r>
              <a:rPr lang="en-US" sz="1200" dirty="0">
                <a:solidFill>
                  <a:srgbClr val="2F3640"/>
                </a:solidFill>
              </a:rPr>
              <a:t> Assess for drugs worsening LUTS (e.g., diuretics, anticholinergics, antidepressants).</a:t>
            </a:r>
            <a:endParaRPr lang="en-US" sz="1200" dirty="0"/>
          </a:p>
        </p:txBody>
      </p:sp>
      <p:sp>
        <p:nvSpPr>
          <p:cNvPr id="32" name="SK-16-text-31"/>
          <p:cNvSpPr/>
          <p:nvPr/>
        </p:nvSpPr>
        <p:spPr>
          <a:xfrm>
            <a:off x="852488" y="4234755"/>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Bladder Training:</a:t>
            </a:r>
            <a:r>
              <a:rPr lang="en-US" sz="1200" dirty="0">
                <a:solidFill>
                  <a:srgbClr val="2F3640"/>
                </a:solidFill>
              </a:rPr>
              <a:t> Timed voiding and urge suppression techniques for storage symptoms.</a:t>
            </a:r>
            <a:endParaRPr lang="en-US" sz="1200" dirty="0"/>
          </a:p>
        </p:txBody>
      </p:sp>
      <p:sp>
        <p:nvSpPr>
          <p:cNvPr id="33" name="SK-16-text-32"/>
          <p:cNvSpPr/>
          <p:nvPr/>
        </p:nvSpPr>
        <p:spPr>
          <a:xfrm>
            <a:off x="6738938" y="1177230"/>
            <a:ext cx="5453063" cy="3333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Physical Management Techniques</a:t>
            </a:r>
            <a:endParaRPr lang="en-US" sz="1350" dirty="0"/>
          </a:p>
        </p:txBody>
      </p:sp>
      <p:sp>
        <p:nvSpPr>
          <p:cNvPr id="34" name="SK-16-text-33"/>
          <p:cNvSpPr/>
          <p:nvPr/>
        </p:nvSpPr>
        <p:spPr>
          <a:xfrm>
            <a:off x="6710363" y="1653480"/>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Double Voiding:</a:t>
            </a:r>
            <a:r>
              <a:rPr lang="en-US" sz="1200" dirty="0">
                <a:solidFill>
                  <a:srgbClr val="2F3640"/>
                </a:solidFill>
              </a:rPr>
              <a:t> Encouraging the patient to try passing urine again a few minutes after the first attempt.</a:t>
            </a:r>
            <a:endParaRPr lang="en-US" sz="1200" dirty="0"/>
          </a:p>
        </p:txBody>
      </p:sp>
      <p:sp>
        <p:nvSpPr>
          <p:cNvPr id="35" name="SK-16-text-34"/>
          <p:cNvSpPr/>
          <p:nvPr/>
        </p:nvSpPr>
        <p:spPr>
          <a:xfrm>
            <a:off x="6710363" y="2224980"/>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Urethral Milking:</a:t>
            </a:r>
            <a:r>
              <a:rPr lang="en-US" sz="1200" dirty="0">
                <a:solidFill>
                  <a:srgbClr val="2F3640"/>
                </a:solidFill>
              </a:rPr>
              <a:t> Manual pressure from the base of the penis forward to clear post-micturition dribble.</a:t>
            </a:r>
            <a:endParaRPr lang="en-US" sz="1200" dirty="0"/>
          </a:p>
        </p:txBody>
      </p:sp>
      <p:sp>
        <p:nvSpPr>
          <p:cNvPr id="36" name="SK-16-text-35"/>
          <p:cNvSpPr/>
          <p:nvPr/>
        </p:nvSpPr>
        <p:spPr>
          <a:xfrm>
            <a:off x="6710363" y="2796480"/>
            <a:ext cx="491013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Systemic Factors:</a:t>
            </a:r>
            <a:r>
              <a:rPr lang="en-US" sz="1200" dirty="0">
                <a:solidFill>
                  <a:srgbClr val="2F3640"/>
                </a:solidFill>
              </a:rPr>
              <a:t> Manage constipation (straining worsens LUTS); weight loss and general health optimization.</a:t>
            </a:r>
            <a:endParaRPr lang="en-US" sz="1200" dirty="0"/>
          </a:p>
        </p:txBody>
      </p:sp>
      <p:sp>
        <p:nvSpPr>
          <p:cNvPr id="37" name="SK-16-text-36"/>
          <p:cNvSpPr/>
          <p:nvPr/>
        </p:nvSpPr>
        <p:spPr>
          <a:xfrm>
            <a:off x="6858000" y="3891855"/>
            <a:ext cx="5334000" cy="239911"/>
          </a:xfrm>
          <a:prstGeom prst="rect">
            <a:avLst/>
          </a:prstGeom>
          <a:noFill/>
          <a:ln/>
        </p:spPr>
        <p:txBody>
          <a:bodyPr vert="horz" wrap="square" lIns="0" tIns="0" rIns="0" bIns="0" rtlCol="0" anchor="ctr"/>
          <a:lstStyle/>
          <a:p>
            <a:pPr marL="0" indent="0">
              <a:lnSpc>
                <a:spcPts val="1890"/>
              </a:lnSpc>
              <a:buNone/>
            </a:pPr>
            <a:r>
              <a:rPr lang="en-US" sz="1350" b="1" dirty="0">
                <a:solidFill>
                  <a:srgbClr val="065F46"/>
                </a:solidFill>
              </a:rPr>
              <a:t>Watchful waiting is an active plan with review, not neglect.</a:t>
            </a:r>
            <a:endParaRPr lang="en-US" sz="1350" dirty="0"/>
          </a:p>
        </p:txBody>
      </p:sp>
      <p:sp>
        <p:nvSpPr>
          <p:cNvPr id="38" name="SK-16-text-37"/>
          <p:cNvSpPr/>
          <p:nvPr/>
        </p:nvSpPr>
        <p:spPr>
          <a:xfrm>
            <a:off x="381000" y="5748338"/>
            <a:ext cx="11430000" cy="747713"/>
          </a:xfrm>
          <a:prstGeom prst="rect">
            <a:avLst/>
          </a:prstGeom>
          <a:noFill/>
          <a:ln/>
        </p:spPr>
        <p:txBody>
          <a:bodyPr vert="horz" wrap="square" lIns="0" tIns="0" rIns="0" bIns="0" rtlCol="0" anchor="ctr"/>
          <a:lstStyle/>
          <a:p>
            <a:pPr marL="0" indent="0">
              <a:lnSpc>
                <a:spcPts val="1463"/>
              </a:lnSpc>
              <a:buNone/>
            </a:pPr>
            <a:r>
              <a:rPr lang="en-US" sz="975" b="1" i="1" dirty="0">
                <a:solidFill>
                  <a:srgbClr val="475569"/>
                </a:solidFill>
              </a:rPr>
              <a:t>Speaker Notes:</a:t>
            </a:r>
            <a:r>
              <a:rPr lang="en-US" sz="975" i="1" dirty="0">
                <a:solidFill>
                  <a:srgbClr val="475569"/>
                </a:solidFill>
              </a:rPr>
              <a:t> For men with mild symptoms (IPSS 1-7) or those not significantly bothered by their LUTS, watchful waiting is the appropriate first step. It's crucial to frame this as an "Active Management" strategy rather than "doing nothing." Key lifestyle interventions include fluid modification—particularly reducing intake 2-3 hours before bed—and moderating irritants like caffeine and alcohol. Teach the "urethral milking" technique for post-micturition dribble. Ensure a follow-up is scheduled (usually at 3-6 months) to reassess symptoms using the IPSS and check for any emerging red flags.</a:t>
            </a:r>
            <a:endParaRPr lang="en-US" sz="975" dirty="0"/>
          </a:p>
        </p:txBody>
      </p:sp>
      <p:sp>
        <p:nvSpPr>
          <p:cNvPr id="39" name="SK-16-text-38"/>
          <p:cNvSpPr/>
          <p:nvPr/>
        </p:nvSpPr>
        <p:spPr>
          <a:xfrm>
            <a:off x="10661154" y="6591300"/>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94A3B8"/>
                </a:solidFill>
              </a:rPr>
              <a:t>www.bradfordvts.co.uk</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7-img-3" descr="preencoded.png"/>
          <p:cNvPicPr>
            <a:picLocks noChangeAspect="1"/>
          </p:cNvPicPr>
          <p:nvPr/>
        </p:nvPicPr>
        <p:blipFill>
          <a:blip r:embed="rId5"/>
          <a:stretch>
            <a:fillRect/>
          </a:stretch>
        </p:blipFill>
        <p:spPr>
          <a:xfrm>
            <a:off x="0" y="0"/>
            <a:ext cx="12192000" cy="1222921"/>
          </a:xfrm>
          <a:prstGeom prst="rect">
            <a:avLst/>
          </a:prstGeom>
        </p:spPr>
      </p:pic>
      <p:pic>
        <p:nvPicPr>
          <p:cNvPr id="5" name="SK-17-img-4" descr="preencoded.png"/>
          <p:cNvPicPr>
            <a:picLocks noChangeAspect="1"/>
          </p:cNvPicPr>
          <p:nvPr/>
        </p:nvPicPr>
        <p:blipFill>
          <a:blip r:embed="rId6"/>
          <a:stretch>
            <a:fillRect/>
          </a:stretch>
        </p:blipFill>
        <p:spPr>
          <a:xfrm>
            <a:off x="571500" y="2047280"/>
            <a:ext cx="5303490" cy="1395413"/>
          </a:xfrm>
          <a:prstGeom prst="rect">
            <a:avLst/>
          </a:prstGeom>
        </p:spPr>
      </p:pic>
      <p:pic>
        <p:nvPicPr>
          <p:cNvPr id="6" name="SK-17-img-5" descr="preencoded.png"/>
          <p:cNvPicPr>
            <a:picLocks noChangeAspect="1"/>
          </p:cNvPicPr>
          <p:nvPr/>
        </p:nvPicPr>
        <p:blipFill>
          <a:blip r:embed="rId7"/>
          <a:stretch>
            <a:fillRect/>
          </a:stretch>
        </p:blipFill>
        <p:spPr>
          <a:xfrm>
            <a:off x="762000" y="2278707"/>
            <a:ext cx="214313" cy="175320"/>
          </a:xfrm>
          <a:prstGeom prst="rect">
            <a:avLst/>
          </a:prstGeom>
        </p:spPr>
      </p:pic>
      <p:pic>
        <p:nvPicPr>
          <p:cNvPr id="7" name="SK-17-img-6" descr="preencoded.png"/>
          <p:cNvPicPr>
            <a:picLocks noChangeAspect="1"/>
          </p:cNvPicPr>
          <p:nvPr/>
        </p:nvPicPr>
        <p:blipFill>
          <a:blip r:embed="rId8"/>
          <a:stretch>
            <a:fillRect/>
          </a:stretch>
        </p:blipFill>
        <p:spPr>
          <a:xfrm>
            <a:off x="571500" y="3633192"/>
            <a:ext cx="5303490" cy="2009775"/>
          </a:xfrm>
          <a:prstGeom prst="rect">
            <a:avLst/>
          </a:prstGeom>
        </p:spPr>
      </p:pic>
      <p:pic>
        <p:nvPicPr>
          <p:cNvPr id="8" name="SK-17-img-7" descr="preencoded.png"/>
          <p:cNvPicPr>
            <a:picLocks noChangeAspect="1"/>
          </p:cNvPicPr>
          <p:nvPr/>
        </p:nvPicPr>
        <p:blipFill>
          <a:blip r:embed="rId9"/>
          <a:stretch>
            <a:fillRect/>
          </a:stretch>
        </p:blipFill>
        <p:spPr>
          <a:xfrm>
            <a:off x="762000" y="3864620"/>
            <a:ext cx="214313" cy="175320"/>
          </a:xfrm>
          <a:prstGeom prst="rect">
            <a:avLst/>
          </a:prstGeom>
        </p:spPr>
      </p:pic>
      <p:pic>
        <p:nvPicPr>
          <p:cNvPr id="9" name="SK-17-img-8" descr="preencoded.png"/>
          <p:cNvPicPr>
            <a:picLocks noChangeAspect="1"/>
          </p:cNvPicPr>
          <p:nvPr/>
        </p:nvPicPr>
        <p:blipFill>
          <a:blip r:embed="rId10"/>
          <a:stretch>
            <a:fillRect/>
          </a:stretch>
        </p:blipFill>
        <p:spPr>
          <a:xfrm>
            <a:off x="762000" y="4195167"/>
            <a:ext cx="4922490" cy="419100"/>
          </a:xfrm>
          <a:prstGeom prst="rect">
            <a:avLst/>
          </a:prstGeom>
        </p:spPr>
      </p:pic>
      <p:pic>
        <p:nvPicPr>
          <p:cNvPr id="10" name="SK-17-img-9" descr="preencoded.png"/>
          <p:cNvPicPr>
            <a:picLocks noChangeAspect="1"/>
          </p:cNvPicPr>
          <p:nvPr/>
        </p:nvPicPr>
        <p:blipFill>
          <a:blip r:embed="rId11"/>
          <a:stretch>
            <a:fillRect/>
          </a:stretch>
        </p:blipFill>
        <p:spPr>
          <a:xfrm>
            <a:off x="762000" y="4614267"/>
            <a:ext cx="4922490" cy="419100"/>
          </a:xfrm>
          <a:prstGeom prst="rect">
            <a:avLst/>
          </a:prstGeom>
        </p:spPr>
      </p:pic>
      <p:pic>
        <p:nvPicPr>
          <p:cNvPr id="11" name="SK-17-img-10" descr="preencoded.png"/>
          <p:cNvPicPr>
            <a:picLocks noChangeAspect="1"/>
          </p:cNvPicPr>
          <p:nvPr/>
        </p:nvPicPr>
        <p:blipFill>
          <a:blip r:embed="rId12"/>
          <a:stretch>
            <a:fillRect/>
          </a:stretch>
        </p:blipFill>
        <p:spPr>
          <a:xfrm>
            <a:off x="6160740" y="1856780"/>
            <a:ext cx="5303490" cy="1566863"/>
          </a:xfrm>
          <a:prstGeom prst="rect">
            <a:avLst/>
          </a:prstGeom>
        </p:spPr>
      </p:pic>
      <p:pic>
        <p:nvPicPr>
          <p:cNvPr id="12" name="SK-17-img-11" descr="preencoded.png"/>
          <p:cNvPicPr>
            <a:picLocks noChangeAspect="1"/>
          </p:cNvPicPr>
          <p:nvPr/>
        </p:nvPicPr>
        <p:blipFill>
          <a:blip r:embed="rId13"/>
          <a:stretch>
            <a:fillRect/>
          </a:stretch>
        </p:blipFill>
        <p:spPr>
          <a:xfrm>
            <a:off x="6351240" y="2088207"/>
            <a:ext cx="214313" cy="175320"/>
          </a:xfrm>
          <a:prstGeom prst="rect">
            <a:avLst/>
          </a:prstGeom>
        </p:spPr>
      </p:pic>
      <p:pic>
        <p:nvPicPr>
          <p:cNvPr id="13" name="SK-17-img-12" descr="preencoded.png"/>
          <p:cNvPicPr>
            <a:picLocks noChangeAspect="1"/>
          </p:cNvPicPr>
          <p:nvPr/>
        </p:nvPicPr>
        <p:blipFill>
          <a:blip r:embed="rId14"/>
          <a:stretch>
            <a:fillRect/>
          </a:stretch>
        </p:blipFill>
        <p:spPr>
          <a:xfrm>
            <a:off x="6351240" y="2418755"/>
            <a:ext cx="178594" cy="142875"/>
          </a:xfrm>
          <a:prstGeom prst="rect">
            <a:avLst/>
          </a:prstGeom>
        </p:spPr>
      </p:pic>
      <p:pic>
        <p:nvPicPr>
          <p:cNvPr id="14" name="SK-17-img-13" descr="preencoded.png"/>
          <p:cNvPicPr>
            <a:picLocks noChangeAspect="1"/>
          </p:cNvPicPr>
          <p:nvPr/>
        </p:nvPicPr>
        <p:blipFill>
          <a:blip r:embed="rId15"/>
          <a:stretch>
            <a:fillRect/>
          </a:stretch>
        </p:blipFill>
        <p:spPr>
          <a:xfrm>
            <a:off x="6351240" y="2690217"/>
            <a:ext cx="178594" cy="142875"/>
          </a:xfrm>
          <a:prstGeom prst="rect">
            <a:avLst/>
          </a:prstGeom>
        </p:spPr>
      </p:pic>
      <p:pic>
        <p:nvPicPr>
          <p:cNvPr id="15" name="SK-17-img-14" descr="preencoded.png"/>
          <p:cNvPicPr>
            <a:picLocks noChangeAspect="1"/>
          </p:cNvPicPr>
          <p:nvPr/>
        </p:nvPicPr>
        <p:blipFill>
          <a:blip r:embed="rId14"/>
          <a:stretch>
            <a:fillRect/>
          </a:stretch>
        </p:blipFill>
        <p:spPr>
          <a:xfrm>
            <a:off x="6351240" y="2961680"/>
            <a:ext cx="178594" cy="142875"/>
          </a:xfrm>
          <a:prstGeom prst="rect">
            <a:avLst/>
          </a:prstGeom>
        </p:spPr>
      </p:pic>
      <p:pic>
        <p:nvPicPr>
          <p:cNvPr id="16" name="SK-17-img-15" descr="preencoded.png"/>
          <p:cNvPicPr>
            <a:picLocks noChangeAspect="1"/>
          </p:cNvPicPr>
          <p:nvPr/>
        </p:nvPicPr>
        <p:blipFill>
          <a:blip r:embed="rId16"/>
          <a:stretch>
            <a:fillRect/>
          </a:stretch>
        </p:blipFill>
        <p:spPr>
          <a:xfrm>
            <a:off x="6160740" y="3566517"/>
            <a:ext cx="5303490" cy="1162050"/>
          </a:xfrm>
          <a:prstGeom prst="rect">
            <a:avLst/>
          </a:prstGeom>
        </p:spPr>
      </p:pic>
      <p:pic>
        <p:nvPicPr>
          <p:cNvPr id="17" name="SK-17-img-16" descr="preencoded.png"/>
          <p:cNvPicPr>
            <a:picLocks noChangeAspect="1"/>
          </p:cNvPicPr>
          <p:nvPr/>
        </p:nvPicPr>
        <p:blipFill>
          <a:blip r:embed="rId17"/>
          <a:stretch>
            <a:fillRect/>
          </a:stretch>
        </p:blipFill>
        <p:spPr>
          <a:xfrm>
            <a:off x="6303615" y="3747492"/>
            <a:ext cx="190500" cy="152400"/>
          </a:xfrm>
          <a:prstGeom prst="rect">
            <a:avLst/>
          </a:prstGeom>
        </p:spPr>
      </p:pic>
      <p:pic>
        <p:nvPicPr>
          <p:cNvPr id="18" name="SK-17-img-17" descr="preencoded.png"/>
          <p:cNvPicPr>
            <a:picLocks noChangeAspect="1"/>
          </p:cNvPicPr>
          <p:nvPr/>
        </p:nvPicPr>
        <p:blipFill>
          <a:blip r:embed="rId18"/>
          <a:stretch>
            <a:fillRect/>
          </a:stretch>
        </p:blipFill>
        <p:spPr>
          <a:xfrm>
            <a:off x="6160740" y="4871442"/>
            <a:ext cx="5303490" cy="962025"/>
          </a:xfrm>
          <a:prstGeom prst="rect">
            <a:avLst/>
          </a:prstGeom>
        </p:spPr>
      </p:pic>
      <p:pic>
        <p:nvPicPr>
          <p:cNvPr id="19" name="SK-17-img-18" descr="preencoded.png"/>
          <p:cNvPicPr>
            <a:picLocks noChangeAspect="1"/>
          </p:cNvPicPr>
          <p:nvPr/>
        </p:nvPicPr>
        <p:blipFill>
          <a:blip r:embed="rId19"/>
          <a:stretch>
            <a:fillRect/>
          </a:stretch>
        </p:blipFill>
        <p:spPr>
          <a:xfrm>
            <a:off x="6303615" y="5052417"/>
            <a:ext cx="190500" cy="152400"/>
          </a:xfrm>
          <a:prstGeom prst="rect">
            <a:avLst/>
          </a:prstGeom>
        </p:spPr>
      </p:pic>
      <p:pic>
        <p:nvPicPr>
          <p:cNvPr id="20" name="SK-17-img-19" descr="preencoded.png"/>
          <p:cNvPicPr>
            <a:picLocks noChangeAspect="1"/>
          </p:cNvPicPr>
          <p:nvPr/>
        </p:nvPicPr>
        <p:blipFill>
          <a:blip r:embed="rId20"/>
          <a:stretch>
            <a:fillRect/>
          </a:stretch>
        </p:blipFill>
        <p:spPr>
          <a:xfrm>
            <a:off x="0" y="6372225"/>
            <a:ext cx="12192000" cy="485775"/>
          </a:xfrm>
          <a:prstGeom prst="rect">
            <a:avLst/>
          </a:prstGeom>
        </p:spPr>
      </p:pic>
      <p:sp>
        <p:nvSpPr>
          <p:cNvPr id="21" name="SK-17-text-20"/>
          <p:cNvSpPr/>
          <p:nvPr/>
        </p:nvSpPr>
        <p:spPr>
          <a:xfrm>
            <a:off x="571500" y="381000"/>
            <a:ext cx="110490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Managing BPH: Alpha-Blockers</a:t>
            </a:r>
            <a:endParaRPr lang="en-US" sz="2400" dirty="0"/>
          </a:p>
        </p:txBody>
      </p:sp>
      <p:sp>
        <p:nvSpPr>
          <p:cNvPr id="22" name="SK-17-text-21"/>
          <p:cNvSpPr/>
          <p:nvPr/>
        </p:nvSpPr>
        <p:spPr>
          <a:xfrm>
            <a:off x="571500" y="803821"/>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CLINICAL GUIDANCE &amp; NICE UPDATES</a:t>
            </a:r>
            <a:endParaRPr lang="en-US" sz="1200" dirty="0"/>
          </a:p>
        </p:txBody>
      </p:sp>
      <p:sp>
        <p:nvSpPr>
          <p:cNvPr id="23" name="SK-17-text-22"/>
          <p:cNvSpPr/>
          <p:nvPr/>
        </p:nvSpPr>
        <p:spPr>
          <a:xfrm>
            <a:off x="1071563" y="2237780"/>
            <a:ext cx="492249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Mechanism of Action</a:t>
            </a:r>
            <a:endParaRPr lang="en-US" sz="1350" dirty="0"/>
          </a:p>
        </p:txBody>
      </p:sp>
      <p:sp>
        <p:nvSpPr>
          <p:cNvPr id="24" name="SK-17-text-23"/>
          <p:cNvSpPr/>
          <p:nvPr/>
        </p:nvSpPr>
        <p:spPr>
          <a:xfrm>
            <a:off x="762000" y="2609255"/>
            <a:ext cx="4922490" cy="642938"/>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Alpha-blockers provide </a:t>
            </a:r>
            <a:r>
              <a:rPr lang="en-US" sz="1125" b="1" dirty="0">
                <a:solidFill>
                  <a:srgbClr val="2D6A4F"/>
                </a:solidFill>
              </a:rPr>
              <a:t>rapid symptom relief</a:t>
            </a:r>
            <a:r>
              <a:rPr lang="en-US" sz="1125" dirty="0">
                <a:solidFill>
                  <a:srgbClr val="2F3640"/>
                </a:solidFill>
              </a:rPr>
              <a:t> by relaxing smooth muscle in the prostate and bladder neck, reducing bladder outlet obstruction. Relief is typically noticed within a few days.</a:t>
            </a:r>
            <a:endParaRPr lang="en-US" sz="1125" dirty="0"/>
          </a:p>
        </p:txBody>
      </p:sp>
      <p:sp>
        <p:nvSpPr>
          <p:cNvPr id="25" name="SK-17-text-24"/>
          <p:cNvSpPr/>
          <p:nvPr/>
        </p:nvSpPr>
        <p:spPr>
          <a:xfrm>
            <a:off x="1071563" y="3823692"/>
            <a:ext cx="65836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First-Line Dosing (BNF Verified)</a:t>
            </a:r>
            <a:endParaRPr lang="en-US" sz="1350" dirty="0"/>
          </a:p>
        </p:txBody>
      </p:sp>
      <p:sp>
        <p:nvSpPr>
          <p:cNvPr id="26" name="SK-17-text-25"/>
          <p:cNvSpPr/>
          <p:nvPr/>
        </p:nvSpPr>
        <p:spPr>
          <a:xfrm>
            <a:off x="762000" y="4290417"/>
            <a:ext cx="23774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Tamsulosin MR</a:t>
            </a:r>
            <a:endParaRPr lang="en-US" sz="1200" dirty="0"/>
          </a:p>
        </p:txBody>
      </p:sp>
      <p:sp>
        <p:nvSpPr>
          <p:cNvPr id="27" name="SK-17-text-26"/>
          <p:cNvSpPr/>
          <p:nvPr/>
        </p:nvSpPr>
        <p:spPr>
          <a:xfrm>
            <a:off x="3977134" y="4297561"/>
            <a:ext cx="4629150" cy="214313"/>
          </a:xfrm>
          <a:prstGeom prst="rect">
            <a:avLst/>
          </a:prstGeom>
          <a:noFill/>
          <a:ln/>
        </p:spPr>
        <p:txBody>
          <a:bodyPr vert="horz" wrap="square" lIns="0" tIns="0" rIns="0" bIns="0" rtlCol="0" anchor="ctr"/>
          <a:lstStyle/>
          <a:p>
            <a:pPr marL="0" indent="0">
              <a:lnSpc>
                <a:spcPts val="1688"/>
              </a:lnSpc>
              <a:buNone/>
            </a:pPr>
            <a:r>
              <a:rPr lang="en-US" sz="1125" dirty="0">
                <a:solidFill>
                  <a:srgbClr val="4A5568"/>
                </a:solidFill>
              </a:rPr>
              <a:t>400 micrograms once daily</a:t>
            </a:r>
            <a:endParaRPr lang="en-US" sz="1125" dirty="0"/>
          </a:p>
        </p:txBody>
      </p:sp>
      <p:sp>
        <p:nvSpPr>
          <p:cNvPr id="28" name="SK-17-text-27"/>
          <p:cNvSpPr/>
          <p:nvPr/>
        </p:nvSpPr>
        <p:spPr>
          <a:xfrm>
            <a:off x="762000" y="4709517"/>
            <a:ext cx="21945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Alfuzosin MR</a:t>
            </a:r>
            <a:endParaRPr lang="en-US" sz="1200" dirty="0"/>
          </a:p>
        </p:txBody>
      </p:sp>
      <p:sp>
        <p:nvSpPr>
          <p:cNvPr id="29" name="SK-17-text-28"/>
          <p:cNvSpPr/>
          <p:nvPr/>
        </p:nvSpPr>
        <p:spPr>
          <a:xfrm>
            <a:off x="4604296" y="4716661"/>
            <a:ext cx="2971800" cy="214313"/>
          </a:xfrm>
          <a:prstGeom prst="rect">
            <a:avLst/>
          </a:prstGeom>
          <a:noFill/>
          <a:ln/>
        </p:spPr>
        <p:txBody>
          <a:bodyPr vert="horz" wrap="square" lIns="0" tIns="0" rIns="0" bIns="0" rtlCol="0" anchor="ctr"/>
          <a:lstStyle/>
          <a:p>
            <a:pPr marL="0" indent="0">
              <a:lnSpc>
                <a:spcPts val="1688"/>
              </a:lnSpc>
              <a:buNone/>
            </a:pPr>
            <a:r>
              <a:rPr lang="en-US" sz="1125" dirty="0">
                <a:solidFill>
                  <a:srgbClr val="4A5568"/>
                </a:solidFill>
              </a:rPr>
              <a:t>10 mg once daily</a:t>
            </a:r>
            <a:endParaRPr lang="en-US" sz="1125" dirty="0"/>
          </a:p>
        </p:txBody>
      </p:sp>
      <p:sp>
        <p:nvSpPr>
          <p:cNvPr id="30" name="SK-17-text-29"/>
          <p:cNvSpPr/>
          <p:nvPr/>
        </p:nvSpPr>
        <p:spPr>
          <a:xfrm>
            <a:off x="762000" y="5128617"/>
            <a:ext cx="16459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Doxazosin</a:t>
            </a:r>
            <a:endParaRPr lang="en-US" sz="1200" dirty="0"/>
          </a:p>
        </p:txBody>
      </p:sp>
      <p:sp>
        <p:nvSpPr>
          <p:cNvPr id="31" name="SK-17-text-30"/>
          <p:cNvSpPr/>
          <p:nvPr/>
        </p:nvSpPr>
        <p:spPr>
          <a:xfrm>
            <a:off x="4683770" y="5135761"/>
            <a:ext cx="2686050" cy="214313"/>
          </a:xfrm>
          <a:prstGeom prst="rect">
            <a:avLst/>
          </a:prstGeom>
          <a:noFill/>
          <a:ln/>
        </p:spPr>
        <p:txBody>
          <a:bodyPr vert="horz" wrap="square" lIns="0" tIns="0" rIns="0" bIns="0" rtlCol="0" anchor="ctr"/>
          <a:lstStyle/>
          <a:p>
            <a:pPr marL="0" indent="0">
              <a:lnSpc>
                <a:spcPts val="1688"/>
              </a:lnSpc>
              <a:buNone/>
            </a:pPr>
            <a:r>
              <a:rPr lang="en-US" sz="1125" dirty="0">
                <a:solidFill>
                  <a:srgbClr val="4A5568"/>
                </a:solidFill>
              </a:rPr>
              <a:t>4 mg once daily</a:t>
            </a:r>
            <a:endParaRPr lang="en-US" sz="1125" dirty="0"/>
          </a:p>
        </p:txBody>
      </p:sp>
      <p:sp>
        <p:nvSpPr>
          <p:cNvPr id="32" name="SK-17-text-31"/>
          <p:cNvSpPr/>
          <p:nvPr/>
        </p:nvSpPr>
        <p:spPr>
          <a:xfrm>
            <a:off x="6660803" y="2047280"/>
            <a:ext cx="492249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Typical Side Effects</a:t>
            </a:r>
            <a:endParaRPr lang="en-US" sz="1350" dirty="0"/>
          </a:p>
        </p:txBody>
      </p:sp>
      <p:sp>
        <p:nvSpPr>
          <p:cNvPr id="33" name="SK-17-text-32"/>
          <p:cNvSpPr/>
          <p:nvPr/>
        </p:nvSpPr>
        <p:spPr>
          <a:xfrm>
            <a:off x="6606034" y="2418755"/>
            <a:ext cx="5585966"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Postural dizziness and hypotension</a:t>
            </a:r>
            <a:endParaRPr lang="en-US" sz="1125" dirty="0"/>
          </a:p>
        </p:txBody>
      </p:sp>
      <p:sp>
        <p:nvSpPr>
          <p:cNvPr id="34" name="SK-17-text-33"/>
          <p:cNvSpPr/>
          <p:nvPr/>
        </p:nvSpPr>
        <p:spPr>
          <a:xfrm>
            <a:off x="6606034" y="2690217"/>
            <a:ext cx="51435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Headaches and nasal congestion</a:t>
            </a:r>
            <a:endParaRPr lang="en-US" sz="1125" dirty="0"/>
          </a:p>
        </p:txBody>
      </p:sp>
      <p:sp>
        <p:nvSpPr>
          <p:cNvPr id="35" name="SK-17-text-34"/>
          <p:cNvSpPr/>
          <p:nvPr/>
        </p:nvSpPr>
        <p:spPr>
          <a:xfrm>
            <a:off x="6606034" y="2961680"/>
            <a:ext cx="5585966"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Ejaculatory disturbance (retrograde)</a:t>
            </a:r>
            <a:endParaRPr lang="en-US" sz="1125" dirty="0"/>
          </a:p>
        </p:txBody>
      </p:sp>
      <p:sp>
        <p:nvSpPr>
          <p:cNvPr id="36" name="SK-17-text-35"/>
          <p:cNvSpPr/>
          <p:nvPr/>
        </p:nvSpPr>
        <p:spPr>
          <a:xfrm>
            <a:off x="6570315" y="3709392"/>
            <a:ext cx="50177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C53030"/>
                </a:solidFill>
              </a:rPr>
              <a:t>Mandatory IFIS Warning</a:t>
            </a:r>
            <a:endParaRPr lang="en-US" sz="1200" dirty="0"/>
          </a:p>
        </p:txBody>
      </p:sp>
      <p:sp>
        <p:nvSpPr>
          <p:cNvPr id="37" name="SK-17-text-36"/>
          <p:cNvSpPr/>
          <p:nvPr/>
        </p:nvSpPr>
        <p:spPr>
          <a:xfrm>
            <a:off x="6303615" y="3985617"/>
            <a:ext cx="5017740" cy="60007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Warn all men starting </a:t>
            </a:r>
            <a:r>
              <a:rPr lang="en-US" sz="1050" b="1" dirty="0">
                <a:solidFill>
                  <a:srgbClr val="2D6A4F"/>
                </a:solidFill>
              </a:rPr>
              <a:t>tamsulosin</a:t>
            </a:r>
            <a:r>
              <a:rPr lang="en-US" sz="1050" dirty="0">
                <a:solidFill>
                  <a:srgbClr val="2F3640"/>
                </a:solidFill>
              </a:rPr>
              <a:t> about </a:t>
            </a:r>
            <a:r>
              <a:rPr lang="en-US" sz="1050" b="1" dirty="0">
                <a:solidFill>
                  <a:srgbClr val="2F3640"/>
                </a:solidFill>
              </a:rPr>
              <a:t>Intraoperative Floppy Iris Syndrome</a:t>
            </a:r>
            <a:r>
              <a:rPr lang="en-US" sz="1050" dirty="0">
                <a:solidFill>
                  <a:srgbClr val="2F3640"/>
                </a:solidFill>
              </a:rPr>
              <a:t> risk before any cataract surgery. Advise them to explicitly inform their ophthalmology team.</a:t>
            </a:r>
            <a:endParaRPr lang="en-US" sz="1050" dirty="0"/>
          </a:p>
        </p:txBody>
      </p:sp>
      <p:sp>
        <p:nvSpPr>
          <p:cNvPr id="38" name="SK-17-text-37"/>
          <p:cNvSpPr/>
          <p:nvPr/>
        </p:nvSpPr>
        <p:spPr>
          <a:xfrm>
            <a:off x="6570315" y="5014317"/>
            <a:ext cx="50177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7E22CE"/>
                </a:solidFill>
              </a:rPr>
              <a:t>AKT Exam Focus</a:t>
            </a:r>
            <a:endParaRPr lang="en-US" sz="1200" dirty="0"/>
          </a:p>
        </p:txBody>
      </p:sp>
      <p:sp>
        <p:nvSpPr>
          <p:cNvPr id="39" name="SK-17-text-38"/>
          <p:cNvSpPr/>
          <p:nvPr/>
        </p:nvSpPr>
        <p:spPr>
          <a:xfrm>
            <a:off x="6303615" y="5290542"/>
            <a:ext cx="5017740" cy="400050"/>
          </a:xfrm>
          <a:prstGeom prst="rect">
            <a:avLst/>
          </a:prstGeom>
          <a:noFill/>
          <a:ln/>
        </p:spPr>
        <p:txBody>
          <a:bodyPr vert="horz" wrap="square" lIns="0" tIns="0" rIns="0" bIns="0" rtlCol="0" anchor="ctr"/>
          <a:lstStyle/>
          <a:p>
            <a:pPr marL="0" indent="0">
              <a:lnSpc>
                <a:spcPts val="1575"/>
              </a:lnSpc>
              <a:buNone/>
            </a:pPr>
            <a:r>
              <a:rPr lang="en-US" sz="1050" dirty="0">
                <a:solidFill>
                  <a:srgbClr val="581C87"/>
                </a:solidFill>
              </a:rPr>
              <a:t>Be ready to recall exact first-line doses for BPH medications. Note that tamsulosin is 400 </a:t>
            </a:r>
            <a:r>
              <a:rPr lang="en-US" sz="1050" b="1" dirty="0">
                <a:solidFill>
                  <a:srgbClr val="581C87"/>
                </a:solidFill>
              </a:rPr>
              <a:t>micrograms</a:t>
            </a:r>
            <a:r>
              <a:rPr lang="en-US" sz="1050" dirty="0">
                <a:solidFill>
                  <a:srgbClr val="581C87"/>
                </a:solidFill>
              </a:rPr>
              <a:t>, not milligrams.</a:t>
            </a:r>
            <a:endParaRPr lang="en-US" sz="1050" dirty="0"/>
          </a:p>
        </p:txBody>
      </p:sp>
      <p:sp>
        <p:nvSpPr>
          <p:cNvPr id="40" name="SK-17-text-39"/>
          <p:cNvSpPr/>
          <p:nvPr/>
        </p:nvSpPr>
        <p:spPr>
          <a:xfrm>
            <a:off x="571500" y="6372225"/>
            <a:ext cx="11049000" cy="485775"/>
          </a:xfrm>
          <a:prstGeom prst="rect">
            <a:avLst/>
          </a:prstGeom>
          <a:noFill/>
          <a:ln/>
        </p:spPr>
        <p:txBody>
          <a:bodyPr vert="horz" wrap="square" lIns="0" tIns="0" rIns="0" bIns="0" rtlCol="0" anchor="ctr"/>
          <a:lstStyle/>
          <a:p>
            <a:pPr marL="0" indent="0" algn="l">
              <a:lnSpc>
                <a:spcPts val="1575"/>
              </a:lnSpc>
              <a:buNone/>
            </a:pPr>
            <a:r>
              <a:rPr lang="en-US" sz="1050" dirty="0">
                <a:solidFill>
                  <a:srgbClr val="718096"/>
                </a:solidFill>
              </a:rPr>
              <a:t>www.bradfordvts.co.uk</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8-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8-img-3" descr="preencoded.png"/>
          <p:cNvPicPr>
            <a:picLocks noChangeAspect="1"/>
          </p:cNvPicPr>
          <p:nvPr/>
        </p:nvPicPr>
        <p:blipFill>
          <a:blip r:embed="rId4"/>
          <a:stretch>
            <a:fillRect/>
          </a:stretch>
        </p:blipFill>
        <p:spPr>
          <a:xfrm>
            <a:off x="0" y="0"/>
            <a:ext cx="12192000" cy="777180"/>
          </a:xfrm>
          <a:prstGeom prst="rect">
            <a:avLst/>
          </a:prstGeom>
        </p:spPr>
      </p:pic>
      <p:pic>
        <p:nvPicPr>
          <p:cNvPr id="5" name="SK-18-img-4" descr="preencoded.png"/>
          <p:cNvPicPr>
            <a:picLocks noChangeAspect="1"/>
          </p:cNvPicPr>
          <p:nvPr/>
        </p:nvPicPr>
        <p:blipFill>
          <a:blip r:embed="rId5"/>
          <a:stretch>
            <a:fillRect/>
          </a:stretch>
        </p:blipFill>
        <p:spPr>
          <a:xfrm>
            <a:off x="381000" y="891480"/>
            <a:ext cx="5572125" cy="2654647"/>
          </a:xfrm>
          <a:prstGeom prst="rect">
            <a:avLst/>
          </a:prstGeom>
        </p:spPr>
      </p:pic>
      <p:pic>
        <p:nvPicPr>
          <p:cNvPr id="6" name="SK-18-img-5" descr="preencoded.png"/>
          <p:cNvPicPr>
            <a:picLocks noChangeAspect="1"/>
          </p:cNvPicPr>
          <p:nvPr/>
        </p:nvPicPr>
        <p:blipFill>
          <a:blip r:embed="rId6"/>
          <a:stretch>
            <a:fillRect/>
          </a:stretch>
        </p:blipFill>
        <p:spPr>
          <a:xfrm>
            <a:off x="619125" y="1110555"/>
            <a:ext cx="285750" cy="228600"/>
          </a:xfrm>
          <a:prstGeom prst="rect">
            <a:avLst/>
          </a:prstGeom>
        </p:spPr>
      </p:pic>
      <p:pic>
        <p:nvPicPr>
          <p:cNvPr id="7" name="SK-18-img-6" descr="preencoded.png"/>
          <p:cNvPicPr>
            <a:picLocks noChangeAspect="1"/>
          </p:cNvPicPr>
          <p:nvPr/>
        </p:nvPicPr>
        <p:blipFill>
          <a:blip r:embed="rId7"/>
          <a:stretch>
            <a:fillRect/>
          </a:stretch>
        </p:blipFill>
        <p:spPr>
          <a:xfrm>
            <a:off x="381000" y="3698528"/>
            <a:ext cx="5572125" cy="2654647"/>
          </a:xfrm>
          <a:prstGeom prst="rect">
            <a:avLst/>
          </a:prstGeom>
        </p:spPr>
      </p:pic>
      <p:pic>
        <p:nvPicPr>
          <p:cNvPr id="8" name="SK-18-img-7" descr="preencoded.png"/>
          <p:cNvPicPr>
            <a:picLocks noChangeAspect="1"/>
          </p:cNvPicPr>
          <p:nvPr/>
        </p:nvPicPr>
        <p:blipFill>
          <a:blip r:embed="rId8"/>
          <a:stretch>
            <a:fillRect/>
          </a:stretch>
        </p:blipFill>
        <p:spPr>
          <a:xfrm>
            <a:off x="619125" y="3917603"/>
            <a:ext cx="285750" cy="228600"/>
          </a:xfrm>
          <a:prstGeom prst="rect">
            <a:avLst/>
          </a:prstGeom>
        </p:spPr>
      </p:pic>
      <p:pic>
        <p:nvPicPr>
          <p:cNvPr id="9" name="SK-18-img-8" descr="preencoded.png"/>
          <p:cNvPicPr>
            <a:picLocks noChangeAspect="1"/>
          </p:cNvPicPr>
          <p:nvPr/>
        </p:nvPicPr>
        <p:blipFill>
          <a:blip r:embed="rId9"/>
          <a:stretch>
            <a:fillRect/>
          </a:stretch>
        </p:blipFill>
        <p:spPr>
          <a:xfrm>
            <a:off x="6238875" y="891480"/>
            <a:ext cx="5572125" cy="2068116"/>
          </a:xfrm>
          <a:prstGeom prst="rect">
            <a:avLst/>
          </a:prstGeom>
        </p:spPr>
      </p:pic>
      <p:pic>
        <p:nvPicPr>
          <p:cNvPr id="10" name="SK-18-img-9" descr="preencoded.png"/>
          <p:cNvPicPr>
            <a:picLocks noChangeAspect="1"/>
          </p:cNvPicPr>
          <p:nvPr/>
        </p:nvPicPr>
        <p:blipFill>
          <a:blip r:embed="rId10"/>
          <a:stretch>
            <a:fillRect/>
          </a:stretch>
        </p:blipFill>
        <p:spPr>
          <a:xfrm>
            <a:off x="6477000" y="1110555"/>
            <a:ext cx="285750" cy="228600"/>
          </a:xfrm>
          <a:prstGeom prst="rect">
            <a:avLst/>
          </a:prstGeom>
        </p:spPr>
      </p:pic>
      <p:pic>
        <p:nvPicPr>
          <p:cNvPr id="11" name="SK-18-img-10" descr="preencoded.png"/>
          <p:cNvPicPr>
            <a:picLocks noChangeAspect="1"/>
          </p:cNvPicPr>
          <p:nvPr/>
        </p:nvPicPr>
        <p:blipFill>
          <a:blip r:embed="rId11"/>
          <a:stretch>
            <a:fillRect/>
          </a:stretch>
        </p:blipFill>
        <p:spPr>
          <a:xfrm>
            <a:off x="6238875" y="3111996"/>
            <a:ext cx="5572125" cy="2068116"/>
          </a:xfrm>
          <a:prstGeom prst="rect">
            <a:avLst/>
          </a:prstGeom>
        </p:spPr>
      </p:pic>
      <p:pic>
        <p:nvPicPr>
          <p:cNvPr id="12" name="SK-18-img-11" descr="preencoded.png"/>
          <p:cNvPicPr>
            <a:picLocks noChangeAspect="1"/>
          </p:cNvPicPr>
          <p:nvPr/>
        </p:nvPicPr>
        <p:blipFill>
          <a:blip r:embed="rId12"/>
          <a:stretch>
            <a:fillRect/>
          </a:stretch>
        </p:blipFill>
        <p:spPr>
          <a:xfrm>
            <a:off x="6477000" y="3352949"/>
            <a:ext cx="261937" cy="213420"/>
          </a:xfrm>
          <a:prstGeom prst="rect">
            <a:avLst/>
          </a:prstGeom>
        </p:spPr>
      </p:pic>
      <p:pic>
        <p:nvPicPr>
          <p:cNvPr id="13" name="SK-18-img-12" descr="preencoded.png"/>
          <p:cNvPicPr>
            <a:picLocks noChangeAspect="1"/>
          </p:cNvPicPr>
          <p:nvPr/>
        </p:nvPicPr>
        <p:blipFill>
          <a:blip r:embed="rId13"/>
          <a:stretch>
            <a:fillRect/>
          </a:stretch>
        </p:blipFill>
        <p:spPr>
          <a:xfrm>
            <a:off x="6477000" y="4355902"/>
            <a:ext cx="5095875" cy="542925"/>
          </a:xfrm>
          <a:prstGeom prst="rect">
            <a:avLst/>
          </a:prstGeom>
        </p:spPr>
      </p:pic>
      <p:pic>
        <p:nvPicPr>
          <p:cNvPr id="14" name="SK-18-img-13" descr="preencoded.png"/>
          <p:cNvPicPr>
            <a:picLocks noChangeAspect="1"/>
          </p:cNvPicPr>
          <p:nvPr/>
        </p:nvPicPr>
        <p:blipFill>
          <a:blip r:embed="rId14"/>
          <a:stretch>
            <a:fillRect/>
          </a:stretch>
        </p:blipFill>
        <p:spPr>
          <a:xfrm>
            <a:off x="6238875" y="5408712"/>
            <a:ext cx="5572125" cy="944612"/>
          </a:xfrm>
          <a:prstGeom prst="rect">
            <a:avLst/>
          </a:prstGeom>
        </p:spPr>
      </p:pic>
      <p:pic>
        <p:nvPicPr>
          <p:cNvPr id="15" name="SK-18-img-14" descr="preencoded.png"/>
          <p:cNvPicPr>
            <a:picLocks noChangeAspect="1"/>
          </p:cNvPicPr>
          <p:nvPr/>
        </p:nvPicPr>
        <p:blipFill>
          <a:blip r:embed="rId15"/>
          <a:stretch>
            <a:fillRect/>
          </a:stretch>
        </p:blipFill>
        <p:spPr>
          <a:xfrm>
            <a:off x="6429375" y="5683448"/>
            <a:ext cx="138261" cy="110579"/>
          </a:xfrm>
          <a:prstGeom prst="rect">
            <a:avLst/>
          </a:prstGeom>
        </p:spPr>
      </p:pic>
      <p:pic>
        <p:nvPicPr>
          <p:cNvPr id="16" name="SK-18-img-15" descr="preencoded.png"/>
          <p:cNvPicPr>
            <a:picLocks noChangeAspect="1"/>
          </p:cNvPicPr>
          <p:nvPr/>
        </p:nvPicPr>
        <p:blipFill>
          <a:blip r:embed="rId16"/>
          <a:stretch>
            <a:fillRect/>
          </a:stretch>
        </p:blipFill>
        <p:spPr>
          <a:xfrm>
            <a:off x="0" y="6505575"/>
            <a:ext cx="12192000" cy="352425"/>
          </a:xfrm>
          <a:prstGeom prst="rect">
            <a:avLst/>
          </a:prstGeom>
        </p:spPr>
      </p:pic>
      <p:sp>
        <p:nvSpPr>
          <p:cNvPr id="17" name="SK-18-text-16"/>
          <p:cNvSpPr/>
          <p:nvPr/>
        </p:nvSpPr>
        <p:spPr>
          <a:xfrm>
            <a:off x="381000" y="1524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Managing BPH: 5-Alpha Reductase Inhibitors (5-ARIs)</a:t>
            </a:r>
            <a:endParaRPr lang="en-US" sz="2100" dirty="0"/>
          </a:p>
        </p:txBody>
      </p:sp>
      <p:sp>
        <p:nvSpPr>
          <p:cNvPr id="18" name="SK-18-text-17"/>
          <p:cNvSpPr/>
          <p:nvPr/>
        </p:nvSpPr>
        <p:spPr>
          <a:xfrm>
            <a:off x="381000" y="500955"/>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19" name="SK-18-text-18"/>
          <p:cNvSpPr/>
          <p:nvPr/>
        </p:nvSpPr>
        <p:spPr>
          <a:xfrm>
            <a:off x="1019175" y="1081980"/>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Verified Drug Doses</a:t>
            </a:r>
            <a:endParaRPr lang="en-US" sz="1500" dirty="0"/>
          </a:p>
        </p:txBody>
      </p:sp>
      <p:sp>
        <p:nvSpPr>
          <p:cNvPr id="20" name="SK-18-text-19"/>
          <p:cNvSpPr/>
          <p:nvPr/>
        </p:nvSpPr>
        <p:spPr>
          <a:xfrm>
            <a:off x="809625" y="1482030"/>
            <a:ext cx="4905375"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 </a:t>
            </a:r>
            <a:r>
              <a:rPr lang="en-US" sz="1350" b="1" dirty="0">
                <a:solidFill>
                  <a:srgbClr val="2D6A4F"/>
                </a:solidFill>
              </a:rPr>
              <a:t>Finasteride:</a:t>
            </a:r>
            <a:r>
              <a:rPr lang="en-US" sz="1350" dirty="0">
                <a:solidFill>
                  <a:srgbClr val="2F3640"/>
                </a:solidFill>
              </a:rPr>
              <a:t> 5 mg daily</a:t>
            </a:r>
            <a:endParaRPr lang="en-US" sz="1350" dirty="0"/>
          </a:p>
        </p:txBody>
      </p:sp>
      <p:sp>
        <p:nvSpPr>
          <p:cNvPr id="21" name="SK-18-text-20"/>
          <p:cNvSpPr/>
          <p:nvPr/>
        </p:nvSpPr>
        <p:spPr>
          <a:xfrm>
            <a:off x="809625" y="1853505"/>
            <a:ext cx="7129756"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 </a:t>
            </a:r>
            <a:r>
              <a:rPr lang="en-US" sz="1350" b="1" dirty="0">
                <a:solidFill>
                  <a:srgbClr val="2D6A4F"/>
                </a:solidFill>
              </a:rPr>
              <a:t>Dutasteride:</a:t>
            </a:r>
            <a:r>
              <a:rPr lang="en-US" sz="1350" dirty="0">
                <a:solidFill>
                  <a:srgbClr val="2F3640"/>
                </a:solidFill>
              </a:rPr>
              <a:t> 500 micrograms daily</a:t>
            </a:r>
            <a:endParaRPr lang="en-US" sz="1350" dirty="0"/>
          </a:p>
        </p:txBody>
      </p:sp>
      <p:sp>
        <p:nvSpPr>
          <p:cNvPr id="22" name="SK-18-text-21"/>
          <p:cNvSpPr/>
          <p:nvPr/>
        </p:nvSpPr>
        <p:spPr>
          <a:xfrm>
            <a:off x="1019175" y="3889028"/>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Clinical Suitability</a:t>
            </a:r>
            <a:endParaRPr lang="en-US" sz="1500" dirty="0"/>
          </a:p>
        </p:txBody>
      </p:sp>
      <p:sp>
        <p:nvSpPr>
          <p:cNvPr id="23" name="SK-18-text-22"/>
          <p:cNvSpPr/>
          <p:nvPr/>
        </p:nvSpPr>
        <p:spPr>
          <a:xfrm>
            <a:off x="809625" y="4289078"/>
            <a:ext cx="49053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Best suited for men with an enlarged prostate (usually &gt;30g) or high risk of progression.</a:t>
            </a:r>
            <a:endParaRPr lang="en-US" sz="1350" dirty="0"/>
          </a:p>
        </p:txBody>
      </p:sp>
      <p:sp>
        <p:nvSpPr>
          <p:cNvPr id="24" name="SK-18-text-23"/>
          <p:cNvSpPr/>
          <p:nvPr/>
        </p:nvSpPr>
        <p:spPr>
          <a:xfrm>
            <a:off x="809625" y="4917728"/>
            <a:ext cx="4905375"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Mechanism: Reduces prostate size by inhibiting conversion of testosterone to DHT.</a:t>
            </a:r>
            <a:endParaRPr lang="en-US" sz="1350" dirty="0"/>
          </a:p>
        </p:txBody>
      </p:sp>
      <p:sp>
        <p:nvSpPr>
          <p:cNvPr id="25" name="SK-18-text-24"/>
          <p:cNvSpPr/>
          <p:nvPr/>
        </p:nvSpPr>
        <p:spPr>
          <a:xfrm>
            <a:off x="6877050" y="1081980"/>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Expected Timescales</a:t>
            </a:r>
            <a:endParaRPr lang="en-US" sz="1500" dirty="0"/>
          </a:p>
        </p:txBody>
      </p:sp>
      <p:sp>
        <p:nvSpPr>
          <p:cNvPr id="26" name="SK-18-text-25"/>
          <p:cNvSpPr/>
          <p:nvPr/>
        </p:nvSpPr>
        <p:spPr>
          <a:xfrm>
            <a:off x="6667500" y="1482030"/>
            <a:ext cx="5524500"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Slower onset than alpha-blockers.</a:t>
            </a:r>
            <a:endParaRPr lang="en-US" sz="1350" dirty="0"/>
          </a:p>
        </p:txBody>
      </p:sp>
      <p:sp>
        <p:nvSpPr>
          <p:cNvPr id="27" name="SK-18-text-26"/>
          <p:cNvSpPr/>
          <p:nvPr/>
        </p:nvSpPr>
        <p:spPr>
          <a:xfrm>
            <a:off x="6667500" y="1853505"/>
            <a:ext cx="5524500"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Noticeable symptomatic relief usually takes </a:t>
            </a:r>
            <a:r>
              <a:rPr lang="en-US" sz="1350" b="1" dirty="0">
                <a:solidFill>
                  <a:srgbClr val="2D6A4F"/>
                </a:solidFill>
              </a:rPr>
              <a:t>3–4 months</a:t>
            </a:r>
            <a:r>
              <a:rPr lang="en-US" sz="1350" dirty="0">
                <a:solidFill>
                  <a:srgbClr val="2F3640"/>
                </a:solidFill>
              </a:rPr>
              <a:t>.</a:t>
            </a:r>
            <a:endParaRPr lang="en-US" sz="1350" dirty="0"/>
          </a:p>
        </p:txBody>
      </p:sp>
      <p:sp>
        <p:nvSpPr>
          <p:cNvPr id="28" name="SK-18-text-27"/>
          <p:cNvSpPr/>
          <p:nvPr/>
        </p:nvSpPr>
        <p:spPr>
          <a:xfrm>
            <a:off x="6667500" y="2224980"/>
            <a:ext cx="5524500"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F3640"/>
                </a:solidFill>
              </a:rPr>
              <a:t>Full clinical effect may take up to 6 months.</a:t>
            </a:r>
            <a:endParaRPr lang="en-US" sz="1350" dirty="0"/>
          </a:p>
        </p:txBody>
      </p:sp>
      <p:sp>
        <p:nvSpPr>
          <p:cNvPr id="29" name="SK-18-text-28"/>
          <p:cNvSpPr/>
          <p:nvPr/>
        </p:nvSpPr>
        <p:spPr>
          <a:xfrm>
            <a:off x="6834188" y="3302496"/>
            <a:ext cx="50958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D6A4F"/>
                </a:solidFill>
              </a:rPr>
              <a:t>The Crucial PSA Rule</a:t>
            </a:r>
            <a:endParaRPr lang="en-US" sz="1650" dirty="0"/>
          </a:p>
        </p:txBody>
      </p:sp>
      <p:sp>
        <p:nvSpPr>
          <p:cNvPr id="30" name="SK-18-text-29"/>
          <p:cNvSpPr/>
          <p:nvPr/>
        </p:nvSpPr>
        <p:spPr>
          <a:xfrm>
            <a:off x="6477000" y="3693021"/>
            <a:ext cx="5095875" cy="548580"/>
          </a:xfrm>
          <a:prstGeom prst="rect">
            <a:avLst/>
          </a:prstGeom>
          <a:noFill/>
          <a:ln/>
        </p:spPr>
        <p:txBody>
          <a:bodyPr vert="horz" wrap="square" lIns="0" tIns="0" rIns="0" bIns="0" rtlCol="0" anchor="ctr"/>
          <a:lstStyle/>
          <a:p>
            <a:pPr marL="0" indent="0">
              <a:lnSpc>
                <a:spcPts val="2160"/>
              </a:lnSpc>
              <a:buNone/>
            </a:pPr>
            <a:r>
              <a:rPr lang="en-US" sz="1350" dirty="0">
                <a:solidFill>
                  <a:srgbClr val="2F3640"/>
                </a:solidFill>
              </a:rPr>
              <a:t>5-ARIs reduce PSA levels by approximately </a:t>
            </a:r>
            <a:r>
              <a:rPr lang="en-US" sz="1350" b="1" dirty="0">
                <a:solidFill>
                  <a:srgbClr val="2D6A4F"/>
                </a:solidFill>
              </a:rPr>
              <a:t>50%</a:t>
            </a:r>
            <a:r>
              <a:rPr lang="en-US" sz="1350" dirty="0">
                <a:solidFill>
                  <a:srgbClr val="2F3640"/>
                </a:solidFill>
              </a:rPr>
              <a:t>. To interpret a PSA result correctly in these men:</a:t>
            </a:r>
            <a:endParaRPr lang="en-US" sz="1350" dirty="0"/>
          </a:p>
        </p:txBody>
      </p:sp>
      <p:sp>
        <p:nvSpPr>
          <p:cNvPr id="31" name="SK-18-text-30"/>
          <p:cNvSpPr/>
          <p:nvPr/>
        </p:nvSpPr>
        <p:spPr>
          <a:xfrm>
            <a:off x="6477000" y="4355902"/>
            <a:ext cx="4810125" cy="5429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D91E18"/>
                </a:solidFill>
              </a:rPr>
              <a:t>True PSA = Measured PSA × 2</a:t>
            </a:r>
            <a:endParaRPr lang="en-US" sz="1650" dirty="0"/>
          </a:p>
        </p:txBody>
      </p:sp>
      <p:sp>
        <p:nvSpPr>
          <p:cNvPr id="32" name="SK-18-text-31"/>
          <p:cNvSpPr/>
          <p:nvPr/>
        </p:nvSpPr>
        <p:spPr>
          <a:xfrm>
            <a:off x="6710511" y="5561112"/>
            <a:ext cx="4909989" cy="639812"/>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Amber Pitfall: Forgetting to adjust PSA on 5-ARI can miss cancer. Always double the lab result before comparing to age-specific thresholds.</a:t>
            </a:r>
            <a:endParaRPr lang="en-US" sz="1200" dirty="0"/>
          </a:p>
        </p:txBody>
      </p:sp>
      <p:sp>
        <p:nvSpPr>
          <p:cNvPr id="33" name="SK-18-text-32"/>
          <p:cNvSpPr/>
          <p:nvPr/>
        </p:nvSpPr>
        <p:spPr>
          <a:xfrm>
            <a:off x="10469463" y="6505575"/>
            <a:ext cx="1722537" cy="35242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www.bradfordvts.co.uk</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19-img-3" descr="preencoded.png"/>
          <p:cNvPicPr>
            <a:picLocks noChangeAspect="1"/>
          </p:cNvPicPr>
          <p:nvPr/>
        </p:nvPicPr>
        <p:blipFill>
          <a:blip r:embed="rId4"/>
          <a:stretch>
            <a:fillRect/>
          </a:stretch>
        </p:blipFill>
        <p:spPr>
          <a:xfrm>
            <a:off x="381000" y="381000"/>
            <a:ext cx="11811000" cy="1127671"/>
          </a:xfrm>
          <a:prstGeom prst="rect">
            <a:avLst/>
          </a:prstGeom>
        </p:spPr>
      </p:pic>
      <p:pic>
        <p:nvPicPr>
          <p:cNvPr id="5" name="SK-19-img-4" descr="preencoded.png"/>
          <p:cNvPicPr>
            <a:picLocks noChangeAspect="1"/>
          </p:cNvPicPr>
          <p:nvPr/>
        </p:nvPicPr>
        <p:blipFill>
          <a:blip r:embed="rId5"/>
          <a:stretch>
            <a:fillRect/>
          </a:stretch>
        </p:blipFill>
        <p:spPr>
          <a:xfrm>
            <a:off x="571500" y="1972866"/>
            <a:ext cx="5334000" cy="1967508"/>
          </a:xfrm>
          <a:prstGeom prst="rect">
            <a:avLst/>
          </a:prstGeom>
        </p:spPr>
      </p:pic>
      <p:pic>
        <p:nvPicPr>
          <p:cNvPr id="6" name="SK-19-img-5" descr="preencoded.png"/>
          <p:cNvPicPr>
            <a:picLocks noChangeAspect="1"/>
          </p:cNvPicPr>
          <p:nvPr/>
        </p:nvPicPr>
        <p:blipFill>
          <a:blip r:embed="rId6"/>
          <a:stretch>
            <a:fillRect/>
          </a:stretch>
        </p:blipFill>
        <p:spPr>
          <a:xfrm>
            <a:off x="800100" y="2249091"/>
            <a:ext cx="238125" cy="190500"/>
          </a:xfrm>
          <a:prstGeom prst="rect">
            <a:avLst/>
          </a:prstGeom>
        </p:spPr>
      </p:pic>
      <p:pic>
        <p:nvPicPr>
          <p:cNvPr id="7" name="SK-19-img-6" descr="preencoded.png"/>
          <p:cNvPicPr>
            <a:picLocks noChangeAspect="1"/>
          </p:cNvPicPr>
          <p:nvPr/>
        </p:nvPicPr>
        <p:blipFill>
          <a:blip r:embed="rId7"/>
          <a:stretch>
            <a:fillRect/>
          </a:stretch>
        </p:blipFill>
        <p:spPr>
          <a:xfrm>
            <a:off x="800100" y="2668191"/>
            <a:ext cx="166688" cy="166688"/>
          </a:xfrm>
          <a:prstGeom prst="rect">
            <a:avLst/>
          </a:prstGeom>
        </p:spPr>
      </p:pic>
      <p:pic>
        <p:nvPicPr>
          <p:cNvPr id="8" name="SK-19-img-7" descr="preencoded.png"/>
          <p:cNvPicPr>
            <a:picLocks noChangeAspect="1"/>
          </p:cNvPicPr>
          <p:nvPr/>
        </p:nvPicPr>
        <p:blipFill>
          <a:blip r:embed="rId8"/>
          <a:stretch>
            <a:fillRect/>
          </a:stretch>
        </p:blipFill>
        <p:spPr>
          <a:xfrm>
            <a:off x="800100" y="3209032"/>
            <a:ext cx="166688" cy="179487"/>
          </a:xfrm>
          <a:prstGeom prst="rect">
            <a:avLst/>
          </a:prstGeom>
        </p:spPr>
      </p:pic>
      <p:pic>
        <p:nvPicPr>
          <p:cNvPr id="9" name="SK-19-img-8" descr="preencoded.png"/>
          <p:cNvPicPr>
            <a:picLocks noChangeAspect="1"/>
          </p:cNvPicPr>
          <p:nvPr/>
        </p:nvPicPr>
        <p:blipFill>
          <a:blip r:embed="rId9"/>
          <a:stretch>
            <a:fillRect/>
          </a:stretch>
        </p:blipFill>
        <p:spPr>
          <a:xfrm>
            <a:off x="571500" y="4178498"/>
            <a:ext cx="5334000" cy="1967508"/>
          </a:xfrm>
          <a:prstGeom prst="rect">
            <a:avLst/>
          </a:prstGeom>
        </p:spPr>
      </p:pic>
      <p:pic>
        <p:nvPicPr>
          <p:cNvPr id="10" name="SK-19-img-9" descr="preencoded.png"/>
          <p:cNvPicPr>
            <a:picLocks noChangeAspect="1"/>
          </p:cNvPicPr>
          <p:nvPr/>
        </p:nvPicPr>
        <p:blipFill>
          <a:blip r:embed="rId10"/>
          <a:stretch>
            <a:fillRect/>
          </a:stretch>
        </p:blipFill>
        <p:spPr>
          <a:xfrm>
            <a:off x="800100" y="4454723"/>
            <a:ext cx="238125" cy="190500"/>
          </a:xfrm>
          <a:prstGeom prst="rect">
            <a:avLst/>
          </a:prstGeom>
        </p:spPr>
      </p:pic>
      <p:pic>
        <p:nvPicPr>
          <p:cNvPr id="11" name="SK-19-img-10" descr="preencoded.png"/>
          <p:cNvPicPr>
            <a:picLocks noChangeAspect="1"/>
          </p:cNvPicPr>
          <p:nvPr/>
        </p:nvPicPr>
        <p:blipFill>
          <a:blip r:embed="rId11"/>
          <a:stretch>
            <a:fillRect/>
          </a:stretch>
        </p:blipFill>
        <p:spPr>
          <a:xfrm>
            <a:off x="800100" y="4873823"/>
            <a:ext cx="166688" cy="155525"/>
          </a:xfrm>
          <a:prstGeom prst="rect">
            <a:avLst/>
          </a:prstGeom>
        </p:spPr>
      </p:pic>
      <p:pic>
        <p:nvPicPr>
          <p:cNvPr id="12" name="SK-19-img-11" descr="preencoded.png"/>
          <p:cNvPicPr>
            <a:picLocks noChangeAspect="1"/>
          </p:cNvPicPr>
          <p:nvPr/>
        </p:nvPicPr>
        <p:blipFill>
          <a:blip r:embed="rId12"/>
          <a:stretch>
            <a:fillRect/>
          </a:stretch>
        </p:blipFill>
        <p:spPr>
          <a:xfrm>
            <a:off x="800100" y="5414665"/>
            <a:ext cx="166688" cy="194370"/>
          </a:xfrm>
          <a:prstGeom prst="rect">
            <a:avLst/>
          </a:prstGeom>
        </p:spPr>
      </p:pic>
      <p:pic>
        <p:nvPicPr>
          <p:cNvPr id="13" name="SK-19-img-12" descr="preencoded.png"/>
          <p:cNvPicPr>
            <a:picLocks noChangeAspect="1"/>
          </p:cNvPicPr>
          <p:nvPr/>
        </p:nvPicPr>
        <p:blipFill>
          <a:blip r:embed="rId13"/>
          <a:stretch>
            <a:fillRect/>
          </a:stretch>
        </p:blipFill>
        <p:spPr>
          <a:xfrm>
            <a:off x="6286500" y="1746796"/>
            <a:ext cx="5334000" cy="4625429"/>
          </a:xfrm>
          <a:prstGeom prst="rect">
            <a:avLst/>
          </a:prstGeom>
        </p:spPr>
      </p:pic>
      <p:pic>
        <p:nvPicPr>
          <p:cNvPr id="14" name="SK-19-img-13" descr="preencoded.png"/>
          <p:cNvPicPr>
            <a:picLocks noChangeAspect="1"/>
          </p:cNvPicPr>
          <p:nvPr/>
        </p:nvPicPr>
        <p:blipFill>
          <a:blip r:embed="rId14"/>
          <a:stretch>
            <a:fillRect/>
          </a:stretch>
        </p:blipFill>
        <p:spPr>
          <a:xfrm>
            <a:off x="6515100" y="2023021"/>
            <a:ext cx="238125" cy="190500"/>
          </a:xfrm>
          <a:prstGeom prst="rect">
            <a:avLst/>
          </a:prstGeom>
        </p:spPr>
      </p:pic>
      <p:pic>
        <p:nvPicPr>
          <p:cNvPr id="15" name="SK-19-img-14" descr="preencoded.png"/>
          <p:cNvPicPr>
            <a:picLocks noChangeAspect="1"/>
          </p:cNvPicPr>
          <p:nvPr/>
        </p:nvPicPr>
        <p:blipFill>
          <a:blip r:embed="rId15"/>
          <a:stretch>
            <a:fillRect/>
          </a:stretch>
        </p:blipFill>
        <p:spPr>
          <a:xfrm>
            <a:off x="6515100" y="2404021"/>
            <a:ext cx="190500" cy="190500"/>
          </a:xfrm>
          <a:prstGeom prst="rect">
            <a:avLst/>
          </a:prstGeom>
        </p:spPr>
      </p:pic>
      <p:pic>
        <p:nvPicPr>
          <p:cNvPr id="16" name="SK-19-img-15" descr="preencoded.png"/>
          <p:cNvPicPr>
            <a:picLocks noChangeAspect="1"/>
          </p:cNvPicPr>
          <p:nvPr/>
        </p:nvPicPr>
        <p:blipFill>
          <a:blip r:embed="rId16"/>
          <a:stretch>
            <a:fillRect/>
          </a:stretch>
        </p:blipFill>
        <p:spPr>
          <a:xfrm>
            <a:off x="6515100" y="2944862"/>
            <a:ext cx="190500" cy="203150"/>
          </a:xfrm>
          <a:prstGeom prst="rect">
            <a:avLst/>
          </a:prstGeom>
        </p:spPr>
      </p:pic>
      <p:pic>
        <p:nvPicPr>
          <p:cNvPr id="17" name="SK-19-img-16" descr="preencoded.png"/>
          <p:cNvPicPr>
            <a:picLocks noChangeAspect="1"/>
          </p:cNvPicPr>
          <p:nvPr/>
        </p:nvPicPr>
        <p:blipFill>
          <a:blip r:embed="rId17"/>
          <a:stretch>
            <a:fillRect/>
          </a:stretch>
        </p:blipFill>
        <p:spPr>
          <a:xfrm>
            <a:off x="6515100" y="3485704"/>
            <a:ext cx="190500" cy="190500"/>
          </a:xfrm>
          <a:prstGeom prst="rect">
            <a:avLst/>
          </a:prstGeom>
        </p:spPr>
      </p:pic>
      <p:pic>
        <p:nvPicPr>
          <p:cNvPr id="18" name="SK-19-img-17" descr="preencoded.png"/>
          <p:cNvPicPr>
            <a:picLocks noChangeAspect="1"/>
          </p:cNvPicPr>
          <p:nvPr/>
        </p:nvPicPr>
        <p:blipFill>
          <a:blip r:embed="rId18"/>
          <a:stretch>
            <a:fillRect/>
          </a:stretch>
        </p:blipFill>
        <p:spPr>
          <a:xfrm>
            <a:off x="6515100" y="4026545"/>
            <a:ext cx="190500" cy="169218"/>
          </a:xfrm>
          <a:prstGeom prst="rect">
            <a:avLst/>
          </a:prstGeom>
        </p:spPr>
      </p:pic>
      <p:pic>
        <p:nvPicPr>
          <p:cNvPr id="19" name="SK-19-img-18" descr="preencoded.png"/>
          <p:cNvPicPr>
            <a:picLocks noChangeAspect="1"/>
          </p:cNvPicPr>
          <p:nvPr/>
        </p:nvPicPr>
        <p:blipFill>
          <a:blip r:embed="rId19"/>
          <a:stretch>
            <a:fillRect/>
          </a:stretch>
        </p:blipFill>
        <p:spPr>
          <a:xfrm>
            <a:off x="6515100" y="4567386"/>
            <a:ext cx="190500" cy="203150"/>
          </a:xfrm>
          <a:prstGeom prst="rect">
            <a:avLst/>
          </a:prstGeom>
        </p:spPr>
      </p:pic>
      <p:pic>
        <p:nvPicPr>
          <p:cNvPr id="20" name="SK-19-img-19" descr="preencoded.png"/>
          <p:cNvPicPr>
            <a:picLocks noChangeAspect="1"/>
          </p:cNvPicPr>
          <p:nvPr/>
        </p:nvPicPr>
        <p:blipFill>
          <a:blip r:embed="rId20"/>
          <a:stretch>
            <a:fillRect/>
          </a:stretch>
        </p:blipFill>
        <p:spPr>
          <a:xfrm>
            <a:off x="0" y="6372225"/>
            <a:ext cx="12192000" cy="485775"/>
          </a:xfrm>
          <a:prstGeom prst="rect">
            <a:avLst/>
          </a:prstGeom>
        </p:spPr>
      </p:pic>
      <p:sp>
        <p:nvSpPr>
          <p:cNvPr id="21" name="SK-19-text-20"/>
          <p:cNvSpPr/>
          <p:nvPr/>
        </p:nvSpPr>
        <p:spPr>
          <a:xfrm>
            <a:off x="952500" y="762000"/>
            <a:ext cx="112395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Managing BPH: Other Options and Referral Thresholds</a:t>
            </a:r>
            <a:endParaRPr lang="en-US" sz="2400" dirty="0"/>
          </a:p>
        </p:txBody>
      </p:sp>
      <p:sp>
        <p:nvSpPr>
          <p:cNvPr id="22" name="SK-19-text-21"/>
          <p:cNvSpPr/>
          <p:nvPr/>
        </p:nvSpPr>
        <p:spPr>
          <a:xfrm>
            <a:off x="952500" y="1184821"/>
            <a:ext cx="10668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CLINICAL GUIDANCE &amp; NICE UPDATES</a:t>
            </a:r>
            <a:endParaRPr lang="en-US" sz="1200" dirty="0"/>
          </a:p>
        </p:txBody>
      </p:sp>
      <p:sp>
        <p:nvSpPr>
          <p:cNvPr id="23" name="SK-19-text-22"/>
          <p:cNvSpPr/>
          <p:nvPr/>
        </p:nvSpPr>
        <p:spPr>
          <a:xfrm>
            <a:off x="1152525" y="2201466"/>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Combination Therapy</a:t>
            </a:r>
            <a:endParaRPr lang="en-US" sz="1500" dirty="0"/>
          </a:p>
        </p:txBody>
      </p:sp>
      <p:sp>
        <p:nvSpPr>
          <p:cNvPr id="24" name="SK-19-text-23"/>
          <p:cNvSpPr/>
          <p:nvPr/>
        </p:nvSpPr>
        <p:spPr>
          <a:xfrm>
            <a:off x="1081088" y="2630091"/>
            <a:ext cx="4595813"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F3640"/>
                </a:solidFill>
              </a:rPr>
              <a:t>Consider when </a:t>
            </a:r>
            <a:r>
              <a:rPr lang="en-US" sz="1200" b="1" dirty="0">
                <a:solidFill>
                  <a:srgbClr val="2D6A4F"/>
                </a:solidFill>
              </a:rPr>
              <a:t>bothersome LUTS</a:t>
            </a:r>
            <a:r>
              <a:rPr lang="en-US" sz="1200" dirty="0">
                <a:solidFill>
                  <a:srgbClr val="2F3640"/>
                </a:solidFill>
              </a:rPr>
              <a:t> coexist with higher progression risk (Prostate &gt;30g or PSA &gt;1.4).</a:t>
            </a:r>
            <a:endParaRPr lang="en-US" sz="1200" dirty="0"/>
          </a:p>
        </p:txBody>
      </p:sp>
      <p:sp>
        <p:nvSpPr>
          <p:cNvPr id="25" name="SK-19-text-24"/>
          <p:cNvSpPr/>
          <p:nvPr/>
        </p:nvSpPr>
        <p:spPr>
          <a:xfrm>
            <a:off x="1081088" y="3170932"/>
            <a:ext cx="4595813"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F3640"/>
                </a:solidFill>
              </a:rPr>
              <a:t>Typically Alpha-blocker + 5-ARI; combine for rapid relief and long-term volume reduction.</a:t>
            </a:r>
            <a:endParaRPr lang="en-US" sz="1200" dirty="0"/>
          </a:p>
        </p:txBody>
      </p:sp>
      <p:sp>
        <p:nvSpPr>
          <p:cNvPr id="26" name="SK-19-text-25"/>
          <p:cNvSpPr/>
          <p:nvPr/>
        </p:nvSpPr>
        <p:spPr>
          <a:xfrm>
            <a:off x="1152525" y="4407098"/>
            <a:ext cx="3886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Surgical Overview</a:t>
            </a:r>
            <a:endParaRPr lang="en-US" sz="1500" dirty="0"/>
          </a:p>
        </p:txBody>
      </p:sp>
      <p:sp>
        <p:nvSpPr>
          <p:cNvPr id="27" name="SK-19-text-26"/>
          <p:cNvSpPr/>
          <p:nvPr/>
        </p:nvSpPr>
        <p:spPr>
          <a:xfrm>
            <a:off x="1081088" y="4835723"/>
            <a:ext cx="459581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TURP:</a:t>
            </a:r>
            <a:r>
              <a:rPr lang="en-US" sz="1200" dirty="0">
                <a:solidFill>
                  <a:srgbClr val="2F3640"/>
                </a:solidFill>
              </a:rPr>
              <a:t> The conventional "gold standard" for refractory/complicated obstruction.</a:t>
            </a:r>
            <a:endParaRPr lang="en-US" sz="1200" dirty="0"/>
          </a:p>
        </p:txBody>
      </p:sp>
      <p:sp>
        <p:nvSpPr>
          <p:cNvPr id="28" name="SK-19-text-27"/>
          <p:cNvSpPr/>
          <p:nvPr/>
        </p:nvSpPr>
        <p:spPr>
          <a:xfrm>
            <a:off x="1081088" y="5376565"/>
            <a:ext cx="4595813"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Minimally Invasive:</a:t>
            </a:r>
            <a:r>
              <a:rPr lang="en-US" sz="1200" dirty="0">
                <a:solidFill>
                  <a:srgbClr val="2F3640"/>
                </a:solidFill>
              </a:rPr>
              <a:t> HoLEP, UroLift, or Rezum depending on local pathway and patient choice.</a:t>
            </a:r>
            <a:endParaRPr lang="en-US" sz="1200" dirty="0"/>
          </a:p>
        </p:txBody>
      </p:sp>
      <p:sp>
        <p:nvSpPr>
          <p:cNvPr id="29" name="SK-19-text-28"/>
          <p:cNvSpPr/>
          <p:nvPr/>
        </p:nvSpPr>
        <p:spPr>
          <a:xfrm>
            <a:off x="6867525" y="1975396"/>
            <a:ext cx="53244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D97706"/>
                </a:solidFill>
              </a:rPr>
              <a:t>Routine Urology Referral Triggers</a:t>
            </a:r>
            <a:endParaRPr lang="en-US" sz="1500" dirty="0"/>
          </a:p>
        </p:txBody>
      </p:sp>
      <p:sp>
        <p:nvSpPr>
          <p:cNvPr id="30" name="SK-19-text-29"/>
          <p:cNvSpPr/>
          <p:nvPr/>
        </p:nvSpPr>
        <p:spPr>
          <a:xfrm>
            <a:off x="6819900" y="2404021"/>
            <a:ext cx="4572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Refractory LUTS:</a:t>
            </a:r>
            <a:r>
              <a:rPr lang="en-US" sz="1200" dirty="0">
                <a:solidFill>
                  <a:srgbClr val="2F3640"/>
                </a:solidFill>
              </a:rPr>
              <a:t> Symptoms that remain bothersome despite optimized medical therapy.</a:t>
            </a:r>
            <a:endParaRPr lang="en-US" sz="1200" dirty="0"/>
          </a:p>
        </p:txBody>
      </p:sp>
      <p:sp>
        <p:nvSpPr>
          <p:cNvPr id="31" name="SK-19-text-30"/>
          <p:cNvSpPr/>
          <p:nvPr/>
        </p:nvSpPr>
        <p:spPr>
          <a:xfrm>
            <a:off x="6819900" y="2944862"/>
            <a:ext cx="4572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Recurrent Issues:</a:t>
            </a:r>
            <a:r>
              <a:rPr lang="en-US" sz="1200" dirty="0">
                <a:solidFill>
                  <a:srgbClr val="2F3640"/>
                </a:solidFill>
              </a:rPr>
              <a:t> Repeated UTIs, bladder stones, or recurrent urinary retention episodes.</a:t>
            </a:r>
            <a:endParaRPr lang="en-US" sz="1200" dirty="0"/>
          </a:p>
        </p:txBody>
      </p:sp>
      <p:sp>
        <p:nvSpPr>
          <p:cNvPr id="32" name="SK-19-text-31"/>
          <p:cNvSpPr/>
          <p:nvPr/>
        </p:nvSpPr>
        <p:spPr>
          <a:xfrm>
            <a:off x="6819900" y="3485704"/>
            <a:ext cx="4572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Renal Impact:</a:t>
            </a:r>
            <a:r>
              <a:rPr lang="en-US" sz="1200" dirty="0">
                <a:solidFill>
                  <a:srgbClr val="2F3640"/>
                </a:solidFill>
              </a:rPr>
              <a:t> Persistent haematuria, raised creatinine, or hydronephrosis on imaging.</a:t>
            </a:r>
            <a:endParaRPr lang="en-US" sz="1200" dirty="0"/>
          </a:p>
        </p:txBody>
      </p:sp>
      <p:sp>
        <p:nvSpPr>
          <p:cNvPr id="33" name="SK-19-text-32"/>
          <p:cNvSpPr/>
          <p:nvPr/>
        </p:nvSpPr>
        <p:spPr>
          <a:xfrm>
            <a:off x="6819900" y="4026545"/>
            <a:ext cx="4572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Structural Concerns:</a:t>
            </a:r>
            <a:r>
              <a:rPr lang="en-US" sz="1200" dirty="0">
                <a:solidFill>
                  <a:srgbClr val="2F3640"/>
                </a:solidFill>
              </a:rPr>
              <a:t> Suspected urethral stricture or diagnostic uncertainty in presentation.</a:t>
            </a:r>
            <a:endParaRPr lang="en-US" sz="1200" dirty="0"/>
          </a:p>
        </p:txBody>
      </p:sp>
      <p:sp>
        <p:nvSpPr>
          <p:cNvPr id="34" name="SK-19-text-33"/>
          <p:cNvSpPr/>
          <p:nvPr/>
        </p:nvSpPr>
        <p:spPr>
          <a:xfrm>
            <a:off x="6819900" y="4567386"/>
            <a:ext cx="4572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D6A4F"/>
                </a:solidFill>
              </a:rPr>
              <a:t>Failed Meds:</a:t>
            </a:r>
            <a:r>
              <a:rPr lang="en-US" sz="1200" dirty="0">
                <a:solidFill>
                  <a:srgbClr val="2F3640"/>
                </a:solidFill>
              </a:rPr>
              <a:t> Men wanting to discuss surgical options when lifestyle/pills are insufficient.</a:t>
            </a:r>
            <a:endParaRPr lang="en-US" sz="1200" dirty="0"/>
          </a:p>
        </p:txBody>
      </p:sp>
      <p:sp>
        <p:nvSpPr>
          <p:cNvPr id="35" name="SK-19-text-34"/>
          <p:cNvSpPr/>
          <p:nvPr/>
        </p:nvSpPr>
        <p:spPr>
          <a:xfrm>
            <a:off x="571500" y="6372225"/>
            <a:ext cx="11049000" cy="48577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www.bradfordvts.co.uk</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0-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0-img-3" descr="preencoded.png"/>
          <p:cNvPicPr>
            <a:picLocks noChangeAspect="1"/>
          </p:cNvPicPr>
          <p:nvPr/>
        </p:nvPicPr>
        <p:blipFill>
          <a:blip r:embed="rId4"/>
          <a:stretch>
            <a:fillRect/>
          </a:stretch>
        </p:blipFill>
        <p:spPr>
          <a:xfrm>
            <a:off x="0" y="0"/>
            <a:ext cx="12192000" cy="1070521"/>
          </a:xfrm>
          <a:prstGeom prst="rect">
            <a:avLst/>
          </a:prstGeom>
        </p:spPr>
      </p:pic>
      <p:pic>
        <p:nvPicPr>
          <p:cNvPr id="5" name="SK-20-img-4" descr="preencoded.png"/>
          <p:cNvPicPr>
            <a:picLocks noChangeAspect="1"/>
          </p:cNvPicPr>
          <p:nvPr/>
        </p:nvPicPr>
        <p:blipFill>
          <a:blip r:embed="rId5"/>
          <a:stretch>
            <a:fillRect/>
          </a:stretch>
        </p:blipFill>
        <p:spPr>
          <a:xfrm>
            <a:off x="571500" y="1146721"/>
            <a:ext cx="5381625" cy="2560439"/>
          </a:xfrm>
          <a:prstGeom prst="rect">
            <a:avLst/>
          </a:prstGeom>
        </p:spPr>
      </p:pic>
      <p:pic>
        <p:nvPicPr>
          <p:cNvPr id="6" name="SK-20-img-5" descr="preencoded.png"/>
          <p:cNvPicPr>
            <a:picLocks noChangeAspect="1"/>
          </p:cNvPicPr>
          <p:nvPr/>
        </p:nvPicPr>
        <p:blipFill>
          <a:blip r:embed="rId6"/>
          <a:stretch>
            <a:fillRect/>
          </a:stretch>
        </p:blipFill>
        <p:spPr>
          <a:xfrm>
            <a:off x="762000" y="1337221"/>
            <a:ext cx="5000625" cy="247650"/>
          </a:xfrm>
          <a:prstGeom prst="rect">
            <a:avLst/>
          </a:prstGeom>
        </p:spPr>
      </p:pic>
      <p:pic>
        <p:nvPicPr>
          <p:cNvPr id="7" name="SK-20-img-6" descr="preencoded.png"/>
          <p:cNvPicPr>
            <a:picLocks noChangeAspect="1"/>
          </p:cNvPicPr>
          <p:nvPr/>
        </p:nvPicPr>
        <p:blipFill>
          <a:blip r:embed="rId7"/>
          <a:stretch>
            <a:fillRect/>
          </a:stretch>
        </p:blipFill>
        <p:spPr>
          <a:xfrm>
            <a:off x="762000" y="1708696"/>
            <a:ext cx="285750" cy="228600"/>
          </a:xfrm>
          <a:prstGeom prst="rect">
            <a:avLst/>
          </a:prstGeom>
        </p:spPr>
      </p:pic>
      <p:pic>
        <p:nvPicPr>
          <p:cNvPr id="8" name="SK-20-img-7" descr="preencoded.png"/>
          <p:cNvPicPr>
            <a:picLocks noChangeAspect="1"/>
          </p:cNvPicPr>
          <p:nvPr/>
        </p:nvPicPr>
        <p:blipFill>
          <a:blip r:embed="rId8"/>
          <a:stretch>
            <a:fillRect/>
          </a:stretch>
        </p:blipFill>
        <p:spPr>
          <a:xfrm>
            <a:off x="762000" y="2146846"/>
            <a:ext cx="142875" cy="131862"/>
          </a:xfrm>
          <a:prstGeom prst="rect">
            <a:avLst/>
          </a:prstGeom>
        </p:spPr>
      </p:pic>
      <p:pic>
        <p:nvPicPr>
          <p:cNvPr id="9" name="SK-20-img-8" descr="preencoded.png"/>
          <p:cNvPicPr>
            <a:picLocks noChangeAspect="1"/>
          </p:cNvPicPr>
          <p:nvPr/>
        </p:nvPicPr>
        <p:blipFill>
          <a:blip r:embed="rId9"/>
          <a:stretch>
            <a:fillRect/>
          </a:stretch>
        </p:blipFill>
        <p:spPr>
          <a:xfrm>
            <a:off x="762000" y="2668637"/>
            <a:ext cx="142875" cy="114300"/>
          </a:xfrm>
          <a:prstGeom prst="rect">
            <a:avLst/>
          </a:prstGeom>
        </p:spPr>
      </p:pic>
      <p:pic>
        <p:nvPicPr>
          <p:cNvPr id="10" name="SK-20-img-9" descr="preencoded.png"/>
          <p:cNvPicPr>
            <a:picLocks noChangeAspect="1"/>
          </p:cNvPicPr>
          <p:nvPr/>
        </p:nvPicPr>
        <p:blipFill>
          <a:blip r:embed="rId10"/>
          <a:stretch>
            <a:fillRect/>
          </a:stretch>
        </p:blipFill>
        <p:spPr>
          <a:xfrm>
            <a:off x="762000" y="2977158"/>
            <a:ext cx="142875" cy="122337"/>
          </a:xfrm>
          <a:prstGeom prst="rect">
            <a:avLst/>
          </a:prstGeom>
        </p:spPr>
      </p:pic>
      <p:pic>
        <p:nvPicPr>
          <p:cNvPr id="11" name="SK-20-img-10" descr="preencoded.png"/>
          <p:cNvPicPr>
            <a:picLocks noChangeAspect="1"/>
          </p:cNvPicPr>
          <p:nvPr/>
        </p:nvPicPr>
        <p:blipFill>
          <a:blip r:embed="rId11"/>
          <a:stretch>
            <a:fillRect/>
          </a:stretch>
        </p:blipFill>
        <p:spPr>
          <a:xfrm>
            <a:off x="571500" y="3897660"/>
            <a:ext cx="5381625" cy="2560439"/>
          </a:xfrm>
          <a:prstGeom prst="rect">
            <a:avLst/>
          </a:prstGeom>
        </p:spPr>
      </p:pic>
      <p:pic>
        <p:nvPicPr>
          <p:cNvPr id="12" name="SK-20-img-11" descr="preencoded.png"/>
          <p:cNvPicPr>
            <a:picLocks noChangeAspect="1"/>
          </p:cNvPicPr>
          <p:nvPr/>
        </p:nvPicPr>
        <p:blipFill>
          <a:blip r:embed="rId12"/>
          <a:stretch>
            <a:fillRect/>
          </a:stretch>
        </p:blipFill>
        <p:spPr>
          <a:xfrm>
            <a:off x="762000" y="4088160"/>
            <a:ext cx="5000625" cy="247650"/>
          </a:xfrm>
          <a:prstGeom prst="rect">
            <a:avLst/>
          </a:prstGeom>
        </p:spPr>
      </p:pic>
      <p:pic>
        <p:nvPicPr>
          <p:cNvPr id="13" name="SK-20-img-12" descr="preencoded.png"/>
          <p:cNvPicPr>
            <a:picLocks noChangeAspect="1"/>
          </p:cNvPicPr>
          <p:nvPr/>
        </p:nvPicPr>
        <p:blipFill>
          <a:blip r:embed="rId13"/>
          <a:stretch>
            <a:fillRect/>
          </a:stretch>
        </p:blipFill>
        <p:spPr>
          <a:xfrm>
            <a:off x="762000" y="4459635"/>
            <a:ext cx="285750" cy="228600"/>
          </a:xfrm>
          <a:prstGeom prst="rect">
            <a:avLst/>
          </a:prstGeom>
        </p:spPr>
      </p:pic>
      <p:pic>
        <p:nvPicPr>
          <p:cNvPr id="14" name="SK-20-img-13" descr="preencoded.png"/>
          <p:cNvPicPr>
            <a:picLocks noChangeAspect="1"/>
          </p:cNvPicPr>
          <p:nvPr/>
        </p:nvPicPr>
        <p:blipFill>
          <a:blip r:embed="rId10"/>
          <a:stretch>
            <a:fillRect/>
          </a:stretch>
        </p:blipFill>
        <p:spPr>
          <a:xfrm>
            <a:off x="762000" y="4897785"/>
            <a:ext cx="142875" cy="122337"/>
          </a:xfrm>
          <a:prstGeom prst="rect">
            <a:avLst/>
          </a:prstGeom>
        </p:spPr>
      </p:pic>
      <p:pic>
        <p:nvPicPr>
          <p:cNvPr id="15" name="SK-20-img-14" descr="preencoded.png"/>
          <p:cNvPicPr>
            <a:picLocks noChangeAspect="1"/>
          </p:cNvPicPr>
          <p:nvPr/>
        </p:nvPicPr>
        <p:blipFill>
          <a:blip r:embed="rId14"/>
          <a:stretch>
            <a:fillRect/>
          </a:stretch>
        </p:blipFill>
        <p:spPr>
          <a:xfrm>
            <a:off x="762000" y="5419576"/>
            <a:ext cx="142875" cy="131862"/>
          </a:xfrm>
          <a:prstGeom prst="rect">
            <a:avLst/>
          </a:prstGeom>
        </p:spPr>
      </p:pic>
      <p:pic>
        <p:nvPicPr>
          <p:cNvPr id="16" name="SK-20-img-15" descr="preencoded.png"/>
          <p:cNvPicPr>
            <a:picLocks noChangeAspect="1"/>
          </p:cNvPicPr>
          <p:nvPr/>
        </p:nvPicPr>
        <p:blipFill>
          <a:blip r:embed="rId15"/>
          <a:stretch>
            <a:fillRect/>
          </a:stretch>
        </p:blipFill>
        <p:spPr>
          <a:xfrm>
            <a:off x="6238875" y="1146721"/>
            <a:ext cx="5381625" cy="2579489"/>
          </a:xfrm>
          <a:prstGeom prst="rect">
            <a:avLst/>
          </a:prstGeom>
        </p:spPr>
      </p:pic>
      <p:pic>
        <p:nvPicPr>
          <p:cNvPr id="17" name="SK-20-img-16" descr="preencoded.png"/>
          <p:cNvPicPr>
            <a:picLocks noChangeAspect="1"/>
          </p:cNvPicPr>
          <p:nvPr/>
        </p:nvPicPr>
        <p:blipFill>
          <a:blip r:embed="rId6"/>
          <a:stretch>
            <a:fillRect/>
          </a:stretch>
        </p:blipFill>
        <p:spPr>
          <a:xfrm>
            <a:off x="6429375" y="1337221"/>
            <a:ext cx="5000625" cy="247650"/>
          </a:xfrm>
          <a:prstGeom prst="rect">
            <a:avLst/>
          </a:prstGeom>
        </p:spPr>
      </p:pic>
      <p:pic>
        <p:nvPicPr>
          <p:cNvPr id="18" name="SK-20-img-17" descr="preencoded.png"/>
          <p:cNvPicPr>
            <a:picLocks noChangeAspect="1"/>
          </p:cNvPicPr>
          <p:nvPr/>
        </p:nvPicPr>
        <p:blipFill>
          <a:blip r:embed="rId16"/>
          <a:stretch>
            <a:fillRect/>
          </a:stretch>
        </p:blipFill>
        <p:spPr>
          <a:xfrm>
            <a:off x="6429375" y="1708696"/>
            <a:ext cx="285750" cy="228600"/>
          </a:xfrm>
          <a:prstGeom prst="rect">
            <a:avLst/>
          </a:prstGeom>
        </p:spPr>
      </p:pic>
      <p:pic>
        <p:nvPicPr>
          <p:cNvPr id="19" name="SK-20-img-18" descr="preencoded.png"/>
          <p:cNvPicPr>
            <a:picLocks noChangeAspect="1"/>
          </p:cNvPicPr>
          <p:nvPr/>
        </p:nvPicPr>
        <p:blipFill>
          <a:blip r:embed="rId17"/>
          <a:stretch>
            <a:fillRect/>
          </a:stretch>
        </p:blipFill>
        <p:spPr>
          <a:xfrm>
            <a:off x="6429375" y="2146846"/>
            <a:ext cx="142875" cy="114300"/>
          </a:xfrm>
          <a:prstGeom prst="rect">
            <a:avLst/>
          </a:prstGeom>
        </p:spPr>
      </p:pic>
      <p:pic>
        <p:nvPicPr>
          <p:cNvPr id="20" name="SK-20-img-19" descr="preencoded.png"/>
          <p:cNvPicPr>
            <a:picLocks noChangeAspect="1"/>
          </p:cNvPicPr>
          <p:nvPr/>
        </p:nvPicPr>
        <p:blipFill>
          <a:blip r:embed="rId18"/>
          <a:stretch>
            <a:fillRect/>
          </a:stretch>
        </p:blipFill>
        <p:spPr>
          <a:xfrm>
            <a:off x="6429375" y="2455366"/>
            <a:ext cx="142875" cy="131862"/>
          </a:xfrm>
          <a:prstGeom prst="rect">
            <a:avLst/>
          </a:prstGeom>
        </p:spPr>
      </p:pic>
      <p:pic>
        <p:nvPicPr>
          <p:cNvPr id="21" name="SK-20-img-20" descr="preencoded.png"/>
          <p:cNvPicPr>
            <a:picLocks noChangeAspect="1"/>
          </p:cNvPicPr>
          <p:nvPr/>
        </p:nvPicPr>
        <p:blipFill>
          <a:blip r:embed="rId19"/>
          <a:stretch>
            <a:fillRect/>
          </a:stretch>
        </p:blipFill>
        <p:spPr>
          <a:xfrm>
            <a:off x="6429375" y="2977158"/>
            <a:ext cx="142875" cy="142875"/>
          </a:xfrm>
          <a:prstGeom prst="rect">
            <a:avLst/>
          </a:prstGeom>
        </p:spPr>
      </p:pic>
      <p:pic>
        <p:nvPicPr>
          <p:cNvPr id="22" name="SK-20-img-21" descr="preencoded.png"/>
          <p:cNvPicPr>
            <a:picLocks noChangeAspect="1"/>
          </p:cNvPicPr>
          <p:nvPr/>
        </p:nvPicPr>
        <p:blipFill>
          <a:blip r:embed="rId20"/>
          <a:stretch>
            <a:fillRect/>
          </a:stretch>
        </p:blipFill>
        <p:spPr>
          <a:xfrm>
            <a:off x="6238875" y="3878610"/>
            <a:ext cx="5381625" cy="2579489"/>
          </a:xfrm>
          <a:prstGeom prst="rect">
            <a:avLst/>
          </a:prstGeom>
        </p:spPr>
      </p:pic>
      <p:pic>
        <p:nvPicPr>
          <p:cNvPr id="23" name="SK-20-img-22" descr="preencoded.png"/>
          <p:cNvPicPr>
            <a:picLocks noChangeAspect="1"/>
          </p:cNvPicPr>
          <p:nvPr/>
        </p:nvPicPr>
        <p:blipFill>
          <a:blip r:embed="rId12"/>
          <a:stretch>
            <a:fillRect/>
          </a:stretch>
        </p:blipFill>
        <p:spPr>
          <a:xfrm>
            <a:off x="6429375" y="4069110"/>
            <a:ext cx="5000625" cy="247650"/>
          </a:xfrm>
          <a:prstGeom prst="rect">
            <a:avLst/>
          </a:prstGeom>
        </p:spPr>
      </p:pic>
      <p:pic>
        <p:nvPicPr>
          <p:cNvPr id="24" name="SK-20-img-23" descr="preencoded.png"/>
          <p:cNvPicPr>
            <a:picLocks noChangeAspect="1"/>
          </p:cNvPicPr>
          <p:nvPr/>
        </p:nvPicPr>
        <p:blipFill>
          <a:blip r:embed="rId21"/>
          <a:stretch>
            <a:fillRect/>
          </a:stretch>
        </p:blipFill>
        <p:spPr>
          <a:xfrm>
            <a:off x="6429375" y="4440585"/>
            <a:ext cx="285750" cy="228600"/>
          </a:xfrm>
          <a:prstGeom prst="rect">
            <a:avLst/>
          </a:prstGeom>
        </p:spPr>
      </p:pic>
      <p:pic>
        <p:nvPicPr>
          <p:cNvPr id="25" name="SK-20-img-24" descr="preencoded.png"/>
          <p:cNvPicPr>
            <a:picLocks noChangeAspect="1"/>
          </p:cNvPicPr>
          <p:nvPr/>
        </p:nvPicPr>
        <p:blipFill>
          <a:blip r:embed="rId22"/>
          <a:stretch>
            <a:fillRect/>
          </a:stretch>
        </p:blipFill>
        <p:spPr>
          <a:xfrm>
            <a:off x="6429375" y="4878735"/>
            <a:ext cx="142875" cy="131862"/>
          </a:xfrm>
          <a:prstGeom prst="rect">
            <a:avLst/>
          </a:prstGeom>
        </p:spPr>
      </p:pic>
      <p:pic>
        <p:nvPicPr>
          <p:cNvPr id="26" name="SK-20-img-25" descr="preencoded.png"/>
          <p:cNvPicPr>
            <a:picLocks noChangeAspect="1"/>
          </p:cNvPicPr>
          <p:nvPr/>
        </p:nvPicPr>
        <p:blipFill>
          <a:blip r:embed="rId17"/>
          <a:stretch>
            <a:fillRect/>
          </a:stretch>
        </p:blipFill>
        <p:spPr>
          <a:xfrm>
            <a:off x="6429375" y="5400526"/>
            <a:ext cx="142875" cy="114300"/>
          </a:xfrm>
          <a:prstGeom prst="rect">
            <a:avLst/>
          </a:prstGeom>
        </p:spPr>
      </p:pic>
      <p:pic>
        <p:nvPicPr>
          <p:cNvPr id="27" name="SK-20-img-26" descr="preencoded.png"/>
          <p:cNvPicPr>
            <a:picLocks noChangeAspect="1"/>
          </p:cNvPicPr>
          <p:nvPr/>
        </p:nvPicPr>
        <p:blipFill>
          <a:blip r:embed="rId23"/>
          <a:stretch>
            <a:fillRect/>
          </a:stretch>
        </p:blipFill>
        <p:spPr>
          <a:xfrm>
            <a:off x="0" y="6457950"/>
            <a:ext cx="12192000" cy="400050"/>
          </a:xfrm>
          <a:prstGeom prst="rect">
            <a:avLst/>
          </a:prstGeom>
        </p:spPr>
      </p:pic>
      <p:sp>
        <p:nvSpPr>
          <p:cNvPr id="28" name="SK-20-text-27"/>
          <p:cNvSpPr/>
          <p:nvPr/>
        </p:nvSpPr>
        <p:spPr>
          <a:xfrm>
            <a:off x="571500" y="304800"/>
            <a:ext cx="1133856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B91C1C"/>
                </a:solidFill>
              </a:rPr>
              <a:t>RED FLAGS: When to Act Urgently</a:t>
            </a:r>
            <a:endParaRPr lang="en-US" sz="2400" dirty="0"/>
          </a:p>
        </p:txBody>
      </p:sp>
      <p:sp>
        <p:nvSpPr>
          <p:cNvPr id="29" name="SK-20-text-28"/>
          <p:cNvSpPr/>
          <p:nvPr/>
        </p:nvSpPr>
        <p:spPr>
          <a:xfrm>
            <a:off x="571500" y="718096"/>
            <a:ext cx="11049000" cy="200025"/>
          </a:xfrm>
          <a:prstGeom prst="rect">
            <a:avLst/>
          </a:prstGeom>
          <a:noFill/>
          <a:ln/>
        </p:spPr>
        <p:txBody>
          <a:bodyPr vert="horz" wrap="square" lIns="0" tIns="0" rIns="0" bIns="0" rtlCol="0" anchor="ctr"/>
          <a:lstStyle/>
          <a:p>
            <a:pPr marL="0" indent="0">
              <a:lnSpc>
                <a:spcPts val="1575"/>
              </a:lnSpc>
              <a:buNone/>
            </a:pPr>
            <a:r>
              <a:rPr lang="en-US" sz="1050" kern="0" spc="90" dirty="0">
                <a:solidFill>
                  <a:srgbClr val="D97706"/>
                </a:solidFill>
              </a:rPr>
              <a:t>HIGH-PRIORITY TRIGGERS FOR 2WW OR EMERGENCY REFERRAL</a:t>
            </a:r>
            <a:endParaRPr lang="en-US" sz="1050" dirty="0"/>
          </a:p>
        </p:txBody>
      </p:sp>
      <p:sp>
        <p:nvSpPr>
          <p:cNvPr id="30" name="SK-20-text-29"/>
          <p:cNvSpPr/>
          <p:nvPr/>
        </p:nvSpPr>
        <p:spPr>
          <a:xfrm>
            <a:off x="876300" y="1337221"/>
            <a:ext cx="4772025"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2-WEEK WAIT (2WW)</a:t>
            </a:r>
            <a:endParaRPr lang="en-US" sz="900" dirty="0"/>
          </a:p>
        </p:txBody>
      </p:sp>
      <p:sp>
        <p:nvSpPr>
          <p:cNvPr id="31" name="SK-20-text-30"/>
          <p:cNvSpPr/>
          <p:nvPr/>
        </p:nvSpPr>
        <p:spPr>
          <a:xfrm>
            <a:off x="1162050" y="1680121"/>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Suspected Prostate Cancer</a:t>
            </a:r>
            <a:endParaRPr lang="en-US" sz="1500" dirty="0"/>
          </a:p>
        </p:txBody>
      </p:sp>
      <p:sp>
        <p:nvSpPr>
          <p:cNvPr id="32" name="SK-20-text-31"/>
          <p:cNvSpPr/>
          <p:nvPr/>
        </p:nvSpPr>
        <p:spPr>
          <a:xfrm>
            <a:off x="1000125" y="2108746"/>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Malignant DRE:</a:t>
            </a:r>
            <a:r>
              <a:rPr lang="en-US" sz="1200" dirty="0">
                <a:solidFill>
                  <a:srgbClr val="2F3640"/>
                </a:solidFill>
              </a:rPr>
              <a:t> Hard, irregular, or craggy gland (refer regardless of PSA level).</a:t>
            </a:r>
            <a:endParaRPr lang="en-US" sz="1200" dirty="0"/>
          </a:p>
        </p:txBody>
      </p:sp>
      <p:sp>
        <p:nvSpPr>
          <p:cNvPr id="33" name="SK-20-text-32"/>
          <p:cNvSpPr/>
          <p:nvPr/>
        </p:nvSpPr>
        <p:spPr>
          <a:xfrm>
            <a:off x="1000125" y="2630537"/>
            <a:ext cx="11191875"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Raised PSA:</a:t>
            </a:r>
            <a:r>
              <a:rPr lang="en-US" sz="1200" dirty="0">
                <a:solidFill>
                  <a:srgbClr val="2F3640"/>
                </a:solidFill>
              </a:rPr>
              <a:t> Above age-specific thresholds (e.g., &gt;3.5 if aged 50-59).</a:t>
            </a:r>
            <a:endParaRPr lang="en-US" sz="1200" dirty="0"/>
          </a:p>
        </p:txBody>
      </p:sp>
      <p:sp>
        <p:nvSpPr>
          <p:cNvPr id="34" name="SK-20-text-33"/>
          <p:cNvSpPr/>
          <p:nvPr/>
        </p:nvSpPr>
        <p:spPr>
          <a:xfrm>
            <a:off x="1000125" y="2939058"/>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Visible Haematuria:</a:t>
            </a:r>
            <a:r>
              <a:rPr lang="en-US" sz="1200" dirty="0">
                <a:solidFill>
                  <a:srgbClr val="2F3640"/>
                </a:solidFill>
              </a:rPr>
              <a:t> Age 45+ without UTI or persisting after UTI treatment.</a:t>
            </a:r>
            <a:endParaRPr lang="en-US" sz="1200" dirty="0"/>
          </a:p>
        </p:txBody>
      </p:sp>
      <p:sp>
        <p:nvSpPr>
          <p:cNvPr id="35" name="SK-20-text-34"/>
          <p:cNvSpPr/>
          <p:nvPr/>
        </p:nvSpPr>
        <p:spPr>
          <a:xfrm>
            <a:off x="876300" y="4088160"/>
            <a:ext cx="4772025"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URGENT ASSESSMENT</a:t>
            </a:r>
            <a:endParaRPr lang="en-US" sz="900" dirty="0"/>
          </a:p>
        </p:txBody>
      </p:sp>
      <p:sp>
        <p:nvSpPr>
          <p:cNvPr id="36" name="SK-20-text-35"/>
          <p:cNvSpPr/>
          <p:nvPr/>
        </p:nvSpPr>
        <p:spPr>
          <a:xfrm>
            <a:off x="1162050" y="4431060"/>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Bladder &amp; Kidney Cancer</a:t>
            </a:r>
            <a:endParaRPr lang="en-US" sz="1500" dirty="0"/>
          </a:p>
        </p:txBody>
      </p:sp>
      <p:sp>
        <p:nvSpPr>
          <p:cNvPr id="37" name="SK-20-text-36"/>
          <p:cNvSpPr/>
          <p:nvPr/>
        </p:nvSpPr>
        <p:spPr>
          <a:xfrm>
            <a:off x="1000125" y="4859685"/>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Non-visible haematuria:</a:t>
            </a:r>
            <a:r>
              <a:rPr lang="en-US" sz="1200" dirty="0">
                <a:solidFill>
                  <a:srgbClr val="2F3640"/>
                </a:solidFill>
              </a:rPr>
              <a:t> Age 60+ with dysuria or raised White Cell Count.</a:t>
            </a:r>
            <a:endParaRPr lang="en-US" sz="1200" dirty="0"/>
          </a:p>
        </p:txBody>
      </p:sp>
      <p:sp>
        <p:nvSpPr>
          <p:cNvPr id="38" name="SK-20-text-37"/>
          <p:cNvSpPr/>
          <p:nvPr/>
        </p:nvSpPr>
        <p:spPr>
          <a:xfrm>
            <a:off x="1000125" y="5381476"/>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Hydronephrosis/AKI:</a:t>
            </a:r>
            <a:r>
              <a:rPr lang="en-US" sz="1200" dirty="0">
                <a:solidFill>
                  <a:srgbClr val="2F3640"/>
                </a:solidFill>
              </a:rPr>
              <a:t> Evidence of obstructive uropathy on imaging or bloods.</a:t>
            </a:r>
            <a:endParaRPr lang="en-US" sz="1200" dirty="0"/>
          </a:p>
        </p:txBody>
      </p:sp>
      <p:sp>
        <p:nvSpPr>
          <p:cNvPr id="39" name="SK-20-text-38"/>
          <p:cNvSpPr/>
          <p:nvPr/>
        </p:nvSpPr>
        <p:spPr>
          <a:xfrm>
            <a:off x="6543675" y="1337221"/>
            <a:ext cx="4772025"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SAME-DAY EMERGENCY</a:t>
            </a:r>
            <a:endParaRPr lang="en-US" sz="900" dirty="0"/>
          </a:p>
        </p:txBody>
      </p:sp>
      <p:sp>
        <p:nvSpPr>
          <p:cNvPr id="40" name="SK-20-text-39"/>
          <p:cNvSpPr/>
          <p:nvPr/>
        </p:nvSpPr>
        <p:spPr>
          <a:xfrm>
            <a:off x="6829425" y="1680121"/>
            <a:ext cx="53625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Immediate Clinical Threats</a:t>
            </a:r>
            <a:endParaRPr lang="en-US" sz="1500" dirty="0"/>
          </a:p>
        </p:txBody>
      </p:sp>
      <p:sp>
        <p:nvSpPr>
          <p:cNvPr id="41" name="SK-20-text-40"/>
          <p:cNvSpPr/>
          <p:nvPr/>
        </p:nvSpPr>
        <p:spPr>
          <a:xfrm>
            <a:off x="6667500" y="2108746"/>
            <a:ext cx="552450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Acute Retention:</a:t>
            </a:r>
            <a:r>
              <a:rPr lang="en-US" sz="1200" dirty="0">
                <a:solidFill>
                  <a:srgbClr val="2F3640"/>
                </a:solidFill>
              </a:rPr>
              <a:t> Painful inability to void with a palpable bladder.</a:t>
            </a:r>
            <a:endParaRPr lang="en-US" sz="1200" dirty="0"/>
          </a:p>
        </p:txBody>
      </p:sp>
      <p:sp>
        <p:nvSpPr>
          <p:cNvPr id="42" name="SK-20-text-41"/>
          <p:cNvSpPr/>
          <p:nvPr/>
        </p:nvSpPr>
        <p:spPr>
          <a:xfrm>
            <a:off x="6667500" y="2417266"/>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Systemic Sepsis:</a:t>
            </a:r>
            <a:r>
              <a:rPr lang="en-US" sz="1200" dirty="0">
                <a:solidFill>
                  <a:srgbClr val="2F3640"/>
                </a:solidFill>
              </a:rPr>
              <a:t> Fever, rigors, and hypotension associated with prostatitis.</a:t>
            </a:r>
            <a:endParaRPr lang="en-US" sz="1200" dirty="0"/>
          </a:p>
        </p:txBody>
      </p:sp>
      <p:sp>
        <p:nvSpPr>
          <p:cNvPr id="43" name="SK-20-text-42"/>
          <p:cNvSpPr/>
          <p:nvPr/>
        </p:nvSpPr>
        <p:spPr>
          <a:xfrm>
            <a:off x="6667500" y="2939058"/>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MSCC:</a:t>
            </a:r>
            <a:r>
              <a:rPr lang="en-US" sz="1200" dirty="0">
                <a:solidFill>
                  <a:srgbClr val="2F3640"/>
                </a:solidFill>
              </a:rPr>
              <a:t> Severe back pain + neuro symptoms (leg weakness, saddle anaesthesia).</a:t>
            </a:r>
            <a:endParaRPr lang="en-US" sz="1200" dirty="0"/>
          </a:p>
        </p:txBody>
      </p:sp>
      <p:sp>
        <p:nvSpPr>
          <p:cNvPr id="44" name="SK-20-text-43"/>
          <p:cNvSpPr/>
          <p:nvPr/>
        </p:nvSpPr>
        <p:spPr>
          <a:xfrm>
            <a:off x="6543675" y="4069110"/>
            <a:ext cx="4772025"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rPr>
              <a:t>SYSTEMIC RED FLAGS</a:t>
            </a:r>
            <a:endParaRPr lang="en-US" sz="900" dirty="0"/>
          </a:p>
        </p:txBody>
      </p:sp>
      <p:sp>
        <p:nvSpPr>
          <p:cNvPr id="45" name="SK-20-text-44"/>
          <p:cNvSpPr/>
          <p:nvPr/>
        </p:nvSpPr>
        <p:spPr>
          <a:xfrm>
            <a:off x="6829425" y="4412010"/>
            <a:ext cx="53625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F3640"/>
                </a:solidFill>
              </a:rPr>
              <a:t>Advanced Disease Indicators</a:t>
            </a:r>
            <a:endParaRPr lang="en-US" sz="1500" dirty="0"/>
          </a:p>
        </p:txBody>
      </p:sp>
      <p:sp>
        <p:nvSpPr>
          <p:cNvPr id="46" name="SK-20-text-45"/>
          <p:cNvSpPr/>
          <p:nvPr/>
        </p:nvSpPr>
        <p:spPr>
          <a:xfrm>
            <a:off x="6667500" y="4840635"/>
            <a:ext cx="47625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Unexplained Weight Loss:</a:t>
            </a:r>
            <a:r>
              <a:rPr lang="en-US" sz="1200" dirty="0">
                <a:solidFill>
                  <a:srgbClr val="2F3640"/>
                </a:solidFill>
              </a:rPr>
              <a:t> Or cachexia in the context of urinary symptoms.</a:t>
            </a:r>
            <a:endParaRPr lang="en-US" sz="1200" dirty="0"/>
          </a:p>
        </p:txBody>
      </p:sp>
      <p:sp>
        <p:nvSpPr>
          <p:cNvPr id="47" name="SK-20-text-46"/>
          <p:cNvSpPr/>
          <p:nvPr/>
        </p:nvSpPr>
        <p:spPr>
          <a:xfrm>
            <a:off x="6667500" y="5362426"/>
            <a:ext cx="552450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B91C1C"/>
                </a:solidFill>
              </a:rPr>
              <a:t>Bony Pain:</a:t>
            </a:r>
            <a:r>
              <a:rPr lang="en-US" sz="1200" dirty="0">
                <a:solidFill>
                  <a:srgbClr val="2F3640"/>
                </a:solidFill>
              </a:rPr>
              <a:t> Persistent nocturnal back, hip, or pelvic pain in older men.</a:t>
            </a:r>
            <a:endParaRPr lang="en-US" sz="1200" dirty="0"/>
          </a:p>
        </p:txBody>
      </p:sp>
      <p:sp>
        <p:nvSpPr>
          <p:cNvPr id="48" name="SK-20-text-47"/>
          <p:cNvSpPr/>
          <p:nvPr/>
        </p:nvSpPr>
        <p:spPr>
          <a:xfrm>
            <a:off x="571500" y="6572250"/>
            <a:ext cx="6309360" cy="171450"/>
          </a:xfrm>
          <a:prstGeom prst="rect">
            <a:avLst/>
          </a:prstGeom>
          <a:noFill/>
          <a:ln/>
        </p:spPr>
        <p:txBody>
          <a:bodyPr vert="horz" wrap="square" lIns="0" tIns="0" rIns="0" bIns="0" rtlCol="0" anchor="ctr"/>
          <a:lstStyle/>
          <a:p>
            <a:pPr marL="0" indent="0">
              <a:lnSpc>
                <a:spcPts val="1350"/>
              </a:lnSpc>
              <a:buNone/>
            </a:pPr>
            <a:r>
              <a:rPr lang="en-US" sz="900" dirty="0">
                <a:solidFill>
                  <a:srgbClr val="64748B"/>
                </a:solidFill>
              </a:rPr>
              <a:t>Bradford VTS: Prostate Disorders &amp; PSA Testing</a:t>
            </a:r>
            <a:endParaRPr lang="en-US" sz="900" dirty="0"/>
          </a:p>
        </p:txBody>
      </p:sp>
      <p:sp>
        <p:nvSpPr>
          <p:cNvPr id="49" name="SK-20-text-48"/>
          <p:cNvSpPr/>
          <p:nvPr/>
        </p:nvSpPr>
        <p:spPr>
          <a:xfrm>
            <a:off x="10470654" y="6572250"/>
            <a:ext cx="1721346" cy="171450"/>
          </a:xfrm>
          <a:prstGeom prst="rect">
            <a:avLst/>
          </a:prstGeom>
          <a:noFill/>
          <a:ln/>
        </p:spPr>
        <p:txBody>
          <a:bodyPr vert="horz" wrap="square" lIns="0" tIns="0" rIns="0" bIns="0" rtlCol="0" anchor="ctr"/>
          <a:lstStyle/>
          <a:p>
            <a:pPr marL="0" indent="0">
              <a:lnSpc>
                <a:spcPts val="1350"/>
              </a:lnSpc>
              <a:buNone/>
            </a:pPr>
            <a:r>
              <a:rPr lang="en-US" sz="900" dirty="0">
                <a:solidFill>
                  <a:srgbClr val="64748B"/>
                </a:solidFill>
              </a:rPr>
              <a:t>www.bradfordvts.co.uk</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1-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1-img-3" descr="preencoded.png"/>
          <p:cNvPicPr>
            <a:picLocks noChangeAspect="1"/>
          </p:cNvPicPr>
          <p:nvPr/>
        </p:nvPicPr>
        <p:blipFill>
          <a:blip r:embed="rId4"/>
          <a:stretch>
            <a:fillRect/>
          </a:stretch>
        </p:blipFill>
        <p:spPr>
          <a:xfrm>
            <a:off x="381000" y="285750"/>
            <a:ext cx="11811000" cy="843855"/>
          </a:xfrm>
          <a:prstGeom prst="rect">
            <a:avLst/>
          </a:prstGeom>
        </p:spPr>
      </p:pic>
      <p:pic>
        <p:nvPicPr>
          <p:cNvPr id="5" name="SK-21-img-4" descr="preencoded.png"/>
          <p:cNvPicPr>
            <a:picLocks noChangeAspect="1"/>
          </p:cNvPicPr>
          <p:nvPr/>
        </p:nvPicPr>
        <p:blipFill>
          <a:blip r:embed="rId5"/>
          <a:stretch>
            <a:fillRect/>
          </a:stretch>
        </p:blipFill>
        <p:spPr>
          <a:xfrm>
            <a:off x="381000" y="1224855"/>
            <a:ext cx="5572125" cy="5052120"/>
          </a:xfrm>
          <a:prstGeom prst="rect">
            <a:avLst/>
          </a:prstGeom>
        </p:spPr>
      </p:pic>
      <p:pic>
        <p:nvPicPr>
          <p:cNvPr id="6" name="SK-21-img-5" descr="preencoded.png"/>
          <p:cNvPicPr>
            <a:picLocks noChangeAspect="1"/>
          </p:cNvPicPr>
          <p:nvPr/>
        </p:nvPicPr>
        <p:blipFill>
          <a:blip r:embed="rId6"/>
          <a:stretch>
            <a:fillRect/>
          </a:stretch>
        </p:blipFill>
        <p:spPr>
          <a:xfrm>
            <a:off x="571500" y="1415355"/>
            <a:ext cx="5191125" cy="381000"/>
          </a:xfrm>
          <a:prstGeom prst="rect">
            <a:avLst/>
          </a:prstGeom>
        </p:spPr>
      </p:pic>
      <p:pic>
        <p:nvPicPr>
          <p:cNvPr id="7" name="SK-21-img-6" descr="preencoded.png"/>
          <p:cNvPicPr>
            <a:picLocks noChangeAspect="1"/>
          </p:cNvPicPr>
          <p:nvPr/>
        </p:nvPicPr>
        <p:blipFill>
          <a:blip r:embed="rId7"/>
          <a:stretch>
            <a:fillRect/>
          </a:stretch>
        </p:blipFill>
        <p:spPr>
          <a:xfrm>
            <a:off x="571500" y="1462980"/>
            <a:ext cx="238125" cy="190500"/>
          </a:xfrm>
          <a:prstGeom prst="rect">
            <a:avLst/>
          </a:prstGeom>
        </p:spPr>
      </p:pic>
      <p:pic>
        <p:nvPicPr>
          <p:cNvPr id="8" name="SK-21-img-7" descr="preencoded.png"/>
          <p:cNvPicPr>
            <a:picLocks noChangeAspect="1"/>
          </p:cNvPicPr>
          <p:nvPr/>
        </p:nvPicPr>
        <p:blipFill>
          <a:blip r:embed="rId8"/>
          <a:stretch>
            <a:fillRect/>
          </a:stretch>
        </p:blipFill>
        <p:spPr>
          <a:xfrm>
            <a:off x="571500" y="1977330"/>
            <a:ext cx="166688" cy="137220"/>
          </a:xfrm>
          <a:prstGeom prst="rect">
            <a:avLst/>
          </a:prstGeom>
        </p:spPr>
      </p:pic>
      <p:pic>
        <p:nvPicPr>
          <p:cNvPr id="9" name="SK-21-img-8" descr="preencoded.png"/>
          <p:cNvPicPr>
            <a:picLocks noChangeAspect="1"/>
          </p:cNvPicPr>
          <p:nvPr/>
        </p:nvPicPr>
        <p:blipFill>
          <a:blip r:embed="rId9"/>
          <a:stretch>
            <a:fillRect/>
          </a:stretch>
        </p:blipFill>
        <p:spPr>
          <a:xfrm>
            <a:off x="571500" y="2544961"/>
            <a:ext cx="166688" cy="137220"/>
          </a:xfrm>
          <a:prstGeom prst="rect">
            <a:avLst/>
          </a:prstGeom>
        </p:spPr>
      </p:pic>
      <p:pic>
        <p:nvPicPr>
          <p:cNvPr id="10" name="SK-21-img-9" descr="preencoded.png"/>
          <p:cNvPicPr>
            <a:picLocks noChangeAspect="1"/>
          </p:cNvPicPr>
          <p:nvPr/>
        </p:nvPicPr>
        <p:blipFill>
          <a:blip r:embed="rId9"/>
          <a:stretch>
            <a:fillRect/>
          </a:stretch>
        </p:blipFill>
        <p:spPr>
          <a:xfrm>
            <a:off x="571500" y="3112591"/>
            <a:ext cx="166688" cy="137220"/>
          </a:xfrm>
          <a:prstGeom prst="rect">
            <a:avLst/>
          </a:prstGeom>
        </p:spPr>
      </p:pic>
      <p:pic>
        <p:nvPicPr>
          <p:cNvPr id="11" name="SK-21-img-10" descr="preencoded.png"/>
          <p:cNvPicPr>
            <a:picLocks noChangeAspect="1"/>
          </p:cNvPicPr>
          <p:nvPr/>
        </p:nvPicPr>
        <p:blipFill>
          <a:blip r:embed="rId10"/>
          <a:stretch>
            <a:fillRect/>
          </a:stretch>
        </p:blipFill>
        <p:spPr>
          <a:xfrm>
            <a:off x="571500" y="3680222"/>
            <a:ext cx="166688" cy="137220"/>
          </a:xfrm>
          <a:prstGeom prst="rect">
            <a:avLst/>
          </a:prstGeom>
        </p:spPr>
      </p:pic>
      <p:pic>
        <p:nvPicPr>
          <p:cNvPr id="12" name="SK-21-img-11" descr="preencoded.png"/>
          <p:cNvPicPr>
            <a:picLocks noChangeAspect="1"/>
          </p:cNvPicPr>
          <p:nvPr/>
        </p:nvPicPr>
        <p:blipFill>
          <a:blip r:embed="rId11"/>
          <a:stretch>
            <a:fillRect/>
          </a:stretch>
        </p:blipFill>
        <p:spPr>
          <a:xfrm>
            <a:off x="6238875" y="1224855"/>
            <a:ext cx="5572125" cy="3871020"/>
          </a:xfrm>
          <a:prstGeom prst="rect">
            <a:avLst/>
          </a:prstGeom>
        </p:spPr>
      </p:pic>
      <p:pic>
        <p:nvPicPr>
          <p:cNvPr id="13" name="SK-21-img-12" descr="preencoded.png"/>
          <p:cNvPicPr>
            <a:picLocks noChangeAspect="1"/>
          </p:cNvPicPr>
          <p:nvPr/>
        </p:nvPicPr>
        <p:blipFill>
          <a:blip r:embed="rId6"/>
          <a:stretch>
            <a:fillRect/>
          </a:stretch>
        </p:blipFill>
        <p:spPr>
          <a:xfrm>
            <a:off x="6429375" y="1415355"/>
            <a:ext cx="5191125" cy="381000"/>
          </a:xfrm>
          <a:prstGeom prst="rect">
            <a:avLst/>
          </a:prstGeom>
        </p:spPr>
      </p:pic>
      <p:pic>
        <p:nvPicPr>
          <p:cNvPr id="14" name="SK-21-img-13" descr="preencoded.png"/>
          <p:cNvPicPr>
            <a:picLocks noChangeAspect="1"/>
          </p:cNvPicPr>
          <p:nvPr/>
        </p:nvPicPr>
        <p:blipFill>
          <a:blip r:embed="rId12"/>
          <a:stretch>
            <a:fillRect/>
          </a:stretch>
        </p:blipFill>
        <p:spPr>
          <a:xfrm>
            <a:off x="6429375" y="1462980"/>
            <a:ext cx="238125" cy="190500"/>
          </a:xfrm>
          <a:prstGeom prst="rect">
            <a:avLst/>
          </a:prstGeom>
        </p:spPr>
      </p:pic>
      <p:pic>
        <p:nvPicPr>
          <p:cNvPr id="15" name="SK-21-img-14" descr="preencoded.png"/>
          <p:cNvPicPr>
            <a:picLocks noChangeAspect="1"/>
          </p:cNvPicPr>
          <p:nvPr/>
        </p:nvPicPr>
        <p:blipFill>
          <a:blip r:embed="rId13"/>
          <a:stretch>
            <a:fillRect/>
          </a:stretch>
        </p:blipFill>
        <p:spPr>
          <a:xfrm>
            <a:off x="6429375" y="1977330"/>
            <a:ext cx="166688" cy="137220"/>
          </a:xfrm>
          <a:prstGeom prst="rect">
            <a:avLst/>
          </a:prstGeom>
        </p:spPr>
      </p:pic>
      <p:pic>
        <p:nvPicPr>
          <p:cNvPr id="16" name="SK-21-img-15" descr="preencoded.png"/>
          <p:cNvPicPr>
            <a:picLocks noChangeAspect="1"/>
          </p:cNvPicPr>
          <p:nvPr/>
        </p:nvPicPr>
        <p:blipFill>
          <a:blip r:embed="rId14"/>
          <a:stretch>
            <a:fillRect/>
          </a:stretch>
        </p:blipFill>
        <p:spPr>
          <a:xfrm>
            <a:off x="6429375" y="2544961"/>
            <a:ext cx="166688" cy="137220"/>
          </a:xfrm>
          <a:prstGeom prst="rect">
            <a:avLst/>
          </a:prstGeom>
        </p:spPr>
      </p:pic>
      <p:pic>
        <p:nvPicPr>
          <p:cNvPr id="17" name="SK-21-img-16" descr="preencoded.png"/>
          <p:cNvPicPr>
            <a:picLocks noChangeAspect="1"/>
          </p:cNvPicPr>
          <p:nvPr/>
        </p:nvPicPr>
        <p:blipFill>
          <a:blip r:embed="rId14"/>
          <a:stretch>
            <a:fillRect/>
          </a:stretch>
        </p:blipFill>
        <p:spPr>
          <a:xfrm>
            <a:off x="6429375" y="3112591"/>
            <a:ext cx="166688" cy="137220"/>
          </a:xfrm>
          <a:prstGeom prst="rect">
            <a:avLst/>
          </a:prstGeom>
        </p:spPr>
      </p:pic>
      <p:pic>
        <p:nvPicPr>
          <p:cNvPr id="18" name="SK-21-img-17" descr="preencoded.png"/>
          <p:cNvPicPr>
            <a:picLocks noChangeAspect="1"/>
          </p:cNvPicPr>
          <p:nvPr/>
        </p:nvPicPr>
        <p:blipFill>
          <a:blip r:embed="rId15"/>
          <a:stretch>
            <a:fillRect/>
          </a:stretch>
        </p:blipFill>
        <p:spPr>
          <a:xfrm>
            <a:off x="6429375" y="3680222"/>
            <a:ext cx="166688" cy="137220"/>
          </a:xfrm>
          <a:prstGeom prst="rect">
            <a:avLst/>
          </a:prstGeom>
        </p:spPr>
      </p:pic>
      <p:pic>
        <p:nvPicPr>
          <p:cNvPr id="19" name="SK-21-img-18" descr="preencoded.png"/>
          <p:cNvPicPr>
            <a:picLocks noChangeAspect="1"/>
          </p:cNvPicPr>
          <p:nvPr/>
        </p:nvPicPr>
        <p:blipFill>
          <a:blip r:embed="rId16"/>
          <a:stretch>
            <a:fillRect/>
          </a:stretch>
        </p:blipFill>
        <p:spPr>
          <a:xfrm>
            <a:off x="6238875" y="5238750"/>
            <a:ext cx="5572125" cy="1038225"/>
          </a:xfrm>
          <a:prstGeom prst="rect">
            <a:avLst/>
          </a:prstGeom>
        </p:spPr>
      </p:pic>
      <p:pic>
        <p:nvPicPr>
          <p:cNvPr id="20" name="SK-21-img-19" descr="preencoded.png"/>
          <p:cNvPicPr>
            <a:picLocks noChangeAspect="1"/>
          </p:cNvPicPr>
          <p:nvPr/>
        </p:nvPicPr>
        <p:blipFill>
          <a:blip r:embed="rId17"/>
          <a:stretch>
            <a:fillRect/>
          </a:stretch>
        </p:blipFill>
        <p:spPr>
          <a:xfrm>
            <a:off x="6477000" y="5643563"/>
            <a:ext cx="285750" cy="228600"/>
          </a:xfrm>
          <a:prstGeom prst="rect">
            <a:avLst/>
          </a:prstGeom>
        </p:spPr>
      </p:pic>
      <p:pic>
        <p:nvPicPr>
          <p:cNvPr id="21" name="SK-21-img-20" descr="preencoded.png"/>
          <p:cNvPicPr>
            <a:picLocks noChangeAspect="1"/>
          </p:cNvPicPr>
          <p:nvPr/>
        </p:nvPicPr>
        <p:blipFill>
          <a:blip r:embed="rId18"/>
          <a:stretch>
            <a:fillRect/>
          </a:stretch>
        </p:blipFill>
        <p:spPr>
          <a:xfrm>
            <a:off x="0" y="6467475"/>
            <a:ext cx="12192000" cy="390525"/>
          </a:xfrm>
          <a:prstGeom prst="rect">
            <a:avLst/>
          </a:prstGeom>
        </p:spPr>
      </p:pic>
      <p:sp>
        <p:nvSpPr>
          <p:cNvPr id="22" name="SK-21-text-21"/>
          <p:cNvSpPr/>
          <p:nvPr/>
        </p:nvSpPr>
        <p:spPr>
          <a:xfrm>
            <a:off x="762000" y="476250"/>
            <a:ext cx="11049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Acute Urinary Retention (AUR)</a:t>
            </a:r>
            <a:endParaRPr lang="en-US" sz="2100" dirty="0"/>
          </a:p>
        </p:txBody>
      </p:sp>
      <p:sp>
        <p:nvSpPr>
          <p:cNvPr id="23" name="SK-21-text-22"/>
          <p:cNvSpPr/>
          <p:nvPr/>
        </p:nvSpPr>
        <p:spPr>
          <a:xfrm>
            <a:off x="762000" y="834330"/>
            <a:ext cx="11049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RECOGNITION &amp; EMERGENCY MANAGEMENT</a:t>
            </a:r>
            <a:endParaRPr lang="en-US" sz="1050" dirty="0"/>
          </a:p>
        </p:txBody>
      </p:sp>
      <p:sp>
        <p:nvSpPr>
          <p:cNvPr id="24" name="SK-21-text-23"/>
          <p:cNvSpPr/>
          <p:nvPr/>
        </p:nvSpPr>
        <p:spPr>
          <a:xfrm>
            <a:off x="923925" y="1415355"/>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Clinical Presentation</a:t>
            </a:r>
            <a:endParaRPr lang="en-US" sz="1500" dirty="0"/>
          </a:p>
        </p:txBody>
      </p:sp>
      <p:sp>
        <p:nvSpPr>
          <p:cNvPr id="25" name="SK-21-text-24"/>
          <p:cNvSpPr/>
          <p:nvPr/>
        </p:nvSpPr>
        <p:spPr>
          <a:xfrm>
            <a:off x="852488" y="1939230"/>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Acute:</a:t>
            </a:r>
            <a:r>
              <a:rPr lang="en-US" sz="1275" dirty="0">
                <a:solidFill>
                  <a:srgbClr val="2F3640"/>
                </a:solidFill>
              </a:rPr>
              <a:t> Sudden, painful inability to void; significant suprapubic agony.</a:t>
            </a:r>
            <a:endParaRPr lang="en-US" sz="1275" dirty="0"/>
          </a:p>
        </p:txBody>
      </p:sp>
      <p:sp>
        <p:nvSpPr>
          <p:cNvPr id="26" name="SK-21-text-25"/>
          <p:cNvSpPr/>
          <p:nvPr/>
        </p:nvSpPr>
        <p:spPr>
          <a:xfrm>
            <a:off x="852488" y="2506861"/>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Chronic:</a:t>
            </a:r>
            <a:r>
              <a:rPr lang="en-US" sz="1275" dirty="0">
                <a:solidFill>
                  <a:srgbClr val="2F3640"/>
                </a:solidFill>
              </a:rPr>
              <a:t> Often painless or "dull" discomfort; presents with overflow incontinence or frequency.</a:t>
            </a:r>
            <a:endParaRPr lang="en-US" sz="1275" dirty="0"/>
          </a:p>
        </p:txBody>
      </p:sp>
      <p:sp>
        <p:nvSpPr>
          <p:cNvPr id="27" name="SK-21-text-26"/>
          <p:cNvSpPr/>
          <p:nvPr/>
        </p:nvSpPr>
        <p:spPr>
          <a:xfrm>
            <a:off x="852488" y="3074491"/>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Examination:</a:t>
            </a:r>
            <a:r>
              <a:rPr lang="en-US" sz="1275" dirty="0">
                <a:solidFill>
                  <a:srgbClr val="2F3640"/>
                </a:solidFill>
              </a:rPr>
              <a:t> Palpable, tender suprapubic mass (distended bladder); dull to percussion.</a:t>
            </a:r>
            <a:endParaRPr lang="en-US" sz="1275" dirty="0"/>
          </a:p>
        </p:txBody>
      </p:sp>
      <p:sp>
        <p:nvSpPr>
          <p:cNvPr id="28" name="SK-21-text-27"/>
          <p:cNvSpPr/>
          <p:nvPr/>
        </p:nvSpPr>
        <p:spPr>
          <a:xfrm>
            <a:off x="852488" y="3642122"/>
            <a:ext cx="11339513"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Symptoms:</a:t>
            </a:r>
            <a:r>
              <a:rPr lang="en-US" sz="1275" dirty="0">
                <a:solidFill>
                  <a:srgbClr val="2F3640"/>
                </a:solidFill>
              </a:rPr>
              <a:t> Restlessness, tachycardia, or distress due to pain.</a:t>
            </a:r>
            <a:endParaRPr lang="en-US" sz="1275" dirty="0"/>
          </a:p>
        </p:txBody>
      </p:sp>
      <p:sp>
        <p:nvSpPr>
          <p:cNvPr id="29" name="SK-21-text-28"/>
          <p:cNvSpPr/>
          <p:nvPr/>
        </p:nvSpPr>
        <p:spPr>
          <a:xfrm>
            <a:off x="6781800" y="1415355"/>
            <a:ext cx="5410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Initial Management Steps</a:t>
            </a:r>
            <a:endParaRPr lang="en-US" sz="1500" dirty="0"/>
          </a:p>
        </p:txBody>
      </p:sp>
      <p:sp>
        <p:nvSpPr>
          <p:cNvPr id="30" name="SK-21-text-29"/>
          <p:cNvSpPr/>
          <p:nvPr/>
        </p:nvSpPr>
        <p:spPr>
          <a:xfrm>
            <a:off x="6710363" y="1939230"/>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Urgent Catheterisation:</a:t>
            </a:r>
            <a:r>
              <a:rPr lang="en-US" sz="1275" dirty="0">
                <a:solidFill>
                  <a:srgbClr val="2F3640"/>
                </a:solidFill>
              </a:rPr>
              <a:t> Immediate urethral catheterisation (if competent/service available).</a:t>
            </a:r>
            <a:endParaRPr lang="en-US" sz="1275" dirty="0"/>
          </a:p>
        </p:txBody>
      </p:sp>
      <p:sp>
        <p:nvSpPr>
          <p:cNvPr id="31" name="SK-21-text-30"/>
          <p:cNvSpPr/>
          <p:nvPr/>
        </p:nvSpPr>
        <p:spPr>
          <a:xfrm>
            <a:off x="6710363" y="2506861"/>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Referral:</a:t>
            </a:r>
            <a:r>
              <a:rPr lang="en-US" sz="1275" dirty="0">
                <a:solidFill>
                  <a:srgbClr val="2F3640"/>
                </a:solidFill>
              </a:rPr>
              <a:t> Same-day urgent referral to Urology or A&amp;E if primary care catheterisation is not possible.</a:t>
            </a:r>
            <a:endParaRPr lang="en-US" sz="1275" dirty="0"/>
          </a:p>
        </p:txBody>
      </p:sp>
      <p:sp>
        <p:nvSpPr>
          <p:cNvPr id="32" name="SK-21-text-31"/>
          <p:cNvSpPr/>
          <p:nvPr/>
        </p:nvSpPr>
        <p:spPr>
          <a:xfrm>
            <a:off x="6710363" y="3074491"/>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Precipitating Causes:</a:t>
            </a:r>
            <a:r>
              <a:rPr lang="en-US" sz="1275" dirty="0">
                <a:solidFill>
                  <a:srgbClr val="2F3640"/>
                </a:solidFill>
              </a:rPr>
              <a:t> Check for constipation, UTI, recent alcohol, or post-operative status.</a:t>
            </a:r>
            <a:endParaRPr lang="en-US" sz="1275" dirty="0"/>
          </a:p>
        </p:txBody>
      </p:sp>
      <p:sp>
        <p:nvSpPr>
          <p:cNvPr id="33" name="SK-21-text-32"/>
          <p:cNvSpPr/>
          <p:nvPr/>
        </p:nvSpPr>
        <p:spPr>
          <a:xfrm>
            <a:off x="6710363" y="3642122"/>
            <a:ext cx="4910138"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Medication Review:</a:t>
            </a:r>
            <a:r>
              <a:rPr lang="en-US" sz="1275" dirty="0">
                <a:solidFill>
                  <a:srgbClr val="2F3640"/>
                </a:solidFill>
              </a:rPr>
              <a:t> Stop anticholinergics, opioids, or check for missed BPH medications (e.g., Tamsulosin).</a:t>
            </a:r>
            <a:endParaRPr lang="en-US" sz="1275" dirty="0"/>
          </a:p>
        </p:txBody>
      </p:sp>
      <p:sp>
        <p:nvSpPr>
          <p:cNvPr id="34" name="SK-21-text-33"/>
          <p:cNvSpPr/>
          <p:nvPr/>
        </p:nvSpPr>
        <p:spPr>
          <a:xfrm>
            <a:off x="6953250" y="5381625"/>
            <a:ext cx="52387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991B1B"/>
                </a:solidFill>
              </a:rPr>
              <a:t>EMERGENCY ADMISSION REQUIRED</a:t>
            </a:r>
            <a:endParaRPr lang="en-US" sz="1350" dirty="0"/>
          </a:p>
        </p:txBody>
      </p:sp>
      <p:sp>
        <p:nvSpPr>
          <p:cNvPr id="35" name="SK-21-text-34"/>
          <p:cNvSpPr/>
          <p:nvPr/>
        </p:nvSpPr>
        <p:spPr>
          <a:xfrm>
            <a:off x="6953250" y="5676900"/>
            <a:ext cx="4619625"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Retention associated with </a:t>
            </a:r>
            <a:r>
              <a:rPr lang="en-US" sz="1200" b="1" dirty="0">
                <a:solidFill>
                  <a:srgbClr val="2F3640"/>
                </a:solidFill>
              </a:rPr>
              <a:t>Acute Kidney Injury (AKI)</a:t>
            </a:r>
            <a:r>
              <a:rPr lang="en-US" sz="1200" dirty="0">
                <a:solidFill>
                  <a:srgbClr val="2F3640"/>
                </a:solidFill>
              </a:rPr>
              <a:t>, </a:t>
            </a:r>
            <a:r>
              <a:rPr lang="en-US" sz="1200" b="1" dirty="0">
                <a:solidFill>
                  <a:srgbClr val="2F3640"/>
                </a:solidFill>
              </a:rPr>
              <a:t>Sepsis</a:t>
            </a:r>
            <a:r>
              <a:rPr lang="en-US" sz="1200" dirty="0">
                <a:solidFill>
                  <a:srgbClr val="2F3640"/>
                </a:solidFill>
              </a:rPr>
              <a:t>, or </a:t>
            </a:r>
            <a:r>
              <a:rPr lang="en-US" sz="1200" b="1" dirty="0">
                <a:solidFill>
                  <a:srgbClr val="2F3640"/>
                </a:solidFill>
              </a:rPr>
              <a:t>unrelieved pain</a:t>
            </a:r>
            <a:r>
              <a:rPr lang="en-US" sz="1200" dirty="0">
                <a:solidFill>
                  <a:srgbClr val="2F3640"/>
                </a:solidFill>
              </a:rPr>
              <a:t> requires immediate same-day hospital admission.</a:t>
            </a:r>
            <a:endParaRPr lang="en-US" sz="1200" dirty="0"/>
          </a:p>
        </p:txBody>
      </p:sp>
      <p:sp>
        <p:nvSpPr>
          <p:cNvPr id="36" name="SK-21-text-35"/>
          <p:cNvSpPr/>
          <p:nvPr/>
        </p:nvSpPr>
        <p:spPr>
          <a:xfrm>
            <a:off x="381000" y="6562725"/>
            <a:ext cx="5920740" cy="20002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Prostate Disorders, BPH &amp; PSA Testing</a:t>
            </a:r>
            <a:endParaRPr lang="en-US" sz="1050" dirty="0"/>
          </a:p>
        </p:txBody>
      </p:sp>
      <p:sp>
        <p:nvSpPr>
          <p:cNvPr id="37" name="SK-21-text-36"/>
          <p:cNvSpPr/>
          <p:nvPr/>
        </p:nvSpPr>
        <p:spPr>
          <a:xfrm>
            <a:off x="10469463" y="6562725"/>
            <a:ext cx="1722537" cy="20002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www.bradfordvts.co.uk</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2-img-3" descr="preencoded.png"/>
          <p:cNvPicPr>
            <a:picLocks noChangeAspect="1"/>
          </p:cNvPicPr>
          <p:nvPr/>
        </p:nvPicPr>
        <p:blipFill>
          <a:blip r:embed="rId4"/>
          <a:stretch>
            <a:fillRect/>
          </a:stretch>
        </p:blipFill>
        <p:spPr>
          <a:xfrm>
            <a:off x="381000" y="304800"/>
            <a:ext cx="11811000" cy="777180"/>
          </a:xfrm>
          <a:prstGeom prst="rect">
            <a:avLst/>
          </a:prstGeom>
        </p:spPr>
      </p:pic>
      <p:pic>
        <p:nvPicPr>
          <p:cNvPr id="5" name="SK-22-img-4" descr="preencoded.png"/>
          <p:cNvPicPr>
            <a:picLocks noChangeAspect="1"/>
          </p:cNvPicPr>
          <p:nvPr/>
        </p:nvPicPr>
        <p:blipFill>
          <a:blip r:embed="rId5"/>
          <a:stretch>
            <a:fillRect/>
          </a:stretch>
        </p:blipFill>
        <p:spPr>
          <a:xfrm>
            <a:off x="381000" y="1272332"/>
            <a:ext cx="5524500" cy="1136898"/>
          </a:xfrm>
          <a:prstGeom prst="rect">
            <a:avLst/>
          </a:prstGeom>
        </p:spPr>
      </p:pic>
      <p:pic>
        <p:nvPicPr>
          <p:cNvPr id="6" name="SK-22-img-5" descr="preencoded.png"/>
          <p:cNvPicPr>
            <a:picLocks noChangeAspect="1"/>
          </p:cNvPicPr>
          <p:nvPr/>
        </p:nvPicPr>
        <p:blipFill>
          <a:blip r:embed="rId6"/>
          <a:stretch>
            <a:fillRect/>
          </a:stretch>
        </p:blipFill>
        <p:spPr>
          <a:xfrm>
            <a:off x="609600" y="1554956"/>
            <a:ext cx="571500" cy="571500"/>
          </a:xfrm>
          <a:prstGeom prst="rect">
            <a:avLst/>
          </a:prstGeom>
        </p:spPr>
      </p:pic>
      <p:pic>
        <p:nvPicPr>
          <p:cNvPr id="7" name="SK-22-img-6" descr="preencoded.png"/>
          <p:cNvPicPr>
            <a:picLocks noChangeAspect="1"/>
          </p:cNvPicPr>
          <p:nvPr/>
        </p:nvPicPr>
        <p:blipFill>
          <a:blip r:embed="rId7"/>
          <a:stretch>
            <a:fillRect/>
          </a:stretch>
        </p:blipFill>
        <p:spPr>
          <a:xfrm>
            <a:off x="752475" y="1726406"/>
            <a:ext cx="285750" cy="228600"/>
          </a:xfrm>
          <a:prstGeom prst="rect">
            <a:avLst/>
          </a:prstGeom>
        </p:spPr>
      </p:pic>
      <p:pic>
        <p:nvPicPr>
          <p:cNvPr id="8" name="SK-22-img-7" descr="preencoded.png"/>
          <p:cNvPicPr>
            <a:picLocks noChangeAspect="1"/>
          </p:cNvPicPr>
          <p:nvPr/>
        </p:nvPicPr>
        <p:blipFill>
          <a:blip r:embed="rId8"/>
          <a:stretch>
            <a:fillRect/>
          </a:stretch>
        </p:blipFill>
        <p:spPr>
          <a:xfrm>
            <a:off x="381000" y="2561630"/>
            <a:ext cx="5524500" cy="1136898"/>
          </a:xfrm>
          <a:prstGeom prst="rect">
            <a:avLst/>
          </a:prstGeom>
        </p:spPr>
      </p:pic>
      <p:pic>
        <p:nvPicPr>
          <p:cNvPr id="9" name="SK-22-img-8" descr="preencoded.png"/>
          <p:cNvPicPr>
            <a:picLocks noChangeAspect="1"/>
          </p:cNvPicPr>
          <p:nvPr/>
        </p:nvPicPr>
        <p:blipFill>
          <a:blip r:embed="rId6"/>
          <a:stretch>
            <a:fillRect/>
          </a:stretch>
        </p:blipFill>
        <p:spPr>
          <a:xfrm>
            <a:off x="609600" y="2844254"/>
            <a:ext cx="571500" cy="571500"/>
          </a:xfrm>
          <a:prstGeom prst="rect">
            <a:avLst/>
          </a:prstGeom>
        </p:spPr>
      </p:pic>
      <p:pic>
        <p:nvPicPr>
          <p:cNvPr id="10" name="SK-22-img-9" descr="preencoded.png"/>
          <p:cNvPicPr>
            <a:picLocks noChangeAspect="1"/>
          </p:cNvPicPr>
          <p:nvPr/>
        </p:nvPicPr>
        <p:blipFill>
          <a:blip r:embed="rId9"/>
          <a:stretch>
            <a:fillRect/>
          </a:stretch>
        </p:blipFill>
        <p:spPr>
          <a:xfrm>
            <a:off x="752475" y="3015704"/>
            <a:ext cx="285750" cy="228600"/>
          </a:xfrm>
          <a:prstGeom prst="rect">
            <a:avLst/>
          </a:prstGeom>
        </p:spPr>
      </p:pic>
      <p:pic>
        <p:nvPicPr>
          <p:cNvPr id="11" name="SK-22-img-10" descr="preencoded.png"/>
          <p:cNvPicPr>
            <a:picLocks noChangeAspect="1"/>
          </p:cNvPicPr>
          <p:nvPr/>
        </p:nvPicPr>
        <p:blipFill>
          <a:blip r:embed="rId10"/>
          <a:stretch>
            <a:fillRect/>
          </a:stretch>
        </p:blipFill>
        <p:spPr>
          <a:xfrm>
            <a:off x="381000" y="3850928"/>
            <a:ext cx="5524500" cy="1136898"/>
          </a:xfrm>
          <a:prstGeom prst="rect">
            <a:avLst/>
          </a:prstGeom>
        </p:spPr>
      </p:pic>
      <p:pic>
        <p:nvPicPr>
          <p:cNvPr id="12" name="SK-22-img-11" descr="preencoded.png"/>
          <p:cNvPicPr>
            <a:picLocks noChangeAspect="1"/>
          </p:cNvPicPr>
          <p:nvPr/>
        </p:nvPicPr>
        <p:blipFill>
          <a:blip r:embed="rId11"/>
          <a:stretch>
            <a:fillRect/>
          </a:stretch>
        </p:blipFill>
        <p:spPr>
          <a:xfrm>
            <a:off x="609600" y="4133552"/>
            <a:ext cx="571500" cy="571500"/>
          </a:xfrm>
          <a:prstGeom prst="rect">
            <a:avLst/>
          </a:prstGeom>
        </p:spPr>
      </p:pic>
      <p:pic>
        <p:nvPicPr>
          <p:cNvPr id="13" name="SK-22-img-12" descr="preencoded.png"/>
          <p:cNvPicPr>
            <a:picLocks noChangeAspect="1"/>
          </p:cNvPicPr>
          <p:nvPr/>
        </p:nvPicPr>
        <p:blipFill>
          <a:blip r:embed="rId12"/>
          <a:stretch>
            <a:fillRect/>
          </a:stretch>
        </p:blipFill>
        <p:spPr>
          <a:xfrm>
            <a:off x="752475" y="4305002"/>
            <a:ext cx="285750" cy="228600"/>
          </a:xfrm>
          <a:prstGeom prst="rect">
            <a:avLst/>
          </a:prstGeom>
        </p:spPr>
      </p:pic>
      <p:pic>
        <p:nvPicPr>
          <p:cNvPr id="14" name="SK-22-img-13" descr="preencoded.png"/>
          <p:cNvPicPr>
            <a:picLocks noChangeAspect="1"/>
          </p:cNvPicPr>
          <p:nvPr/>
        </p:nvPicPr>
        <p:blipFill>
          <a:blip r:embed="rId10"/>
          <a:stretch>
            <a:fillRect/>
          </a:stretch>
        </p:blipFill>
        <p:spPr>
          <a:xfrm>
            <a:off x="381000" y="5140226"/>
            <a:ext cx="5524500" cy="1136898"/>
          </a:xfrm>
          <a:prstGeom prst="rect">
            <a:avLst/>
          </a:prstGeom>
        </p:spPr>
      </p:pic>
      <p:pic>
        <p:nvPicPr>
          <p:cNvPr id="15" name="SK-22-img-14" descr="preencoded.png"/>
          <p:cNvPicPr>
            <a:picLocks noChangeAspect="1"/>
          </p:cNvPicPr>
          <p:nvPr/>
        </p:nvPicPr>
        <p:blipFill>
          <a:blip r:embed="rId11"/>
          <a:stretch>
            <a:fillRect/>
          </a:stretch>
        </p:blipFill>
        <p:spPr>
          <a:xfrm>
            <a:off x="609600" y="5422850"/>
            <a:ext cx="571500" cy="571500"/>
          </a:xfrm>
          <a:prstGeom prst="rect">
            <a:avLst/>
          </a:prstGeom>
        </p:spPr>
      </p:pic>
      <p:pic>
        <p:nvPicPr>
          <p:cNvPr id="16" name="SK-22-img-15" descr="preencoded.png"/>
          <p:cNvPicPr>
            <a:picLocks noChangeAspect="1"/>
          </p:cNvPicPr>
          <p:nvPr/>
        </p:nvPicPr>
        <p:blipFill>
          <a:blip r:embed="rId13"/>
          <a:stretch>
            <a:fillRect/>
          </a:stretch>
        </p:blipFill>
        <p:spPr>
          <a:xfrm>
            <a:off x="752475" y="5594300"/>
            <a:ext cx="285750" cy="228600"/>
          </a:xfrm>
          <a:prstGeom prst="rect">
            <a:avLst/>
          </a:prstGeom>
        </p:spPr>
      </p:pic>
      <p:pic>
        <p:nvPicPr>
          <p:cNvPr id="17" name="SK-22-img-16" descr="preencoded.png"/>
          <p:cNvPicPr>
            <a:picLocks noChangeAspect="1"/>
          </p:cNvPicPr>
          <p:nvPr/>
        </p:nvPicPr>
        <p:blipFill>
          <a:blip r:embed="rId14"/>
          <a:stretch>
            <a:fillRect/>
          </a:stretch>
        </p:blipFill>
        <p:spPr>
          <a:xfrm>
            <a:off x="6286500" y="1972121"/>
            <a:ext cx="5524500" cy="1328738"/>
          </a:xfrm>
          <a:prstGeom prst="rect">
            <a:avLst/>
          </a:prstGeom>
        </p:spPr>
      </p:pic>
      <p:pic>
        <p:nvPicPr>
          <p:cNvPr id="18" name="SK-22-img-17" descr="preencoded.png"/>
          <p:cNvPicPr>
            <a:picLocks noChangeAspect="1"/>
          </p:cNvPicPr>
          <p:nvPr/>
        </p:nvPicPr>
        <p:blipFill>
          <a:blip r:embed="rId15"/>
          <a:stretch>
            <a:fillRect/>
          </a:stretch>
        </p:blipFill>
        <p:spPr>
          <a:xfrm>
            <a:off x="6477000" y="2200721"/>
            <a:ext cx="190500" cy="152400"/>
          </a:xfrm>
          <a:prstGeom prst="rect">
            <a:avLst/>
          </a:prstGeom>
        </p:spPr>
      </p:pic>
      <p:pic>
        <p:nvPicPr>
          <p:cNvPr id="19" name="SK-22-img-18" descr="preencoded.png"/>
          <p:cNvPicPr>
            <a:picLocks noChangeAspect="1"/>
          </p:cNvPicPr>
          <p:nvPr/>
        </p:nvPicPr>
        <p:blipFill>
          <a:blip r:embed="rId16"/>
          <a:stretch>
            <a:fillRect/>
          </a:stretch>
        </p:blipFill>
        <p:spPr>
          <a:xfrm>
            <a:off x="6286500" y="3491359"/>
            <a:ext cx="5524500" cy="1543050"/>
          </a:xfrm>
          <a:prstGeom prst="rect">
            <a:avLst/>
          </a:prstGeom>
        </p:spPr>
      </p:pic>
      <p:pic>
        <p:nvPicPr>
          <p:cNvPr id="20" name="SK-22-img-19" descr="preencoded.png"/>
          <p:cNvPicPr>
            <a:picLocks noChangeAspect="1"/>
          </p:cNvPicPr>
          <p:nvPr/>
        </p:nvPicPr>
        <p:blipFill>
          <a:blip r:embed="rId17"/>
          <a:stretch>
            <a:fillRect/>
          </a:stretch>
        </p:blipFill>
        <p:spPr>
          <a:xfrm>
            <a:off x="6477000" y="3719959"/>
            <a:ext cx="190500" cy="152400"/>
          </a:xfrm>
          <a:prstGeom prst="rect">
            <a:avLst/>
          </a:prstGeom>
        </p:spPr>
      </p:pic>
      <p:pic>
        <p:nvPicPr>
          <p:cNvPr id="21" name="SK-22-img-20" descr="preencoded.png"/>
          <p:cNvPicPr>
            <a:picLocks noChangeAspect="1"/>
          </p:cNvPicPr>
          <p:nvPr/>
        </p:nvPicPr>
        <p:blipFill>
          <a:blip r:embed="rId18"/>
          <a:stretch>
            <a:fillRect/>
          </a:stretch>
        </p:blipFill>
        <p:spPr>
          <a:xfrm>
            <a:off x="6477000" y="5340102"/>
            <a:ext cx="166688" cy="137220"/>
          </a:xfrm>
          <a:prstGeom prst="rect">
            <a:avLst/>
          </a:prstGeom>
        </p:spPr>
      </p:pic>
      <p:pic>
        <p:nvPicPr>
          <p:cNvPr id="22" name="SK-22-img-21" descr="preencoded.png"/>
          <p:cNvPicPr>
            <a:picLocks noChangeAspect="1"/>
          </p:cNvPicPr>
          <p:nvPr/>
        </p:nvPicPr>
        <p:blipFill>
          <a:blip r:embed="rId19"/>
          <a:stretch>
            <a:fillRect/>
          </a:stretch>
        </p:blipFill>
        <p:spPr>
          <a:xfrm>
            <a:off x="0" y="6429375"/>
            <a:ext cx="12192000" cy="428625"/>
          </a:xfrm>
          <a:prstGeom prst="rect">
            <a:avLst/>
          </a:prstGeom>
        </p:spPr>
      </p:pic>
      <p:sp>
        <p:nvSpPr>
          <p:cNvPr id="23" name="SK-22-text-22"/>
          <p:cNvSpPr/>
          <p:nvPr/>
        </p:nvSpPr>
        <p:spPr>
          <a:xfrm>
            <a:off x="762000" y="457200"/>
            <a:ext cx="11049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Prostate Cancer: Epidemiology</a:t>
            </a:r>
            <a:endParaRPr lang="en-US" sz="2100" dirty="0"/>
          </a:p>
        </p:txBody>
      </p:sp>
      <p:sp>
        <p:nvSpPr>
          <p:cNvPr id="24" name="SK-22-text-23"/>
          <p:cNvSpPr/>
          <p:nvPr/>
        </p:nvSpPr>
        <p:spPr>
          <a:xfrm>
            <a:off x="762000" y="805755"/>
            <a:ext cx="11049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5" name="SK-22-text-24"/>
          <p:cNvSpPr/>
          <p:nvPr/>
        </p:nvSpPr>
        <p:spPr>
          <a:xfrm>
            <a:off x="1371600" y="1483519"/>
            <a:ext cx="3779520" cy="457200"/>
          </a:xfrm>
          <a:prstGeom prst="rect">
            <a:avLst/>
          </a:prstGeom>
          <a:noFill/>
          <a:ln/>
        </p:spPr>
        <p:txBody>
          <a:bodyPr vert="horz" wrap="square" lIns="0" tIns="0" rIns="0" bIns="0" rtlCol="0" anchor="ctr"/>
          <a:lstStyle/>
          <a:p>
            <a:pPr marL="0" indent="0">
              <a:lnSpc>
                <a:spcPts val="3600"/>
              </a:lnSpc>
              <a:buNone/>
            </a:pPr>
            <a:r>
              <a:rPr lang="en-US" sz="2400" b="1" dirty="0">
                <a:solidFill>
                  <a:srgbClr val="2D6A4F"/>
                </a:solidFill>
              </a:rPr>
              <a:t>~50,000</a:t>
            </a:r>
            <a:endParaRPr lang="en-US" sz="2400" dirty="0"/>
          </a:p>
        </p:txBody>
      </p:sp>
      <p:sp>
        <p:nvSpPr>
          <p:cNvPr id="26" name="SK-22-text-25"/>
          <p:cNvSpPr/>
          <p:nvPr/>
        </p:nvSpPr>
        <p:spPr>
          <a:xfrm>
            <a:off x="1371600" y="1969294"/>
            <a:ext cx="58521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New diagnoses per year in the UK</a:t>
            </a:r>
            <a:endParaRPr lang="en-US" sz="1200" dirty="0"/>
          </a:p>
        </p:txBody>
      </p:sp>
      <p:sp>
        <p:nvSpPr>
          <p:cNvPr id="27" name="SK-22-text-26"/>
          <p:cNvSpPr/>
          <p:nvPr/>
        </p:nvSpPr>
        <p:spPr>
          <a:xfrm>
            <a:off x="1371600" y="2772817"/>
            <a:ext cx="4023360" cy="457200"/>
          </a:xfrm>
          <a:prstGeom prst="rect">
            <a:avLst/>
          </a:prstGeom>
          <a:noFill/>
          <a:ln/>
        </p:spPr>
        <p:txBody>
          <a:bodyPr vert="horz" wrap="square" lIns="0" tIns="0" rIns="0" bIns="0" rtlCol="0" anchor="ctr"/>
          <a:lstStyle/>
          <a:p>
            <a:pPr marL="0" indent="0">
              <a:lnSpc>
                <a:spcPts val="3600"/>
              </a:lnSpc>
              <a:buNone/>
            </a:pPr>
            <a:r>
              <a:rPr lang="en-US" sz="2400" b="1" dirty="0">
                <a:solidFill>
                  <a:srgbClr val="2D6A4F"/>
                </a:solidFill>
              </a:rPr>
              <a:t>Most Common</a:t>
            </a:r>
            <a:endParaRPr lang="en-US" sz="2400" dirty="0"/>
          </a:p>
        </p:txBody>
      </p:sp>
      <p:sp>
        <p:nvSpPr>
          <p:cNvPr id="28" name="SK-22-text-27"/>
          <p:cNvSpPr/>
          <p:nvPr/>
        </p:nvSpPr>
        <p:spPr>
          <a:xfrm>
            <a:off x="1371600" y="3258592"/>
            <a:ext cx="29260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Cancer in UK men</a:t>
            </a:r>
            <a:endParaRPr lang="en-US" sz="1200" dirty="0"/>
          </a:p>
        </p:txBody>
      </p:sp>
      <p:sp>
        <p:nvSpPr>
          <p:cNvPr id="29" name="SK-22-text-28"/>
          <p:cNvSpPr/>
          <p:nvPr/>
        </p:nvSpPr>
        <p:spPr>
          <a:xfrm>
            <a:off x="1371600" y="4062115"/>
            <a:ext cx="2682240" cy="457200"/>
          </a:xfrm>
          <a:prstGeom prst="rect">
            <a:avLst/>
          </a:prstGeom>
          <a:noFill/>
          <a:ln/>
        </p:spPr>
        <p:txBody>
          <a:bodyPr vert="horz" wrap="square" lIns="0" tIns="0" rIns="0" bIns="0" rtlCol="0" anchor="ctr"/>
          <a:lstStyle/>
          <a:p>
            <a:pPr marL="0" indent="0">
              <a:lnSpc>
                <a:spcPts val="3600"/>
              </a:lnSpc>
              <a:buNone/>
            </a:pPr>
            <a:r>
              <a:rPr lang="en-US" sz="2400" b="1" dirty="0">
                <a:solidFill>
                  <a:srgbClr val="2D6A4F"/>
                </a:solidFill>
              </a:rPr>
              <a:t>1 in 8</a:t>
            </a:r>
            <a:endParaRPr lang="en-US" sz="2400" dirty="0"/>
          </a:p>
        </p:txBody>
      </p:sp>
      <p:sp>
        <p:nvSpPr>
          <p:cNvPr id="30" name="SK-22-text-29"/>
          <p:cNvSpPr/>
          <p:nvPr/>
        </p:nvSpPr>
        <p:spPr>
          <a:xfrm>
            <a:off x="1371600" y="4547890"/>
            <a:ext cx="38404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Lifetime risk for men</a:t>
            </a:r>
            <a:endParaRPr lang="en-US" sz="1200" dirty="0"/>
          </a:p>
        </p:txBody>
      </p:sp>
      <p:sp>
        <p:nvSpPr>
          <p:cNvPr id="31" name="SK-22-text-30"/>
          <p:cNvSpPr/>
          <p:nvPr/>
        </p:nvSpPr>
        <p:spPr>
          <a:xfrm>
            <a:off x="1371600" y="5351413"/>
            <a:ext cx="3779520" cy="457200"/>
          </a:xfrm>
          <a:prstGeom prst="rect">
            <a:avLst/>
          </a:prstGeom>
          <a:noFill/>
          <a:ln/>
        </p:spPr>
        <p:txBody>
          <a:bodyPr vert="horz" wrap="square" lIns="0" tIns="0" rIns="0" bIns="0" rtlCol="0" anchor="ctr"/>
          <a:lstStyle/>
          <a:p>
            <a:pPr marL="0" indent="0">
              <a:lnSpc>
                <a:spcPts val="3600"/>
              </a:lnSpc>
              <a:buNone/>
            </a:pPr>
            <a:r>
              <a:rPr lang="en-US" sz="2400" b="1" dirty="0">
                <a:solidFill>
                  <a:srgbClr val="2D6A4F"/>
                </a:solidFill>
              </a:rPr>
              <a:t>~12,000</a:t>
            </a:r>
            <a:endParaRPr lang="en-US" sz="2400" dirty="0"/>
          </a:p>
        </p:txBody>
      </p:sp>
      <p:sp>
        <p:nvSpPr>
          <p:cNvPr id="32" name="SK-22-text-31"/>
          <p:cNvSpPr/>
          <p:nvPr/>
        </p:nvSpPr>
        <p:spPr>
          <a:xfrm>
            <a:off x="1371600" y="5837188"/>
            <a:ext cx="45720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Deaths per year in the UK</a:t>
            </a:r>
            <a:endParaRPr lang="en-US" sz="1200" dirty="0"/>
          </a:p>
        </p:txBody>
      </p:sp>
      <p:sp>
        <p:nvSpPr>
          <p:cNvPr id="33" name="SK-22-text-32"/>
          <p:cNvSpPr/>
          <p:nvPr/>
        </p:nvSpPr>
        <p:spPr>
          <a:xfrm>
            <a:off x="6762750" y="2162621"/>
            <a:ext cx="51435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D6A4F"/>
                </a:solidFill>
              </a:rPr>
              <a:t>PRIMARY CARE CONTEXT</a:t>
            </a:r>
            <a:endParaRPr lang="en-US" sz="1200" dirty="0"/>
          </a:p>
        </p:txBody>
      </p:sp>
      <p:sp>
        <p:nvSpPr>
          <p:cNvPr id="34" name="SK-22-text-33"/>
          <p:cNvSpPr/>
          <p:nvPr/>
        </p:nvSpPr>
        <p:spPr>
          <a:xfrm>
            <a:off x="6477000" y="2467421"/>
            <a:ext cx="5143500" cy="642938"/>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GPs encounter a dual challenge: managing the "worried well" prompted by public health awareness, alongside detecting symptomatic disease in men who may not seek help early.</a:t>
            </a:r>
            <a:endParaRPr lang="en-US" sz="1125" dirty="0"/>
          </a:p>
        </p:txBody>
      </p:sp>
      <p:sp>
        <p:nvSpPr>
          <p:cNvPr id="35" name="SK-22-text-34"/>
          <p:cNvSpPr/>
          <p:nvPr/>
        </p:nvSpPr>
        <p:spPr>
          <a:xfrm>
            <a:off x="6762750" y="3681859"/>
            <a:ext cx="5429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08080"/>
                </a:solidFill>
              </a:rPr>
              <a:t>SCA EXAM FOCUS: Anxiety vs. Clinical Risk</a:t>
            </a:r>
            <a:endParaRPr lang="en-US" sz="1200" dirty="0"/>
          </a:p>
        </p:txBody>
      </p:sp>
      <p:sp>
        <p:nvSpPr>
          <p:cNvPr id="36" name="SK-22-text-35"/>
          <p:cNvSpPr/>
          <p:nvPr/>
        </p:nvSpPr>
        <p:spPr>
          <a:xfrm>
            <a:off x="6477000" y="3986659"/>
            <a:ext cx="5143500" cy="857250"/>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The 1-in-8 lifetime risk is a key statistic for shared decision-making. Be prepared to discuss the gap between high incidence and relatively lower mortality, highlighting the importance of balancing investigation with the risks of overdiagnosis.</a:t>
            </a:r>
            <a:endParaRPr lang="en-US" sz="1125" dirty="0"/>
          </a:p>
        </p:txBody>
      </p:sp>
      <p:sp>
        <p:nvSpPr>
          <p:cNvPr id="37" name="SK-22-text-36"/>
          <p:cNvSpPr/>
          <p:nvPr/>
        </p:nvSpPr>
        <p:spPr>
          <a:xfrm>
            <a:off x="6719888" y="5224909"/>
            <a:ext cx="5472113" cy="352425"/>
          </a:xfrm>
          <a:prstGeom prst="rect">
            <a:avLst/>
          </a:prstGeom>
          <a:noFill/>
          <a:ln/>
        </p:spPr>
        <p:txBody>
          <a:bodyPr vert="horz" wrap="square" lIns="0" tIns="0" rIns="0" bIns="0" rtlCol="0" anchor="ctr"/>
          <a:lstStyle/>
          <a:p>
            <a:pPr marL="0" indent="0">
              <a:lnSpc>
                <a:spcPts val="1575"/>
              </a:lnSpc>
              <a:buNone/>
            </a:pPr>
            <a:r>
              <a:rPr lang="en-US" sz="1050" i="1" dirty="0">
                <a:solidFill>
                  <a:srgbClr val="7F8C8D"/>
                </a:solidFill>
              </a:rPr>
              <a:t> Data sourced from confirmed NICE/UK epidemiological sets for 2026.</a:t>
            </a:r>
            <a:endParaRPr lang="en-US" sz="1050" dirty="0"/>
          </a:p>
        </p:txBody>
      </p:sp>
      <p:sp>
        <p:nvSpPr>
          <p:cNvPr id="38" name="SK-22-text-37"/>
          <p:cNvSpPr/>
          <p:nvPr/>
        </p:nvSpPr>
        <p:spPr>
          <a:xfrm>
            <a:off x="10469463" y="6429375"/>
            <a:ext cx="1722537" cy="42862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www.bradfordvts.co.uk</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3-img-3" descr="preencoded.png"/>
          <p:cNvPicPr>
            <a:picLocks noChangeAspect="1"/>
          </p:cNvPicPr>
          <p:nvPr/>
        </p:nvPicPr>
        <p:blipFill>
          <a:blip r:embed="rId5"/>
          <a:stretch>
            <a:fillRect/>
          </a:stretch>
        </p:blipFill>
        <p:spPr>
          <a:xfrm>
            <a:off x="0" y="285750"/>
            <a:ext cx="12192000" cy="843855"/>
          </a:xfrm>
          <a:prstGeom prst="rect">
            <a:avLst/>
          </a:prstGeom>
        </p:spPr>
      </p:pic>
      <p:pic>
        <p:nvPicPr>
          <p:cNvPr id="5" name="SK-23-img-4" descr="preencoded.png"/>
          <p:cNvPicPr>
            <a:picLocks noChangeAspect="1"/>
          </p:cNvPicPr>
          <p:nvPr/>
        </p:nvPicPr>
        <p:blipFill>
          <a:blip r:embed="rId6"/>
          <a:stretch>
            <a:fillRect/>
          </a:stretch>
        </p:blipFill>
        <p:spPr>
          <a:xfrm>
            <a:off x="381000" y="1272480"/>
            <a:ext cx="5595938" cy="3551039"/>
          </a:xfrm>
          <a:prstGeom prst="rect">
            <a:avLst/>
          </a:prstGeom>
        </p:spPr>
      </p:pic>
      <p:pic>
        <p:nvPicPr>
          <p:cNvPr id="6" name="SK-23-img-5" descr="preencoded.png"/>
          <p:cNvPicPr>
            <a:picLocks noChangeAspect="1"/>
          </p:cNvPicPr>
          <p:nvPr/>
        </p:nvPicPr>
        <p:blipFill>
          <a:blip r:embed="rId7"/>
          <a:stretch>
            <a:fillRect/>
          </a:stretch>
        </p:blipFill>
        <p:spPr>
          <a:xfrm>
            <a:off x="619125" y="1558230"/>
            <a:ext cx="238125" cy="190500"/>
          </a:xfrm>
          <a:prstGeom prst="rect">
            <a:avLst/>
          </a:prstGeom>
        </p:spPr>
      </p:pic>
      <p:pic>
        <p:nvPicPr>
          <p:cNvPr id="7" name="SK-23-img-6" descr="preencoded.png"/>
          <p:cNvPicPr>
            <a:picLocks noChangeAspect="1"/>
          </p:cNvPicPr>
          <p:nvPr/>
        </p:nvPicPr>
        <p:blipFill>
          <a:blip r:embed="rId8"/>
          <a:stretch>
            <a:fillRect/>
          </a:stretch>
        </p:blipFill>
        <p:spPr>
          <a:xfrm>
            <a:off x="619125" y="1939230"/>
            <a:ext cx="202406" cy="202406"/>
          </a:xfrm>
          <a:prstGeom prst="rect">
            <a:avLst/>
          </a:prstGeom>
        </p:spPr>
      </p:pic>
      <p:pic>
        <p:nvPicPr>
          <p:cNvPr id="8" name="SK-23-img-7" descr="preencoded.png"/>
          <p:cNvPicPr>
            <a:picLocks noChangeAspect="1"/>
          </p:cNvPicPr>
          <p:nvPr/>
        </p:nvPicPr>
        <p:blipFill>
          <a:blip r:embed="rId9"/>
          <a:stretch>
            <a:fillRect/>
          </a:stretch>
        </p:blipFill>
        <p:spPr>
          <a:xfrm>
            <a:off x="619125" y="2506861"/>
            <a:ext cx="202406" cy="202406"/>
          </a:xfrm>
          <a:prstGeom prst="rect">
            <a:avLst/>
          </a:prstGeom>
        </p:spPr>
      </p:pic>
      <p:pic>
        <p:nvPicPr>
          <p:cNvPr id="9" name="SK-23-img-8" descr="preencoded.png"/>
          <p:cNvPicPr>
            <a:picLocks noChangeAspect="1"/>
          </p:cNvPicPr>
          <p:nvPr/>
        </p:nvPicPr>
        <p:blipFill>
          <a:blip r:embed="rId10"/>
          <a:stretch>
            <a:fillRect/>
          </a:stretch>
        </p:blipFill>
        <p:spPr>
          <a:xfrm>
            <a:off x="619125" y="3074491"/>
            <a:ext cx="202406" cy="177105"/>
          </a:xfrm>
          <a:prstGeom prst="rect">
            <a:avLst/>
          </a:prstGeom>
        </p:spPr>
      </p:pic>
      <p:pic>
        <p:nvPicPr>
          <p:cNvPr id="10" name="SK-23-img-9" descr="preencoded.png"/>
          <p:cNvPicPr>
            <a:picLocks noChangeAspect="1"/>
          </p:cNvPicPr>
          <p:nvPr/>
        </p:nvPicPr>
        <p:blipFill>
          <a:blip r:embed="rId11"/>
          <a:stretch>
            <a:fillRect/>
          </a:stretch>
        </p:blipFill>
        <p:spPr>
          <a:xfrm>
            <a:off x="619125" y="3642122"/>
            <a:ext cx="202406" cy="166688"/>
          </a:xfrm>
          <a:prstGeom prst="rect">
            <a:avLst/>
          </a:prstGeom>
        </p:spPr>
      </p:pic>
      <p:pic>
        <p:nvPicPr>
          <p:cNvPr id="11" name="SK-23-img-10" descr="preencoded.png"/>
          <p:cNvPicPr>
            <a:picLocks noChangeAspect="1"/>
          </p:cNvPicPr>
          <p:nvPr/>
        </p:nvPicPr>
        <p:blipFill>
          <a:blip r:embed="rId12"/>
          <a:stretch>
            <a:fillRect/>
          </a:stretch>
        </p:blipFill>
        <p:spPr>
          <a:xfrm>
            <a:off x="6215063" y="1272480"/>
            <a:ext cx="5595938" cy="3551039"/>
          </a:xfrm>
          <a:prstGeom prst="rect">
            <a:avLst/>
          </a:prstGeom>
        </p:spPr>
      </p:pic>
      <p:pic>
        <p:nvPicPr>
          <p:cNvPr id="12" name="SK-23-img-11" descr="preencoded.png"/>
          <p:cNvPicPr>
            <a:picLocks noChangeAspect="1"/>
          </p:cNvPicPr>
          <p:nvPr/>
        </p:nvPicPr>
        <p:blipFill>
          <a:blip r:embed="rId13"/>
          <a:stretch>
            <a:fillRect/>
          </a:stretch>
        </p:blipFill>
        <p:spPr>
          <a:xfrm>
            <a:off x="6453188" y="1558230"/>
            <a:ext cx="238125" cy="190500"/>
          </a:xfrm>
          <a:prstGeom prst="rect">
            <a:avLst/>
          </a:prstGeom>
        </p:spPr>
      </p:pic>
      <p:pic>
        <p:nvPicPr>
          <p:cNvPr id="13" name="SK-23-img-12" descr="preencoded.png"/>
          <p:cNvPicPr>
            <a:picLocks noChangeAspect="1"/>
          </p:cNvPicPr>
          <p:nvPr/>
        </p:nvPicPr>
        <p:blipFill>
          <a:blip r:embed="rId14"/>
          <a:stretch>
            <a:fillRect/>
          </a:stretch>
        </p:blipFill>
        <p:spPr>
          <a:xfrm>
            <a:off x="6453188" y="1939230"/>
            <a:ext cx="202406" cy="202406"/>
          </a:xfrm>
          <a:prstGeom prst="rect">
            <a:avLst/>
          </a:prstGeom>
        </p:spPr>
      </p:pic>
      <p:pic>
        <p:nvPicPr>
          <p:cNvPr id="14" name="SK-23-img-13" descr="preencoded.png"/>
          <p:cNvPicPr>
            <a:picLocks noChangeAspect="1"/>
          </p:cNvPicPr>
          <p:nvPr/>
        </p:nvPicPr>
        <p:blipFill>
          <a:blip r:embed="rId15"/>
          <a:stretch>
            <a:fillRect/>
          </a:stretch>
        </p:blipFill>
        <p:spPr>
          <a:xfrm>
            <a:off x="6453188" y="2506861"/>
            <a:ext cx="202406" cy="166688"/>
          </a:xfrm>
          <a:prstGeom prst="rect">
            <a:avLst/>
          </a:prstGeom>
        </p:spPr>
      </p:pic>
      <p:pic>
        <p:nvPicPr>
          <p:cNvPr id="15" name="SK-23-img-14" descr="preencoded.png"/>
          <p:cNvPicPr>
            <a:picLocks noChangeAspect="1"/>
          </p:cNvPicPr>
          <p:nvPr/>
        </p:nvPicPr>
        <p:blipFill>
          <a:blip r:embed="rId16"/>
          <a:stretch>
            <a:fillRect/>
          </a:stretch>
        </p:blipFill>
        <p:spPr>
          <a:xfrm>
            <a:off x="6453188" y="2847826"/>
            <a:ext cx="202406" cy="202406"/>
          </a:xfrm>
          <a:prstGeom prst="rect">
            <a:avLst/>
          </a:prstGeom>
        </p:spPr>
      </p:pic>
      <p:pic>
        <p:nvPicPr>
          <p:cNvPr id="16" name="SK-23-img-15" descr="preencoded.png"/>
          <p:cNvPicPr>
            <a:picLocks noChangeAspect="1"/>
          </p:cNvPicPr>
          <p:nvPr/>
        </p:nvPicPr>
        <p:blipFill>
          <a:blip r:embed="rId17"/>
          <a:stretch>
            <a:fillRect/>
          </a:stretch>
        </p:blipFill>
        <p:spPr>
          <a:xfrm>
            <a:off x="6453188" y="3415457"/>
            <a:ext cx="202406" cy="177105"/>
          </a:xfrm>
          <a:prstGeom prst="rect">
            <a:avLst/>
          </a:prstGeom>
        </p:spPr>
      </p:pic>
      <p:pic>
        <p:nvPicPr>
          <p:cNvPr id="17" name="SK-23-img-16" descr="preencoded.png"/>
          <p:cNvPicPr>
            <a:picLocks noChangeAspect="1"/>
          </p:cNvPicPr>
          <p:nvPr/>
        </p:nvPicPr>
        <p:blipFill>
          <a:blip r:embed="rId18"/>
          <a:stretch>
            <a:fillRect/>
          </a:stretch>
        </p:blipFill>
        <p:spPr>
          <a:xfrm>
            <a:off x="381000" y="5014020"/>
            <a:ext cx="11430000" cy="1167705"/>
          </a:xfrm>
          <a:prstGeom prst="rect">
            <a:avLst/>
          </a:prstGeom>
        </p:spPr>
      </p:pic>
      <p:pic>
        <p:nvPicPr>
          <p:cNvPr id="18" name="SK-23-img-17" descr="preencoded.png"/>
          <p:cNvPicPr>
            <a:picLocks noChangeAspect="1"/>
          </p:cNvPicPr>
          <p:nvPr/>
        </p:nvPicPr>
        <p:blipFill>
          <a:blip r:embed="rId19"/>
          <a:stretch>
            <a:fillRect/>
          </a:stretch>
        </p:blipFill>
        <p:spPr>
          <a:xfrm>
            <a:off x="571500" y="5245447"/>
            <a:ext cx="214313" cy="175320"/>
          </a:xfrm>
          <a:prstGeom prst="rect">
            <a:avLst/>
          </a:prstGeom>
        </p:spPr>
      </p:pic>
      <p:pic>
        <p:nvPicPr>
          <p:cNvPr id="19" name="SK-23-img-18" descr="preencoded.png"/>
          <p:cNvPicPr>
            <a:picLocks noChangeAspect="1"/>
          </p:cNvPicPr>
          <p:nvPr/>
        </p:nvPicPr>
        <p:blipFill>
          <a:blip r:embed="rId20"/>
          <a:stretch>
            <a:fillRect/>
          </a:stretch>
        </p:blipFill>
        <p:spPr>
          <a:xfrm>
            <a:off x="0" y="6467475"/>
            <a:ext cx="12192000" cy="390525"/>
          </a:xfrm>
          <a:prstGeom prst="rect">
            <a:avLst/>
          </a:prstGeom>
        </p:spPr>
      </p:pic>
      <p:sp>
        <p:nvSpPr>
          <p:cNvPr id="20" name="SK-23-text-19"/>
          <p:cNvSpPr/>
          <p:nvPr/>
        </p:nvSpPr>
        <p:spPr>
          <a:xfrm>
            <a:off x="381000" y="47625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Prostate Cancer: Presentation in Primary Care</a:t>
            </a:r>
            <a:endParaRPr lang="en-US" sz="2100" dirty="0"/>
          </a:p>
        </p:txBody>
      </p:sp>
      <p:sp>
        <p:nvSpPr>
          <p:cNvPr id="21" name="SK-23-text-20"/>
          <p:cNvSpPr/>
          <p:nvPr/>
        </p:nvSpPr>
        <p:spPr>
          <a:xfrm>
            <a:off x="381000" y="83433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2" name="SK-23-text-21"/>
          <p:cNvSpPr/>
          <p:nvPr/>
        </p:nvSpPr>
        <p:spPr>
          <a:xfrm>
            <a:off x="952500" y="1510605"/>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Early &amp; Localised Disease</a:t>
            </a:r>
            <a:endParaRPr lang="en-US" sz="1500" dirty="0"/>
          </a:p>
        </p:txBody>
      </p:sp>
      <p:sp>
        <p:nvSpPr>
          <p:cNvPr id="23" name="SK-23-text-22"/>
          <p:cNvSpPr/>
          <p:nvPr/>
        </p:nvSpPr>
        <p:spPr>
          <a:xfrm>
            <a:off x="935831" y="1939230"/>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2D6A4F"/>
                </a:solidFill>
              </a:rPr>
              <a:t>Frequently Asymptomatic:</a:t>
            </a:r>
            <a:r>
              <a:rPr lang="en-US" sz="1275" dirty="0">
                <a:solidFill>
                  <a:srgbClr val="2F3640"/>
                </a:solidFill>
              </a:rPr>
              <a:t> Early-stage cancer is often found incidentally via routine PSA testing or check-ups.</a:t>
            </a:r>
            <a:endParaRPr lang="en-US" sz="1275" dirty="0"/>
          </a:p>
        </p:txBody>
      </p:sp>
      <p:sp>
        <p:nvSpPr>
          <p:cNvPr id="24" name="SK-23-text-23"/>
          <p:cNvSpPr/>
          <p:nvPr/>
        </p:nvSpPr>
        <p:spPr>
          <a:xfrm>
            <a:off x="935831" y="2506861"/>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2D6A4F"/>
                </a:solidFill>
              </a:rPr>
              <a:t>Abnormal DRE:</a:t>
            </a:r>
            <a:r>
              <a:rPr lang="en-US" sz="1275" dirty="0">
                <a:solidFill>
                  <a:srgbClr val="2F3640"/>
                </a:solidFill>
              </a:rPr>
              <a:t> May feel hard, nodular, asymmetrical, or have a "craggy" texture.</a:t>
            </a:r>
            <a:endParaRPr lang="en-US" sz="1275" dirty="0"/>
          </a:p>
        </p:txBody>
      </p:sp>
      <p:sp>
        <p:nvSpPr>
          <p:cNvPr id="25" name="SK-23-text-24"/>
          <p:cNvSpPr/>
          <p:nvPr/>
        </p:nvSpPr>
        <p:spPr>
          <a:xfrm>
            <a:off x="935831" y="3074491"/>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2D6A4F"/>
                </a:solidFill>
              </a:rPr>
              <a:t>LUTS:</a:t>
            </a:r>
            <a:r>
              <a:rPr lang="en-US" sz="1275" dirty="0">
                <a:solidFill>
                  <a:srgbClr val="2F3640"/>
                </a:solidFill>
              </a:rPr>
              <a:t> Urinary symptoms (hesitancy, frequency) can occur but are non-specific and often due to co-existing BPH.</a:t>
            </a:r>
            <a:endParaRPr lang="en-US" sz="1275" dirty="0"/>
          </a:p>
        </p:txBody>
      </p:sp>
      <p:sp>
        <p:nvSpPr>
          <p:cNvPr id="26" name="SK-23-text-25"/>
          <p:cNvSpPr/>
          <p:nvPr/>
        </p:nvSpPr>
        <p:spPr>
          <a:xfrm>
            <a:off x="935831" y="3642122"/>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2D6A4F"/>
                </a:solidFill>
              </a:rPr>
              <a:t>Haematuria:</a:t>
            </a:r>
            <a:r>
              <a:rPr lang="en-US" sz="1275" dirty="0">
                <a:solidFill>
                  <a:srgbClr val="2F3640"/>
                </a:solidFill>
              </a:rPr>
              <a:t> Visible haematuria is less common but requires urgent exclusion of malignancy (NG12).</a:t>
            </a:r>
            <a:endParaRPr lang="en-US" sz="1275" dirty="0"/>
          </a:p>
        </p:txBody>
      </p:sp>
      <p:sp>
        <p:nvSpPr>
          <p:cNvPr id="27" name="SK-23-text-26"/>
          <p:cNvSpPr/>
          <p:nvPr/>
        </p:nvSpPr>
        <p:spPr>
          <a:xfrm>
            <a:off x="6786563" y="1510605"/>
            <a:ext cx="540543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Advanced &amp; Metastatic Signs</a:t>
            </a:r>
            <a:endParaRPr lang="en-US" sz="1500" dirty="0"/>
          </a:p>
        </p:txBody>
      </p:sp>
      <p:sp>
        <p:nvSpPr>
          <p:cNvPr id="28" name="SK-23-text-27"/>
          <p:cNvSpPr/>
          <p:nvPr/>
        </p:nvSpPr>
        <p:spPr>
          <a:xfrm>
            <a:off x="6769894" y="1939230"/>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D97706"/>
                </a:solidFill>
              </a:rPr>
              <a:t>Bone Pain:</a:t>
            </a:r>
            <a:r>
              <a:rPr lang="en-US" sz="1275" dirty="0">
                <a:solidFill>
                  <a:srgbClr val="2F3640"/>
                </a:solidFill>
              </a:rPr>
              <a:t> Particularly new-onset, persistent back, hip, or pelvic pain in older men.</a:t>
            </a:r>
            <a:endParaRPr lang="en-US" sz="1275" dirty="0"/>
          </a:p>
        </p:txBody>
      </p:sp>
      <p:sp>
        <p:nvSpPr>
          <p:cNvPr id="29" name="SK-23-text-28"/>
          <p:cNvSpPr/>
          <p:nvPr/>
        </p:nvSpPr>
        <p:spPr>
          <a:xfrm>
            <a:off x="6769894" y="2506861"/>
            <a:ext cx="5422106" cy="226665"/>
          </a:xfrm>
          <a:prstGeom prst="rect">
            <a:avLst/>
          </a:prstGeom>
          <a:noFill/>
          <a:ln/>
        </p:spPr>
        <p:txBody>
          <a:bodyPr vert="horz" wrap="square" lIns="0" tIns="0" rIns="0" bIns="0" rtlCol="0" anchor="ctr"/>
          <a:lstStyle/>
          <a:p>
            <a:pPr marL="0" indent="0">
              <a:lnSpc>
                <a:spcPts val="1785"/>
              </a:lnSpc>
              <a:buNone/>
            </a:pPr>
            <a:r>
              <a:rPr lang="en-US" sz="1275" b="1" dirty="0">
                <a:solidFill>
                  <a:srgbClr val="D97706"/>
                </a:solidFill>
              </a:rPr>
              <a:t>Systemic Upset:</a:t>
            </a:r>
            <a:r>
              <a:rPr lang="en-US" sz="1275" dirty="0">
                <a:solidFill>
                  <a:srgbClr val="2F3640"/>
                </a:solidFill>
              </a:rPr>
              <a:t> Unexplained weight loss, cachexia, or fatigue.</a:t>
            </a:r>
            <a:endParaRPr lang="en-US" sz="1275" dirty="0"/>
          </a:p>
        </p:txBody>
      </p:sp>
      <p:sp>
        <p:nvSpPr>
          <p:cNvPr id="30" name="SK-23-text-29"/>
          <p:cNvSpPr/>
          <p:nvPr/>
        </p:nvSpPr>
        <p:spPr>
          <a:xfrm>
            <a:off x="6769894" y="2847826"/>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D97706"/>
                </a:solidFill>
              </a:rPr>
              <a:t>Secondary Complications:</a:t>
            </a:r>
            <a:r>
              <a:rPr lang="en-US" sz="1275" dirty="0">
                <a:solidFill>
                  <a:srgbClr val="2F3640"/>
                </a:solidFill>
              </a:rPr>
              <a:t> Anaemia, renal failure symptoms (due to ureteric obstruction), or erectile dysfunction.</a:t>
            </a:r>
            <a:endParaRPr lang="en-US" sz="1275" dirty="0"/>
          </a:p>
        </p:txBody>
      </p:sp>
      <p:sp>
        <p:nvSpPr>
          <p:cNvPr id="31" name="SK-23-text-30"/>
          <p:cNvSpPr/>
          <p:nvPr/>
        </p:nvSpPr>
        <p:spPr>
          <a:xfrm>
            <a:off x="6769894" y="3415457"/>
            <a:ext cx="480298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D97706"/>
                </a:solidFill>
              </a:rPr>
              <a:t>Neurological:</a:t>
            </a:r>
            <a:r>
              <a:rPr lang="en-US" sz="1275" dirty="0">
                <a:solidFill>
                  <a:srgbClr val="2F3640"/>
                </a:solidFill>
              </a:rPr>
              <a:t> Leg weakness or altered sensation (warning of spinal cord compression).</a:t>
            </a:r>
            <a:endParaRPr lang="en-US" sz="1275" dirty="0"/>
          </a:p>
        </p:txBody>
      </p:sp>
      <p:sp>
        <p:nvSpPr>
          <p:cNvPr id="32" name="SK-23-text-31"/>
          <p:cNvSpPr/>
          <p:nvPr/>
        </p:nvSpPr>
        <p:spPr>
          <a:xfrm>
            <a:off x="881063" y="5204520"/>
            <a:ext cx="110490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91C1C"/>
                </a:solidFill>
              </a:rPr>
              <a:t>CRITICAL CLINICAL PEARL</a:t>
            </a:r>
            <a:endParaRPr lang="en-US" sz="1350" dirty="0"/>
          </a:p>
        </p:txBody>
      </p:sp>
      <p:sp>
        <p:nvSpPr>
          <p:cNvPr id="33" name="SK-23-text-32"/>
          <p:cNvSpPr/>
          <p:nvPr/>
        </p:nvSpPr>
        <p:spPr>
          <a:xfrm>
            <a:off x="571500" y="5537895"/>
            <a:ext cx="11049000"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2F3640"/>
                </a:solidFill>
              </a:rPr>
              <a:t>Be highly suspicious of </a:t>
            </a:r>
            <a:r>
              <a:rPr lang="en-US" sz="1275" b="1" dirty="0">
                <a:solidFill>
                  <a:srgbClr val="B91C1C"/>
                </a:solidFill>
              </a:rPr>
              <a:t>metastatic prostate cancer</a:t>
            </a:r>
            <a:r>
              <a:rPr lang="en-US" sz="1275" b="1" dirty="0">
                <a:solidFill>
                  <a:srgbClr val="2F3640"/>
                </a:solidFill>
              </a:rPr>
              <a:t> in any older man presenting with new-onset, unexplained </a:t>
            </a:r>
            <a:r>
              <a:rPr lang="en-US" sz="1275" b="1" dirty="0">
                <a:solidFill>
                  <a:srgbClr val="B91C1C"/>
                </a:solidFill>
              </a:rPr>
              <a:t>back pain, weight loss, or anaemia</a:t>
            </a:r>
            <a:r>
              <a:rPr lang="en-US" sz="1275" b="1" dirty="0">
                <a:solidFill>
                  <a:srgbClr val="2F3640"/>
                </a:solidFill>
              </a:rPr>
              <a:t>, even in the absence of significant urinary symptoms.</a:t>
            </a:r>
            <a:endParaRPr lang="en-US" sz="1275" dirty="0"/>
          </a:p>
        </p:txBody>
      </p:sp>
      <p:sp>
        <p:nvSpPr>
          <p:cNvPr id="34" name="SK-23-text-33"/>
          <p:cNvSpPr/>
          <p:nvPr/>
        </p:nvSpPr>
        <p:spPr>
          <a:xfrm>
            <a:off x="381000" y="6467475"/>
            <a:ext cx="11430000" cy="390525"/>
          </a:xfrm>
          <a:prstGeom prst="rect">
            <a:avLst/>
          </a:prstGeom>
          <a:noFill/>
          <a:ln/>
        </p:spPr>
        <p:txBody>
          <a:bodyPr vert="horz" wrap="square" lIns="0" tIns="0" rIns="0" bIns="0" rtlCol="0" anchor="ctr"/>
          <a:lstStyle/>
          <a:p>
            <a:pPr marL="0" indent="0" algn="l">
              <a:lnSpc>
                <a:spcPts val="1575"/>
              </a:lnSpc>
              <a:buNone/>
            </a:pPr>
            <a:r>
              <a:rPr lang="en-US" sz="1050" dirty="0">
                <a:solidFill>
                  <a:srgbClr val="94A3B8"/>
                </a:solidFill>
              </a:rPr>
              <a:t>www.bradfordvts.co.uk</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4-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4-img-3" descr="preencoded.png"/>
          <p:cNvPicPr>
            <a:picLocks noChangeAspect="1"/>
          </p:cNvPicPr>
          <p:nvPr/>
        </p:nvPicPr>
        <p:blipFill>
          <a:blip r:embed="rId4"/>
          <a:stretch>
            <a:fillRect/>
          </a:stretch>
        </p:blipFill>
        <p:spPr>
          <a:xfrm>
            <a:off x="0" y="0"/>
            <a:ext cx="12192000" cy="1022896"/>
          </a:xfrm>
          <a:prstGeom prst="rect">
            <a:avLst/>
          </a:prstGeom>
        </p:spPr>
      </p:pic>
      <p:pic>
        <p:nvPicPr>
          <p:cNvPr id="5" name="SK-24-img-4" descr="preencoded.png"/>
          <p:cNvPicPr>
            <a:picLocks noChangeAspect="1"/>
          </p:cNvPicPr>
          <p:nvPr/>
        </p:nvPicPr>
        <p:blipFill>
          <a:blip r:embed="rId5"/>
          <a:stretch>
            <a:fillRect/>
          </a:stretch>
        </p:blipFill>
        <p:spPr>
          <a:xfrm>
            <a:off x="571500" y="1175296"/>
            <a:ext cx="4800600" cy="4019996"/>
          </a:xfrm>
          <a:prstGeom prst="rect">
            <a:avLst/>
          </a:prstGeom>
        </p:spPr>
      </p:pic>
      <p:pic>
        <p:nvPicPr>
          <p:cNvPr id="6" name="SK-24-img-5" descr="preencoded.png"/>
          <p:cNvPicPr>
            <a:picLocks noChangeAspect="1"/>
          </p:cNvPicPr>
          <p:nvPr/>
        </p:nvPicPr>
        <p:blipFill>
          <a:blip r:embed="rId6"/>
          <a:stretch>
            <a:fillRect/>
          </a:stretch>
        </p:blipFill>
        <p:spPr>
          <a:xfrm>
            <a:off x="800100" y="1451521"/>
            <a:ext cx="238125" cy="190500"/>
          </a:xfrm>
          <a:prstGeom prst="rect">
            <a:avLst/>
          </a:prstGeom>
        </p:spPr>
      </p:pic>
      <p:pic>
        <p:nvPicPr>
          <p:cNvPr id="7" name="SK-24-img-6" descr="preencoded.png"/>
          <p:cNvPicPr>
            <a:picLocks noChangeAspect="1"/>
          </p:cNvPicPr>
          <p:nvPr/>
        </p:nvPicPr>
        <p:blipFill>
          <a:blip r:embed="rId7"/>
          <a:stretch>
            <a:fillRect/>
          </a:stretch>
        </p:blipFill>
        <p:spPr>
          <a:xfrm>
            <a:off x="800100" y="1880146"/>
            <a:ext cx="342900" cy="342900"/>
          </a:xfrm>
          <a:prstGeom prst="rect">
            <a:avLst/>
          </a:prstGeom>
        </p:spPr>
      </p:pic>
      <p:pic>
        <p:nvPicPr>
          <p:cNvPr id="8" name="SK-24-img-7" descr="preencoded.png"/>
          <p:cNvPicPr>
            <a:picLocks noChangeAspect="1"/>
          </p:cNvPicPr>
          <p:nvPr/>
        </p:nvPicPr>
        <p:blipFill>
          <a:blip r:embed="rId8"/>
          <a:stretch>
            <a:fillRect/>
          </a:stretch>
        </p:blipFill>
        <p:spPr>
          <a:xfrm>
            <a:off x="876300" y="1975396"/>
            <a:ext cx="190500" cy="152400"/>
          </a:xfrm>
          <a:prstGeom prst="rect">
            <a:avLst/>
          </a:prstGeom>
        </p:spPr>
      </p:pic>
      <p:pic>
        <p:nvPicPr>
          <p:cNvPr id="9" name="SK-24-img-8" descr="preencoded.png"/>
          <p:cNvPicPr>
            <a:picLocks noChangeAspect="1"/>
          </p:cNvPicPr>
          <p:nvPr/>
        </p:nvPicPr>
        <p:blipFill>
          <a:blip r:embed="rId9"/>
          <a:stretch>
            <a:fillRect/>
          </a:stretch>
        </p:blipFill>
        <p:spPr>
          <a:xfrm>
            <a:off x="800100" y="2672507"/>
            <a:ext cx="342900" cy="342900"/>
          </a:xfrm>
          <a:prstGeom prst="rect">
            <a:avLst/>
          </a:prstGeom>
        </p:spPr>
      </p:pic>
      <p:pic>
        <p:nvPicPr>
          <p:cNvPr id="10" name="SK-24-img-9" descr="preencoded.png"/>
          <p:cNvPicPr>
            <a:picLocks noChangeAspect="1"/>
          </p:cNvPicPr>
          <p:nvPr/>
        </p:nvPicPr>
        <p:blipFill>
          <a:blip r:embed="rId10"/>
          <a:stretch>
            <a:fillRect/>
          </a:stretch>
        </p:blipFill>
        <p:spPr>
          <a:xfrm>
            <a:off x="876300" y="2767757"/>
            <a:ext cx="190500" cy="152400"/>
          </a:xfrm>
          <a:prstGeom prst="rect">
            <a:avLst/>
          </a:prstGeom>
        </p:spPr>
      </p:pic>
      <p:pic>
        <p:nvPicPr>
          <p:cNvPr id="11" name="SK-24-img-10" descr="preencoded.png"/>
          <p:cNvPicPr>
            <a:picLocks noChangeAspect="1"/>
          </p:cNvPicPr>
          <p:nvPr/>
        </p:nvPicPr>
        <p:blipFill>
          <a:blip r:embed="rId11"/>
          <a:stretch>
            <a:fillRect/>
          </a:stretch>
        </p:blipFill>
        <p:spPr>
          <a:xfrm>
            <a:off x="800100" y="3464868"/>
            <a:ext cx="342900" cy="342900"/>
          </a:xfrm>
          <a:prstGeom prst="rect">
            <a:avLst/>
          </a:prstGeom>
        </p:spPr>
      </p:pic>
      <p:pic>
        <p:nvPicPr>
          <p:cNvPr id="12" name="SK-24-img-11" descr="preencoded.png"/>
          <p:cNvPicPr>
            <a:picLocks noChangeAspect="1"/>
          </p:cNvPicPr>
          <p:nvPr/>
        </p:nvPicPr>
        <p:blipFill>
          <a:blip r:embed="rId12"/>
          <a:stretch>
            <a:fillRect/>
          </a:stretch>
        </p:blipFill>
        <p:spPr>
          <a:xfrm>
            <a:off x="876300" y="3560118"/>
            <a:ext cx="190500" cy="152400"/>
          </a:xfrm>
          <a:prstGeom prst="rect">
            <a:avLst/>
          </a:prstGeom>
        </p:spPr>
      </p:pic>
      <p:pic>
        <p:nvPicPr>
          <p:cNvPr id="13" name="SK-24-img-12" descr="preencoded.png"/>
          <p:cNvPicPr>
            <a:picLocks noChangeAspect="1"/>
          </p:cNvPicPr>
          <p:nvPr/>
        </p:nvPicPr>
        <p:blipFill>
          <a:blip r:embed="rId13"/>
          <a:stretch>
            <a:fillRect/>
          </a:stretch>
        </p:blipFill>
        <p:spPr>
          <a:xfrm>
            <a:off x="800100" y="4257229"/>
            <a:ext cx="342900" cy="342900"/>
          </a:xfrm>
          <a:prstGeom prst="rect">
            <a:avLst/>
          </a:prstGeom>
        </p:spPr>
      </p:pic>
      <p:pic>
        <p:nvPicPr>
          <p:cNvPr id="14" name="SK-24-img-13" descr="preencoded.png"/>
          <p:cNvPicPr>
            <a:picLocks noChangeAspect="1"/>
          </p:cNvPicPr>
          <p:nvPr/>
        </p:nvPicPr>
        <p:blipFill>
          <a:blip r:embed="rId14"/>
          <a:stretch>
            <a:fillRect/>
          </a:stretch>
        </p:blipFill>
        <p:spPr>
          <a:xfrm>
            <a:off x="876300" y="4352479"/>
            <a:ext cx="190500" cy="152400"/>
          </a:xfrm>
          <a:prstGeom prst="rect">
            <a:avLst/>
          </a:prstGeom>
        </p:spPr>
      </p:pic>
      <p:pic>
        <p:nvPicPr>
          <p:cNvPr id="15" name="SK-24-img-14" descr="preencoded.png"/>
          <p:cNvPicPr>
            <a:picLocks noChangeAspect="1"/>
          </p:cNvPicPr>
          <p:nvPr/>
        </p:nvPicPr>
        <p:blipFill>
          <a:blip r:embed="rId15"/>
          <a:stretch>
            <a:fillRect/>
          </a:stretch>
        </p:blipFill>
        <p:spPr>
          <a:xfrm>
            <a:off x="5753100" y="1175296"/>
            <a:ext cx="5867400" cy="4019996"/>
          </a:xfrm>
          <a:prstGeom prst="rect">
            <a:avLst/>
          </a:prstGeom>
        </p:spPr>
      </p:pic>
      <p:pic>
        <p:nvPicPr>
          <p:cNvPr id="16" name="SK-24-img-15" descr="preencoded.png"/>
          <p:cNvPicPr>
            <a:picLocks noChangeAspect="1"/>
          </p:cNvPicPr>
          <p:nvPr/>
        </p:nvPicPr>
        <p:blipFill>
          <a:blip r:embed="rId16"/>
          <a:stretch>
            <a:fillRect/>
          </a:stretch>
        </p:blipFill>
        <p:spPr>
          <a:xfrm>
            <a:off x="5981700" y="1451521"/>
            <a:ext cx="238125" cy="190500"/>
          </a:xfrm>
          <a:prstGeom prst="rect">
            <a:avLst/>
          </a:prstGeom>
        </p:spPr>
      </p:pic>
      <p:pic>
        <p:nvPicPr>
          <p:cNvPr id="17" name="SK-24-img-16" descr="preencoded.png"/>
          <p:cNvPicPr>
            <a:picLocks noChangeAspect="1"/>
          </p:cNvPicPr>
          <p:nvPr/>
        </p:nvPicPr>
        <p:blipFill>
          <a:blip r:embed="rId17"/>
          <a:stretch>
            <a:fillRect/>
          </a:stretch>
        </p:blipFill>
        <p:spPr>
          <a:xfrm>
            <a:off x="5981700" y="1880146"/>
            <a:ext cx="1622971" cy="390525"/>
          </a:xfrm>
          <a:prstGeom prst="rect">
            <a:avLst/>
          </a:prstGeom>
        </p:spPr>
      </p:pic>
      <p:pic>
        <p:nvPicPr>
          <p:cNvPr id="18" name="SK-24-img-17" descr="preencoded.png"/>
          <p:cNvPicPr>
            <a:picLocks noChangeAspect="1"/>
          </p:cNvPicPr>
          <p:nvPr/>
        </p:nvPicPr>
        <p:blipFill>
          <a:blip r:embed="rId18"/>
          <a:stretch>
            <a:fillRect/>
          </a:stretch>
        </p:blipFill>
        <p:spPr>
          <a:xfrm>
            <a:off x="7604671" y="1880146"/>
            <a:ext cx="3787229" cy="390525"/>
          </a:xfrm>
          <a:prstGeom prst="rect">
            <a:avLst/>
          </a:prstGeom>
        </p:spPr>
      </p:pic>
      <p:pic>
        <p:nvPicPr>
          <p:cNvPr id="19" name="SK-24-img-18" descr="preencoded.png"/>
          <p:cNvPicPr>
            <a:picLocks noChangeAspect="1"/>
          </p:cNvPicPr>
          <p:nvPr/>
        </p:nvPicPr>
        <p:blipFill>
          <a:blip r:embed="rId19"/>
          <a:stretch>
            <a:fillRect/>
          </a:stretch>
        </p:blipFill>
        <p:spPr>
          <a:xfrm>
            <a:off x="5981700" y="2270671"/>
            <a:ext cx="1622971" cy="990600"/>
          </a:xfrm>
          <a:prstGeom prst="rect">
            <a:avLst/>
          </a:prstGeom>
        </p:spPr>
      </p:pic>
      <p:pic>
        <p:nvPicPr>
          <p:cNvPr id="20" name="SK-24-img-19" descr="preencoded.png"/>
          <p:cNvPicPr>
            <a:picLocks noChangeAspect="1"/>
          </p:cNvPicPr>
          <p:nvPr/>
        </p:nvPicPr>
        <p:blipFill>
          <a:blip r:embed="rId20"/>
          <a:stretch>
            <a:fillRect/>
          </a:stretch>
        </p:blipFill>
        <p:spPr>
          <a:xfrm>
            <a:off x="7604671" y="2270671"/>
            <a:ext cx="3787229" cy="990600"/>
          </a:xfrm>
          <a:prstGeom prst="rect">
            <a:avLst/>
          </a:prstGeom>
        </p:spPr>
      </p:pic>
      <p:pic>
        <p:nvPicPr>
          <p:cNvPr id="21" name="SK-24-img-20" descr="preencoded.png"/>
          <p:cNvPicPr>
            <a:picLocks noChangeAspect="1"/>
          </p:cNvPicPr>
          <p:nvPr/>
        </p:nvPicPr>
        <p:blipFill>
          <a:blip r:embed="rId21"/>
          <a:stretch>
            <a:fillRect/>
          </a:stretch>
        </p:blipFill>
        <p:spPr>
          <a:xfrm>
            <a:off x="5981700" y="3261271"/>
            <a:ext cx="1622971" cy="790575"/>
          </a:xfrm>
          <a:prstGeom prst="rect">
            <a:avLst/>
          </a:prstGeom>
        </p:spPr>
      </p:pic>
      <p:pic>
        <p:nvPicPr>
          <p:cNvPr id="22" name="SK-24-img-21" descr="preencoded.png"/>
          <p:cNvPicPr>
            <a:picLocks noChangeAspect="1"/>
          </p:cNvPicPr>
          <p:nvPr/>
        </p:nvPicPr>
        <p:blipFill>
          <a:blip r:embed="rId22"/>
          <a:stretch>
            <a:fillRect/>
          </a:stretch>
        </p:blipFill>
        <p:spPr>
          <a:xfrm>
            <a:off x="7604671" y="3261271"/>
            <a:ext cx="3787229" cy="790575"/>
          </a:xfrm>
          <a:prstGeom prst="rect">
            <a:avLst/>
          </a:prstGeom>
        </p:spPr>
      </p:pic>
      <p:pic>
        <p:nvPicPr>
          <p:cNvPr id="23" name="SK-24-img-22" descr="preencoded.png"/>
          <p:cNvPicPr>
            <a:picLocks noChangeAspect="1"/>
          </p:cNvPicPr>
          <p:nvPr/>
        </p:nvPicPr>
        <p:blipFill>
          <a:blip r:embed="rId23"/>
          <a:stretch>
            <a:fillRect/>
          </a:stretch>
        </p:blipFill>
        <p:spPr>
          <a:xfrm>
            <a:off x="5981700" y="4051846"/>
            <a:ext cx="1622971" cy="790575"/>
          </a:xfrm>
          <a:prstGeom prst="rect">
            <a:avLst/>
          </a:prstGeom>
        </p:spPr>
      </p:pic>
      <p:pic>
        <p:nvPicPr>
          <p:cNvPr id="24" name="SK-24-img-23" descr="preencoded.png"/>
          <p:cNvPicPr>
            <a:picLocks noChangeAspect="1"/>
          </p:cNvPicPr>
          <p:nvPr/>
        </p:nvPicPr>
        <p:blipFill>
          <a:blip r:embed="rId22"/>
          <a:stretch>
            <a:fillRect/>
          </a:stretch>
        </p:blipFill>
        <p:spPr>
          <a:xfrm>
            <a:off x="7604671" y="4051846"/>
            <a:ext cx="3787229" cy="790575"/>
          </a:xfrm>
          <a:prstGeom prst="rect">
            <a:avLst/>
          </a:prstGeom>
        </p:spPr>
      </p:pic>
      <p:pic>
        <p:nvPicPr>
          <p:cNvPr id="25" name="SK-24-img-24" descr="preencoded.png"/>
          <p:cNvPicPr>
            <a:picLocks noChangeAspect="1"/>
          </p:cNvPicPr>
          <p:nvPr/>
        </p:nvPicPr>
        <p:blipFill>
          <a:blip r:embed="rId24"/>
          <a:stretch>
            <a:fillRect/>
          </a:stretch>
        </p:blipFill>
        <p:spPr>
          <a:xfrm>
            <a:off x="571500" y="5347692"/>
            <a:ext cx="11049000" cy="957858"/>
          </a:xfrm>
          <a:prstGeom prst="rect">
            <a:avLst/>
          </a:prstGeom>
        </p:spPr>
      </p:pic>
      <p:sp>
        <p:nvSpPr>
          <p:cNvPr id="26" name="SK-24-text-25"/>
          <p:cNvSpPr/>
          <p:nvPr/>
        </p:nvSpPr>
        <p:spPr>
          <a:xfrm>
            <a:off x="571500" y="304800"/>
            <a:ext cx="116205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Prostate Cancer: Staging and Treatment Overview</a:t>
            </a:r>
            <a:endParaRPr lang="en-US" sz="2400" dirty="0"/>
          </a:p>
        </p:txBody>
      </p:sp>
      <p:sp>
        <p:nvSpPr>
          <p:cNvPr id="27" name="SK-24-text-26"/>
          <p:cNvSpPr/>
          <p:nvPr/>
        </p:nvSpPr>
        <p:spPr>
          <a:xfrm>
            <a:off x="571500" y="718096"/>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CLINICAL GUIDANCE &amp; NICE UPDATES</a:t>
            </a:r>
            <a:endParaRPr lang="en-US" sz="1200" dirty="0"/>
          </a:p>
        </p:txBody>
      </p:sp>
      <p:sp>
        <p:nvSpPr>
          <p:cNvPr id="28" name="SK-24-text-27"/>
          <p:cNvSpPr/>
          <p:nvPr/>
        </p:nvSpPr>
        <p:spPr>
          <a:xfrm>
            <a:off x="1152525" y="1403896"/>
            <a:ext cx="8001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Diagnostic Pathway (Secondary Care)</a:t>
            </a:r>
            <a:endParaRPr lang="en-US" sz="1500" dirty="0"/>
          </a:p>
        </p:txBody>
      </p:sp>
      <p:sp>
        <p:nvSpPr>
          <p:cNvPr id="29" name="SK-24-text-28"/>
          <p:cNvSpPr/>
          <p:nvPr/>
        </p:nvSpPr>
        <p:spPr>
          <a:xfrm>
            <a:off x="1285875" y="1880146"/>
            <a:ext cx="38576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GP 2WW Referral</a:t>
            </a:r>
            <a:endParaRPr lang="en-US" sz="1200" dirty="0"/>
          </a:p>
        </p:txBody>
      </p:sp>
      <p:sp>
        <p:nvSpPr>
          <p:cNvPr id="30" name="SK-24-text-29"/>
          <p:cNvSpPr/>
          <p:nvPr/>
        </p:nvSpPr>
        <p:spPr>
          <a:xfrm>
            <a:off x="1285875" y="2108746"/>
            <a:ext cx="3857625" cy="373261"/>
          </a:xfrm>
          <a:prstGeom prst="rect">
            <a:avLst/>
          </a:prstGeom>
          <a:noFill/>
          <a:ln/>
        </p:spPr>
        <p:txBody>
          <a:bodyPr vert="horz" wrap="square" lIns="0" tIns="0" rIns="0" bIns="0" rtlCol="0" anchor="ctr"/>
          <a:lstStyle/>
          <a:p>
            <a:pPr marL="0" indent="0">
              <a:lnSpc>
                <a:spcPts val="1470"/>
              </a:lnSpc>
              <a:buNone/>
            </a:pPr>
            <a:r>
              <a:rPr lang="en-US" sz="1050" dirty="0">
                <a:solidFill>
                  <a:srgbClr val="57606F"/>
                </a:solidFill>
              </a:rPr>
              <a:t>Triggered by NICE NG12 criteria (DRE findings or age-specific PSA thresholds).</a:t>
            </a:r>
            <a:endParaRPr lang="en-US" sz="1050" dirty="0"/>
          </a:p>
        </p:txBody>
      </p:sp>
      <p:sp>
        <p:nvSpPr>
          <p:cNvPr id="31" name="SK-24-text-30"/>
          <p:cNvSpPr/>
          <p:nvPr/>
        </p:nvSpPr>
        <p:spPr>
          <a:xfrm>
            <a:off x="1285875" y="2672507"/>
            <a:ext cx="38576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Pre-biopsy mpMRI</a:t>
            </a:r>
            <a:endParaRPr lang="en-US" sz="1200" dirty="0"/>
          </a:p>
        </p:txBody>
      </p:sp>
      <p:sp>
        <p:nvSpPr>
          <p:cNvPr id="32" name="SK-24-text-31"/>
          <p:cNvSpPr/>
          <p:nvPr/>
        </p:nvSpPr>
        <p:spPr>
          <a:xfrm>
            <a:off x="1285875" y="2901107"/>
            <a:ext cx="3857625" cy="373261"/>
          </a:xfrm>
          <a:prstGeom prst="rect">
            <a:avLst/>
          </a:prstGeom>
          <a:noFill/>
          <a:ln/>
        </p:spPr>
        <p:txBody>
          <a:bodyPr vert="horz" wrap="square" lIns="0" tIns="0" rIns="0" bIns="0" rtlCol="0" anchor="ctr"/>
          <a:lstStyle/>
          <a:p>
            <a:pPr marL="0" indent="0">
              <a:lnSpc>
                <a:spcPts val="1470"/>
              </a:lnSpc>
              <a:buNone/>
            </a:pPr>
            <a:r>
              <a:rPr lang="en-US" sz="1050" dirty="0">
                <a:solidFill>
                  <a:srgbClr val="57606F"/>
                </a:solidFill>
              </a:rPr>
              <a:t>First-line investigation. Likert/PI-RADS scoring (1-5) to guide biopsy decisions.</a:t>
            </a:r>
            <a:endParaRPr lang="en-US" sz="1050" dirty="0"/>
          </a:p>
        </p:txBody>
      </p:sp>
      <p:sp>
        <p:nvSpPr>
          <p:cNvPr id="33" name="SK-24-text-32"/>
          <p:cNvSpPr/>
          <p:nvPr/>
        </p:nvSpPr>
        <p:spPr>
          <a:xfrm>
            <a:off x="1285875" y="3464868"/>
            <a:ext cx="38576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Targeted Biopsy</a:t>
            </a:r>
            <a:endParaRPr lang="en-US" sz="1200" dirty="0"/>
          </a:p>
        </p:txBody>
      </p:sp>
      <p:sp>
        <p:nvSpPr>
          <p:cNvPr id="34" name="SK-24-text-33"/>
          <p:cNvSpPr/>
          <p:nvPr/>
        </p:nvSpPr>
        <p:spPr>
          <a:xfrm>
            <a:off x="1285875" y="3693468"/>
            <a:ext cx="3857625" cy="373261"/>
          </a:xfrm>
          <a:prstGeom prst="rect">
            <a:avLst/>
          </a:prstGeom>
          <a:noFill/>
          <a:ln/>
        </p:spPr>
        <p:txBody>
          <a:bodyPr vert="horz" wrap="square" lIns="0" tIns="0" rIns="0" bIns="0" rtlCol="0" anchor="ctr"/>
          <a:lstStyle/>
          <a:p>
            <a:pPr marL="0" indent="0">
              <a:lnSpc>
                <a:spcPts val="1470"/>
              </a:lnSpc>
              <a:buNone/>
            </a:pPr>
            <a:r>
              <a:rPr lang="en-US" sz="1050" dirty="0">
                <a:solidFill>
                  <a:srgbClr val="57606F"/>
                </a:solidFill>
              </a:rPr>
              <a:t>Transperineal preferred (lower sepsis risk than TRUS). Histology determines Gleason Score.</a:t>
            </a:r>
            <a:endParaRPr lang="en-US" sz="1050" dirty="0"/>
          </a:p>
        </p:txBody>
      </p:sp>
      <p:sp>
        <p:nvSpPr>
          <p:cNvPr id="35" name="SK-24-text-34"/>
          <p:cNvSpPr/>
          <p:nvPr/>
        </p:nvSpPr>
        <p:spPr>
          <a:xfrm>
            <a:off x="1285875" y="4257229"/>
            <a:ext cx="38576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Risk Stratification</a:t>
            </a:r>
            <a:endParaRPr lang="en-US" sz="1200" dirty="0"/>
          </a:p>
        </p:txBody>
      </p:sp>
      <p:sp>
        <p:nvSpPr>
          <p:cNvPr id="36" name="SK-24-text-35"/>
          <p:cNvSpPr/>
          <p:nvPr/>
        </p:nvSpPr>
        <p:spPr>
          <a:xfrm>
            <a:off x="1285875" y="4485829"/>
            <a:ext cx="3857625" cy="373261"/>
          </a:xfrm>
          <a:prstGeom prst="rect">
            <a:avLst/>
          </a:prstGeom>
          <a:noFill/>
          <a:ln/>
        </p:spPr>
        <p:txBody>
          <a:bodyPr vert="horz" wrap="square" lIns="0" tIns="0" rIns="0" bIns="0" rtlCol="0" anchor="ctr"/>
          <a:lstStyle/>
          <a:p>
            <a:pPr marL="0" indent="0">
              <a:lnSpc>
                <a:spcPts val="1470"/>
              </a:lnSpc>
              <a:buNone/>
            </a:pPr>
            <a:r>
              <a:rPr lang="en-US" sz="1050" dirty="0">
                <a:solidFill>
                  <a:srgbClr val="57606F"/>
                </a:solidFill>
              </a:rPr>
              <a:t>TNM staging combined with ISUP Grade Groups (1-5) to decide management.</a:t>
            </a:r>
            <a:endParaRPr lang="en-US" sz="1050" dirty="0"/>
          </a:p>
        </p:txBody>
      </p:sp>
      <p:sp>
        <p:nvSpPr>
          <p:cNvPr id="37" name="SK-24-text-36"/>
          <p:cNvSpPr/>
          <p:nvPr/>
        </p:nvSpPr>
        <p:spPr>
          <a:xfrm>
            <a:off x="6334125" y="1403896"/>
            <a:ext cx="5857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Specialist Treatment Spectrum</a:t>
            </a:r>
            <a:endParaRPr lang="en-US" sz="1500" dirty="0"/>
          </a:p>
        </p:txBody>
      </p:sp>
      <p:sp>
        <p:nvSpPr>
          <p:cNvPr id="38" name="SK-24-text-37"/>
          <p:cNvSpPr/>
          <p:nvPr/>
        </p:nvSpPr>
        <p:spPr>
          <a:xfrm>
            <a:off x="6096000" y="1880146"/>
            <a:ext cx="1787250" cy="3905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Disease Stage</a:t>
            </a:r>
            <a:endParaRPr lang="en-US" sz="1050" dirty="0"/>
          </a:p>
        </p:txBody>
      </p:sp>
      <p:sp>
        <p:nvSpPr>
          <p:cNvPr id="39" name="SK-24-text-38"/>
          <p:cNvSpPr/>
          <p:nvPr/>
        </p:nvSpPr>
        <p:spPr>
          <a:xfrm>
            <a:off x="7718971" y="1880146"/>
            <a:ext cx="3909388" cy="3905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Primary Management Options</a:t>
            </a:r>
            <a:endParaRPr lang="en-US" sz="1050" dirty="0"/>
          </a:p>
        </p:txBody>
      </p:sp>
      <p:sp>
        <p:nvSpPr>
          <p:cNvPr id="40" name="SK-24-textBg-39"/>
          <p:cNvSpPr/>
          <p:nvPr/>
        </p:nvSpPr>
        <p:spPr>
          <a:xfrm>
            <a:off x="6096000" y="2384971"/>
            <a:ext cx="757833" cy="195263"/>
          </a:xfrm>
          <a:prstGeom prst="roundRect">
            <a:avLst>
              <a:gd name="adj" fmla="val 19512"/>
            </a:avLst>
          </a:prstGeom>
          <a:solidFill>
            <a:srgbClr val="D1FAE5"/>
          </a:solidFill>
          <a:ln w="12700">
            <a:solidFill>
              <a:srgbClr val="333333">
                <a:alpha val="0"/>
              </a:srgbClr>
            </a:solidFill>
            <a:prstDash val="solid"/>
          </a:ln>
        </p:spPr>
        <p:txBody>
          <a:bodyPr/>
          <a:lstStyle/>
          <a:p>
            <a:endParaRPr lang="en-GB"/>
          </a:p>
        </p:txBody>
      </p:sp>
      <p:sp>
        <p:nvSpPr>
          <p:cNvPr id="41" name="SK-24-text-40"/>
          <p:cNvSpPr/>
          <p:nvPr/>
        </p:nvSpPr>
        <p:spPr>
          <a:xfrm>
            <a:off x="6172200" y="2384971"/>
            <a:ext cx="904012" cy="195263"/>
          </a:xfrm>
          <a:prstGeom prst="rect">
            <a:avLst/>
          </a:prstGeom>
          <a:noFill/>
          <a:ln/>
        </p:spPr>
        <p:txBody>
          <a:bodyPr vert="horz" wrap="square" lIns="0" tIns="0" rIns="0" bIns="0" rtlCol="0" anchor="ctr"/>
          <a:lstStyle/>
          <a:p>
            <a:pPr marL="0" indent="0">
              <a:lnSpc>
                <a:spcPts val="1238"/>
              </a:lnSpc>
              <a:buNone/>
            </a:pPr>
            <a:r>
              <a:rPr lang="en-US" sz="825" b="1" dirty="0">
                <a:solidFill>
                  <a:srgbClr val="065F46"/>
                </a:solidFill>
              </a:rPr>
              <a:t>LOCALISED</a:t>
            </a:r>
            <a:endParaRPr lang="en-US" sz="825" dirty="0"/>
          </a:p>
        </p:txBody>
      </p:sp>
      <p:sp>
        <p:nvSpPr>
          <p:cNvPr id="42" name="SK-24-text-41"/>
          <p:cNvSpPr/>
          <p:nvPr/>
        </p:nvSpPr>
        <p:spPr>
          <a:xfrm>
            <a:off x="7890421" y="2365921"/>
            <a:ext cx="3387179" cy="400050"/>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Active Surveillance:</a:t>
            </a:r>
            <a:r>
              <a:rPr lang="en-US" sz="1050" dirty="0">
                <a:solidFill>
                  <a:srgbClr val="2F3640"/>
                </a:solidFill>
              </a:rPr>
              <a:t> Close monitoring (PSA, DRE, MRI).</a:t>
            </a:r>
            <a:endParaRPr lang="en-US" sz="1050" dirty="0"/>
          </a:p>
        </p:txBody>
      </p:sp>
      <p:sp>
        <p:nvSpPr>
          <p:cNvPr id="43" name="SK-24-text-42"/>
          <p:cNvSpPr/>
          <p:nvPr/>
        </p:nvSpPr>
        <p:spPr>
          <a:xfrm>
            <a:off x="7890421" y="2765971"/>
            <a:ext cx="4301579" cy="2000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Radical Prostatectomy:</a:t>
            </a:r>
            <a:r>
              <a:rPr lang="en-US" sz="1050" dirty="0">
                <a:solidFill>
                  <a:srgbClr val="2F3640"/>
                </a:solidFill>
              </a:rPr>
              <a:t> Surgical removal.</a:t>
            </a:r>
            <a:endParaRPr lang="en-US" sz="1050" dirty="0"/>
          </a:p>
        </p:txBody>
      </p:sp>
      <p:sp>
        <p:nvSpPr>
          <p:cNvPr id="44" name="SK-24-text-43"/>
          <p:cNvSpPr/>
          <p:nvPr/>
        </p:nvSpPr>
        <p:spPr>
          <a:xfrm>
            <a:off x="7890421" y="2965996"/>
            <a:ext cx="4301579" cy="2000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Radiotherapy:</a:t>
            </a:r>
            <a:r>
              <a:rPr lang="en-US" sz="1050" dirty="0">
                <a:solidFill>
                  <a:srgbClr val="2F3640"/>
                </a:solidFill>
              </a:rPr>
              <a:t> External beam or Brachytherapy.</a:t>
            </a:r>
            <a:endParaRPr lang="en-US" sz="1050" dirty="0"/>
          </a:p>
        </p:txBody>
      </p:sp>
      <p:sp>
        <p:nvSpPr>
          <p:cNvPr id="45" name="SK-24-textBg-44"/>
          <p:cNvSpPr/>
          <p:nvPr/>
        </p:nvSpPr>
        <p:spPr>
          <a:xfrm>
            <a:off x="6096000" y="3375571"/>
            <a:ext cx="1246882" cy="195263"/>
          </a:xfrm>
          <a:prstGeom prst="roundRect">
            <a:avLst>
              <a:gd name="adj" fmla="val 19512"/>
            </a:avLst>
          </a:prstGeom>
          <a:solidFill>
            <a:srgbClr val="FEF3C7"/>
          </a:solidFill>
          <a:ln w="12700">
            <a:solidFill>
              <a:srgbClr val="333333">
                <a:alpha val="0"/>
              </a:srgbClr>
            </a:solidFill>
            <a:prstDash val="solid"/>
          </a:ln>
        </p:spPr>
        <p:txBody>
          <a:bodyPr/>
          <a:lstStyle/>
          <a:p>
            <a:endParaRPr lang="en-GB"/>
          </a:p>
        </p:txBody>
      </p:sp>
      <p:sp>
        <p:nvSpPr>
          <p:cNvPr id="46" name="SK-24-text-45"/>
          <p:cNvSpPr/>
          <p:nvPr/>
        </p:nvSpPr>
        <p:spPr>
          <a:xfrm>
            <a:off x="6172200" y="3375571"/>
            <a:ext cx="1765803" cy="195263"/>
          </a:xfrm>
          <a:prstGeom prst="rect">
            <a:avLst/>
          </a:prstGeom>
          <a:noFill/>
          <a:ln/>
        </p:spPr>
        <p:txBody>
          <a:bodyPr vert="horz" wrap="square" lIns="0" tIns="0" rIns="0" bIns="0" rtlCol="0" anchor="ctr"/>
          <a:lstStyle/>
          <a:p>
            <a:pPr marL="0" indent="0">
              <a:lnSpc>
                <a:spcPts val="1238"/>
              </a:lnSpc>
              <a:buNone/>
            </a:pPr>
            <a:r>
              <a:rPr lang="en-US" sz="825" b="1" dirty="0">
                <a:solidFill>
                  <a:srgbClr val="92400E"/>
                </a:solidFill>
              </a:rPr>
              <a:t>LOCALLY ADVANCED</a:t>
            </a:r>
            <a:endParaRPr lang="en-US" sz="825" dirty="0"/>
          </a:p>
        </p:txBody>
      </p:sp>
      <p:sp>
        <p:nvSpPr>
          <p:cNvPr id="47" name="SK-24-text-46"/>
          <p:cNvSpPr/>
          <p:nvPr/>
        </p:nvSpPr>
        <p:spPr>
          <a:xfrm>
            <a:off x="7890421" y="3356521"/>
            <a:ext cx="3387179" cy="400050"/>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Combination Therapy:</a:t>
            </a:r>
            <a:r>
              <a:rPr lang="en-US" sz="1050" dirty="0">
                <a:solidFill>
                  <a:srgbClr val="2F3640"/>
                </a:solidFill>
              </a:rPr>
              <a:t> Radical radiotherapy plus Androgen Deprivation Therapy (ADT).</a:t>
            </a:r>
            <a:endParaRPr lang="en-US" sz="1050" dirty="0"/>
          </a:p>
        </p:txBody>
      </p:sp>
      <p:sp>
        <p:nvSpPr>
          <p:cNvPr id="48" name="SK-24-text-47"/>
          <p:cNvSpPr/>
          <p:nvPr/>
        </p:nvSpPr>
        <p:spPr>
          <a:xfrm>
            <a:off x="7890421" y="3756571"/>
            <a:ext cx="4301579" cy="2000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Hormone Therapy:</a:t>
            </a:r>
            <a:r>
              <a:rPr lang="en-US" sz="1050" dirty="0">
                <a:solidFill>
                  <a:srgbClr val="2F3640"/>
                </a:solidFill>
              </a:rPr>
              <a:t> LHRH agonists (e.g., Goserelin).</a:t>
            </a:r>
            <a:endParaRPr lang="en-US" sz="1050" dirty="0"/>
          </a:p>
        </p:txBody>
      </p:sp>
      <p:sp>
        <p:nvSpPr>
          <p:cNvPr id="49" name="SK-24-textBg-48"/>
          <p:cNvSpPr/>
          <p:nvPr/>
        </p:nvSpPr>
        <p:spPr>
          <a:xfrm>
            <a:off x="6096000" y="4166146"/>
            <a:ext cx="804267" cy="195263"/>
          </a:xfrm>
          <a:prstGeom prst="roundRect">
            <a:avLst>
              <a:gd name="adj" fmla="val 19512"/>
            </a:avLst>
          </a:prstGeom>
          <a:solidFill>
            <a:srgbClr val="FEE2E2"/>
          </a:solidFill>
          <a:ln w="12700">
            <a:solidFill>
              <a:srgbClr val="333333">
                <a:alpha val="0"/>
              </a:srgbClr>
            </a:solidFill>
            <a:prstDash val="solid"/>
          </a:ln>
        </p:spPr>
        <p:txBody>
          <a:bodyPr/>
          <a:lstStyle/>
          <a:p>
            <a:endParaRPr lang="en-GB"/>
          </a:p>
        </p:txBody>
      </p:sp>
      <p:sp>
        <p:nvSpPr>
          <p:cNvPr id="50" name="SK-24-text-49"/>
          <p:cNvSpPr/>
          <p:nvPr/>
        </p:nvSpPr>
        <p:spPr>
          <a:xfrm>
            <a:off x="6172200" y="4166146"/>
            <a:ext cx="1019055" cy="195263"/>
          </a:xfrm>
          <a:prstGeom prst="rect">
            <a:avLst/>
          </a:prstGeom>
          <a:noFill/>
          <a:ln/>
        </p:spPr>
        <p:txBody>
          <a:bodyPr vert="horz" wrap="square" lIns="0" tIns="0" rIns="0" bIns="0" rtlCol="0" anchor="ctr"/>
          <a:lstStyle/>
          <a:p>
            <a:pPr marL="0" indent="0">
              <a:lnSpc>
                <a:spcPts val="1238"/>
              </a:lnSpc>
              <a:buNone/>
            </a:pPr>
            <a:r>
              <a:rPr lang="en-US" sz="825" b="1" dirty="0">
                <a:solidFill>
                  <a:srgbClr val="991B1B"/>
                </a:solidFill>
              </a:rPr>
              <a:t>METASTATIC</a:t>
            </a:r>
            <a:endParaRPr lang="en-US" sz="825" dirty="0"/>
          </a:p>
        </p:txBody>
      </p:sp>
      <p:sp>
        <p:nvSpPr>
          <p:cNvPr id="51" name="SK-24-text-50"/>
          <p:cNvSpPr/>
          <p:nvPr/>
        </p:nvSpPr>
        <p:spPr>
          <a:xfrm>
            <a:off x="7890421" y="4147096"/>
            <a:ext cx="3387179" cy="400050"/>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Systemic Therapy:</a:t>
            </a:r>
            <a:r>
              <a:rPr lang="en-US" sz="1050" dirty="0">
                <a:solidFill>
                  <a:srgbClr val="2F3640"/>
                </a:solidFill>
              </a:rPr>
              <a:t> Lifelong ADT, Chemotherapy (Docetaxel), Enzalutamide/Abiraterone.</a:t>
            </a:r>
            <a:endParaRPr lang="en-US" sz="1050" dirty="0"/>
          </a:p>
        </p:txBody>
      </p:sp>
      <p:sp>
        <p:nvSpPr>
          <p:cNvPr id="52" name="SK-24-text-51"/>
          <p:cNvSpPr/>
          <p:nvPr/>
        </p:nvSpPr>
        <p:spPr>
          <a:xfrm>
            <a:off x="7890421" y="4547146"/>
            <a:ext cx="4301579" cy="2000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F3640"/>
                </a:solidFill>
              </a:rPr>
              <a:t>Palliative Care:</a:t>
            </a:r>
            <a:r>
              <a:rPr lang="en-US" sz="1050" dirty="0">
                <a:solidFill>
                  <a:srgbClr val="2F3640"/>
                </a:solidFill>
              </a:rPr>
              <a:t> Bone protection, radiotherapy for pain.</a:t>
            </a:r>
            <a:endParaRPr lang="en-US" sz="1050" dirty="0"/>
          </a:p>
        </p:txBody>
      </p:sp>
      <p:sp>
        <p:nvSpPr>
          <p:cNvPr id="53" name="SK-24-text-52"/>
          <p:cNvSpPr/>
          <p:nvPr/>
        </p:nvSpPr>
        <p:spPr>
          <a:xfrm>
            <a:off x="762000" y="5461992"/>
            <a:ext cx="106680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57606F"/>
                </a:solidFill>
              </a:rPr>
              <a:t>SPEAKER NOTES</a:t>
            </a:r>
            <a:endParaRPr lang="en-US" sz="900" dirty="0"/>
          </a:p>
        </p:txBody>
      </p:sp>
      <p:sp>
        <p:nvSpPr>
          <p:cNvPr id="54" name="SK-24-text-53"/>
          <p:cNvSpPr/>
          <p:nvPr/>
        </p:nvSpPr>
        <p:spPr>
          <a:xfrm>
            <a:off x="762000" y="5671542"/>
            <a:ext cx="10668000" cy="519708"/>
          </a:xfrm>
          <a:prstGeom prst="rect">
            <a:avLst/>
          </a:prstGeom>
          <a:noFill/>
          <a:ln/>
        </p:spPr>
        <p:txBody>
          <a:bodyPr vert="horz" wrap="square" lIns="0" tIns="0" rIns="0" bIns="0" rtlCol="0" anchor="ctr"/>
          <a:lstStyle/>
          <a:p>
            <a:pPr marL="0" indent="0">
              <a:lnSpc>
                <a:spcPts val="1365"/>
              </a:lnSpc>
              <a:buNone/>
            </a:pPr>
            <a:r>
              <a:rPr lang="en-US" sz="975" dirty="0">
                <a:solidFill>
                  <a:srgbClr val="2F3640"/>
                </a:solidFill>
              </a:rPr>
              <a:t>This slide outlines the journey from your 2WW referral to specialist management. Key modern changes: mpMRI is now the standard first-line test before biopsy to avoid unnecessary procedures. Biopsy technique has shifted toward transperineal to minimize sepsis. For localised disease, Active Surveillance is a standard option for low-risk cases, avoiding the side effects of radical treatment. As GPs, we support patients through these choices and manage the long-term side effects of ADT (hormone therapy), such as osteoporosis risk and metabolic changes.</a:t>
            </a:r>
            <a:endParaRPr lang="en-US" sz="975" dirty="0"/>
          </a:p>
        </p:txBody>
      </p:sp>
      <p:sp>
        <p:nvSpPr>
          <p:cNvPr id="55" name="SK-24-text-54"/>
          <p:cNvSpPr/>
          <p:nvPr/>
        </p:nvSpPr>
        <p:spPr>
          <a:xfrm>
            <a:off x="0" y="6457950"/>
            <a:ext cx="11049000" cy="400050"/>
          </a:xfrm>
          <a:prstGeom prst="rect">
            <a:avLst/>
          </a:prstGeom>
          <a:noFill/>
          <a:ln/>
        </p:spPr>
        <p:txBody>
          <a:bodyPr vert="horz" wrap="square" lIns="0" tIns="0" rIns="0" bIns="0" rtlCol="0" anchor="ctr"/>
          <a:lstStyle/>
          <a:p>
            <a:pPr marL="0" indent="0" algn="r">
              <a:lnSpc>
                <a:spcPts val="1350"/>
              </a:lnSpc>
              <a:buNone/>
            </a:pPr>
            <a:r>
              <a:rPr lang="en-US" sz="900" dirty="0">
                <a:solidFill>
                  <a:srgbClr val="A4B0BE"/>
                </a:solidFill>
              </a:rPr>
              <a:t>www.bradfordvts.co.uk</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5-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25-img-4" descr="preencoded.png"/>
          <p:cNvPicPr>
            <a:picLocks noChangeAspect="1"/>
          </p:cNvPicPr>
          <p:nvPr/>
        </p:nvPicPr>
        <p:blipFill>
          <a:blip r:embed="rId5"/>
          <a:stretch>
            <a:fillRect/>
          </a:stretch>
        </p:blipFill>
        <p:spPr>
          <a:xfrm>
            <a:off x="381000" y="1417141"/>
            <a:ext cx="11430000" cy="2286000"/>
          </a:xfrm>
          <a:prstGeom prst="rect">
            <a:avLst/>
          </a:prstGeom>
        </p:spPr>
      </p:pic>
      <p:pic>
        <p:nvPicPr>
          <p:cNvPr id="6" name="SK-25-img-5" descr="preencoded.png"/>
          <p:cNvPicPr>
            <a:picLocks noChangeAspect="1"/>
          </p:cNvPicPr>
          <p:nvPr/>
        </p:nvPicPr>
        <p:blipFill>
          <a:blip r:embed="rId6"/>
          <a:stretch>
            <a:fillRect/>
          </a:stretch>
        </p:blipFill>
        <p:spPr>
          <a:xfrm>
            <a:off x="381000" y="1417141"/>
            <a:ext cx="2857500" cy="457200"/>
          </a:xfrm>
          <a:prstGeom prst="rect">
            <a:avLst/>
          </a:prstGeom>
        </p:spPr>
      </p:pic>
      <p:pic>
        <p:nvPicPr>
          <p:cNvPr id="7" name="SK-25-img-6" descr="preencoded.png"/>
          <p:cNvPicPr>
            <a:picLocks noChangeAspect="1"/>
          </p:cNvPicPr>
          <p:nvPr/>
        </p:nvPicPr>
        <p:blipFill>
          <a:blip r:embed="rId7"/>
          <a:stretch>
            <a:fillRect/>
          </a:stretch>
        </p:blipFill>
        <p:spPr>
          <a:xfrm>
            <a:off x="3238500" y="1417141"/>
            <a:ext cx="2962126" cy="457200"/>
          </a:xfrm>
          <a:prstGeom prst="rect">
            <a:avLst/>
          </a:prstGeom>
        </p:spPr>
      </p:pic>
      <p:pic>
        <p:nvPicPr>
          <p:cNvPr id="8" name="SK-25-img-7" descr="preencoded.png"/>
          <p:cNvPicPr>
            <a:picLocks noChangeAspect="1"/>
          </p:cNvPicPr>
          <p:nvPr/>
        </p:nvPicPr>
        <p:blipFill>
          <a:blip r:embed="rId8"/>
          <a:stretch>
            <a:fillRect/>
          </a:stretch>
        </p:blipFill>
        <p:spPr>
          <a:xfrm>
            <a:off x="6200626" y="1417141"/>
            <a:ext cx="3393877" cy="457200"/>
          </a:xfrm>
          <a:prstGeom prst="rect">
            <a:avLst/>
          </a:prstGeom>
        </p:spPr>
      </p:pic>
      <p:pic>
        <p:nvPicPr>
          <p:cNvPr id="9" name="SK-25-img-8" descr="preencoded.png"/>
          <p:cNvPicPr>
            <a:picLocks noChangeAspect="1"/>
          </p:cNvPicPr>
          <p:nvPr/>
        </p:nvPicPr>
        <p:blipFill>
          <a:blip r:embed="rId9"/>
          <a:stretch>
            <a:fillRect/>
          </a:stretch>
        </p:blipFill>
        <p:spPr>
          <a:xfrm>
            <a:off x="9594503" y="1417141"/>
            <a:ext cx="2216497" cy="457200"/>
          </a:xfrm>
          <a:prstGeom prst="rect">
            <a:avLst/>
          </a:prstGeom>
        </p:spPr>
      </p:pic>
      <p:pic>
        <p:nvPicPr>
          <p:cNvPr id="10" name="SK-25-img-9" descr="preencoded.png"/>
          <p:cNvPicPr>
            <a:picLocks noChangeAspect="1"/>
          </p:cNvPicPr>
          <p:nvPr/>
        </p:nvPicPr>
        <p:blipFill>
          <a:blip r:embed="rId10"/>
          <a:stretch>
            <a:fillRect/>
          </a:stretch>
        </p:blipFill>
        <p:spPr>
          <a:xfrm>
            <a:off x="381000" y="1874341"/>
            <a:ext cx="2857500" cy="457200"/>
          </a:xfrm>
          <a:prstGeom prst="rect">
            <a:avLst/>
          </a:prstGeom>
        </p:spPr>
      </p:pic>
      <p:pic>
        <p:nvPicPr>
          <p:cNvPr id="11" name="SK-25-img-10" descr="preencoded.png"/>
          <p:cNvPicPr>
            <a:picLocks noChangeAspect="1"/>
          </p:cNvPicPr>
          <p:nvPr/>
        </p:nvPicPr>
        <p:blipFill>
          <a:blip r:embed="rId11"/>
          <a:stretch>
            <a:fillRect/>
          </a:stretch>
        </p:blipFill>
        <p:spPr>
          <a:xfrm>
            <a:off x="3238500" y="1874341"/>
            <a:ext cx="2962126" cy="457200"/>
          </a:xfrm>
          <a:prstGeom prst="rect">
            <a:avLst/>
          </a:prstGeom>
        </p:spPr>
      </p:pic>
      <p:pic>
        <p:nvPicPr>
          <p:cNvPr id="12" name="SK-25-img-11" descr="preencoded.png"/>
          <p:cNvPicPr>
            <a:picLocks noChangeAspect="1"/>
          </p:cNvPicPr>
          <p:nvPr/>
        </p:nvPicPr>
        <p:blipFill>
          <a:blip r:embed="rId12"/>
          <a:stretch>
            <a:fillRect/>
          </a:stretch>
        </p:blipFill>
        <p:spPr>
          <a:xfrm>
            <a:off x="6200626" y="1874341"/>
            <a:ext cx="3393877" cy="457200"/>
          </a:xfrm>
          <a:prstGeom prst="rect">
            <a:avLst/>
          </a:prstGeom>
        </p:spPr>
      </p:pic>
      <p:pic>
        <p:nvPicPr>
          <p:cNvPr id="13" name="SK-25-img-12" descr="preencoded.png"/>
          <p:cNvPicPr>
            <a:picLocks noChangeAspect="1"/>
          </p:cNvPicPr>
          <p:nvPr/>
        </p:nvPicPr>
        <p:blipFill>
          <a:blip r:embed="rId13"/>
          <a:stretch>
            <a:fillRect/>
          </a:stretch>
        </p:blipFill>
        <p:spPr>
          <a:xfrm>
            <a:off x="9594503" y="1874341"/>
            <a:ext cx="2216497" cy="457200"/>
          </a:xfrm>
          <a:prstGeom prst="rect">
            <a:avLst/>
          </a:prstGeom>
        </p:spPr>
      </p:pic>
      <p:pic>
        <p:nvPicPr>
          <p:cNvPr id="14" name="SK-25-img-13" descr="preencoded.png"/>
          <p:cNvPicPr>
            <a:picLocks noChangeAspect="1"/>
          </p:cNvPicPr>
          <p:nvPr/>
        </p:nvPicPr>
        <p:blipFill>
          <a:blip r:embed="rId10"/>
          <a:stretch>
            <a:fillRect/>
          </a:stretch>
        </p:blipFill>
        <p:spPr>
          <a:xfrm>
            <a:off x="381000" y="2331541"/>
            <a:ext cx="2857500" cy="457200"/>
          </a:xfrm>
          <a:prstGeom prst="rect">
            <a:avLst/>
          </a:prstGeom>
        </p:spPr>
      </p:pic>
      <p:pic>
        <p:nvPicPr>
          <p:cNvPr id="15" name="SK-25-img-14" descr="preencoded.png"/>
          <p:cNvPicPr>
            <a:picLocks noChangeAspect="1"/>
          </p:cNvPicPr>
          <p:nvPr/>
        </p:nvPicPr>
        <p:blipFill>
          <a:blip r:embed="rId11"/>
          <a:stretch>
            <a:fillRect/>
          </a:stretch>
        </p:blipFill>
        <p:spPr>
          <a:xfrm>
            <a:off x="3238500" y="2331541"/>
            <a:ext cx="2962126" cy="457200"/>
          </a:xfrm>
          <a:prstGeom prst="rect">
            <a:avLst/>
          </a:prstGeom>
        </p:spPr>
      </p:pic>
      <p:pic>
        <p:nvPicPr>
          <p:cNvPr id="16" name="SK-25-img-15" descr="preencoded.png"/>
          <p:cNvPicPr>
            <a:picLocks noChangeAspect="1"/>
          </p:cNvPicPr>
          <p:nvPr/>
        </p:nvPicPr>
        <p:blipFill>
          <a:blip r:embed="rId12"/>
          <a:stretch>
            <a:fillRect/>
          </a:stretch>
        </p:blipFill>
        <p:spPr>
          <a:xfrm>
            <a:off x="6200626" y="2331541"/>
            <a:ext cx="3393877" cy="457200"/>
          </a:xfrm>
          <a:prstGeom prst="rect">
            <a:avLst/>
          </a:prstGeom>
        </p:spPr>
      </p:pic>
      <p:pic>
        <p:nvPicPr>
          <p:cNvPr id="17" name="SK-25-img-16" descr="preencoded.png"/>
          <p:cNvPicPr>
            <a:picLocks noChangeAspect="1"/>
          </p:cNvPicPr>
          <p:nvPr/>
        </p:nvPicPr>
        <p:blipFill>
          <a:blip r:embed="rId13"/>
          <a:stretch>
            <a:fillRect/>
          </a:stretch>
        </p:blipFill>
        <p:spPr>
          <a:xfrm>
            <a:off x="9594503" y="2331541"/>
            <a:ext cx="2216497" cy="457200"/>
          </a:xfrm>
          <a:prstGeom prst="rect">
            <a:avLst/>
          </a:prstGeom>
        </p:spPr>
      </p:pic>
      <p:pic>
        <p:nvPicPr>
          <p:cNvPr id="18" name="SK-25-img-17" descr="preencoded.png"/>
          <p:cNvPicPr>
            <a:picLocks noChangeAspect="1"/>
          </p:cNvPicPr>
          <p:nvPr/>
        </p:nvPicPr>
        <p:blipFill>
          <a:blip r:embed="rId10"/>
          <a:stretch>
            <a:fillRect/>
          </a:stretch>
        </p:blipFill>
        <p:spPr>
          <a:xfrm>
            <a:off x="381000" y="2788741"/>
            <a:ext cx="2857500" cy="457200"/>
          </a:xfrm>
          <a:prstGeom prst="rect">
            <a:avLst/>
          </a:prstGeom>
        </p:spPr>
      </p:pic>
      <p:pic>
        <p:nvPicPr>
          <p:cNvPr id="19" name="SK-25-img-18" descr="preencoded.png"/>
          <p:cNvPicPr>
            <a:picLocks noChangeAspect="1"/>
          </p:cNvPicPr>
          <p:nvPr/>
        </p:nvPicPr>
        <p:blipFill>
          <a:blip r:embed="rId11"/>
          <a:stretch>
            <a:fillRect/>
          </a:stretch>
        </p:blipFill>
        <p:spPr>
          <a:xfrm>
            <a:off x="3238500" y="2788741"/>
            <a:ext cx="2962126" cy="457200"/>
          </a:xfrm>
          <a:prstGeom prst="rect">
            <a:avLst/>
          </a:prstGeom>
        </p:spPr>
      </p:pic>
      <p:pic>
        <p:nvPicPr>
          <p:cNvPr id="20" name="SK-25-img-19" descr="preencoded.png"/>
          <p:cNvPicPr>
            <a:picLocks noChangeAspect="1"/>
          </p:cNvPicPr>
          <p:nvPr/>
        </p:nvPicPr>
        <p:blipFill>
          <a:blip r:embed="rId12"/>
          <a:stretch>
            <a:fillRect/>
          </a:stretch>
        </p:blipFill>
        <p:spPr>
          <a:xfrm>
            <a:off x="6200626" y="2788741"/>
            <a:ext cx="3393877" cy="457200"/>
          </a:xfrm>
          <a:prstGeom prst="rect">
            <a:avLst/>
          </a:prstGeom>
        </p:spPr>
      </p:pic>
      <p:pic>
        <p:nvPicPr>
          <p:cNvPr id="21" name="SK-25-img-20" descr="preencoded.png"/>
          <p:cNvPicPr>
            <a:picLocks noChangeAspect="1"/>
          </p:cNvPicPr>
          <p:nvPr/>
        </p:nvPicPr>
        <p:blipFill>
          <a:blip r:embed="rId13"/>
          <a:stretch>
            <a:fillRect/>
          </a:stretch>
        </p:blipFill>
        <p:spPr>
          <a:xfrm>
            <a:off x="9594503" y="2788741"/>
            <a:ext cx="2216497" cy="457200"/>
          </a:xfrm>
          <a:prstGeom prst="rect">
            <a:avLst/>
          </a:prstGeom>
        </p:spPr>
      </p:pic>
      <p:pic>
        <p:nvPicPr>
          <p:cNvPr id="22" name="SK-25-img-21" descr="preencoded.png"/>
          <p:cNvPicPr>
            <a:picLocks noChangeAspect="1"/>
          </p:cNvPicPr>
          <p:nvPr/>
        </p:nvPicPr>
        <p:blipFill>
          <a:blip r:embed="rId10"/>
          <a:stretch>
            <a:fillRect/>
          </a:stretch>
        </p:blipFill>
        <p:spPr>
          <a:xfrm>
            <a:off x="381000" y="3245941"/>
            <a:ext cx="2857500" cy="457200"/>
          </a:xfrm>
          <a:prstGeom prst="rect">
            <a:avLst/>
          </a:prstGeom>
        </p:spPr>
      </p:pic>
      <p:pic>
        <p:nvPicPr>
          <p:cNvPr id="23" name="SK-25-img-22" descr="preencoded.png"/>
          <p:cNvPicPr>
            <a:picLocks noChangeAspect="1"/>
          </p:cNvPicPr>
          <p:nvPr/>
        </p:nvPicPr>
        <p:blipFill>
          <a:blip r:embed="rId14"/>
          <a:stretch>
            <a:fillRect/>
          </a:stretch>
        </p:blipFill>
        <p:spPr>
          <a:xfrm>
            <a:off x="3238500" y="3245941"/>
            <a:ext cx="2962126" cy="457200"/>
          </a:xfrm>
          <a:prstGeom prst="rect">
            <a:avLst/>
          </a:prstGeom>
        </p:spPr>
      </p:pic>
      <p:pic>
        <p:nvPicPr>
          <p:cNvPr id="24" name="SK-25-img-23" descr="preencoded.png"/>
          <p:cNvPicPr>
            <a:picLocks noChangeAspect="1"/>
          </p:cNvPicPr>
          <p:nvPr/>
        </p:nvPicPr>
        <p:blipFill>
          <a:blip r:embed="rId15"/>
          <a:stretch>
            <a:fillRect/>
          </a:stretch>
        </p:blipFill>
        <p:spPr>
          <a:xfrm>
            <a:off x="6200626" y="3245941"/>
            <a:ext cx="3393877" cy="457200"/>
          </a:xfrm>
          <a:prstGeom prst="rect">
            <a:avLst/>
          </a:prstGeom>
        </p:spPr>
      </p:pic>
      <p:pic>
        <p:nvPicPr>
          <p:cNvPr id="25" name="SK-25-img-24" descr="preencoded.png"/>
          <p:cNvPicPr>
            <a:picLocks noChangeAspect="1"/>
          </p:cNvPicPr>
          <p:nvPr/>
        </p:nvPicPr>
        <p:blipFill>
          <a:blip r:embed="rId13"/>
          <a:stretch>
            <a:fillRect/>
          </a:stretch>
        </p:blipFill>
        <p:spPr>
          <a:xfrm>
            <a:off x="9594503" y="3245941"/>
            <a:ext cx="2216497" cy="457200"/>
          </a:xfrm>
          <a:prstGeom prst="rect">
            <a:avLst/>
          </a:prstGeom>
        </p:spPr>
      </p:pic>
      <p:pic>
        <p:nvPicPr>
          <p:cNvPr id="26" name="SK-25-img-25" descr="preencoded.png"/>
          <p:cNvPicPr>
            <a:picLocks noChangeAspect="1"/>
          </p:cNvPicPr>
          <p:nvPr/>
        </p:nvPicPr>
        <p:blipFill>
          <a:blip r:embed="rId16"/>
          <a:stretch>
            <a:fillRect/>
          </a:stretch>
        </p:blipFill>
        <p:spPr>
          <a:xfrm>
            <a:off x="381000" y="3893641"/>
            <a:ext cx="11430000" cy="471488"/>
          </a:xfrm>
          <a:prstGeom prst="rect">
            <a:avLst/>
          </a:prstGeom>
        </p:spPr>
      </p:pic>
      <p:pic>
        <p:nvPicPr>
          <p:cNvPr id="27" name="SK-25-img-26" descr="preencoded.png"/>
          <p:cNvPicPr>
            <a:picLocks noChangeAspect="1"/>
          </p:cNvPicPr>
          <p:nvPr/>
        </p:nvPicPr>
        <p:blipFill>
          <a:blip r:embed="rId17"/>
          <a:stretch>
            <a:fillRect/>
          </a:stretch>
        </p:blipFill>
        <p:spPr>
          <a:xfrm>
            <a:off x="1011585" y="4043660"/>
            <a:ext cx="202406" cy="163711"/>
          </a:xfrm>
          <a:prstGeom prst="rect">
            <a:avLst/>
          </a:prstGeom>
        </p:spPr>
      </p:pic>
      <p:pic>
        <p:nvPicPr>
          <p:cNvPr id="28" name="SK-25-img-27" descr="preencoded.png"/>
          <p:cNvPicPr>
            <a:picLocks noChangeAspect="1"/>
          </p:cNvPicPr>
          <p:nvPr/>
        </p:nvPicPr>
        <p:blipFill>
          <a:blip r:embed="rId18"/>
          <a:stretch>
            <a:fillRect/>
          </a:stretch>
        </p:blipFill>
        <p:spPr>
          <a:xfrm>
            <a:off x="381000" y="4650879"/>
            <a:ext cx="11430000" cy="990600"/>
          </a:xfrm>
          <a:prstGeom prst="rect">
            <a:avLst/>
          </a:prstGeom>
        </p:spPr>
      </p:pic>
      <p:pic>
        <p:nvPicPr>
          <p:cNvPr id="29" name="SK-25-img-28" descr="preencoded.png"/>
          <p:cNvPicPr>
            <a:picLocks noChangeAspect="1"/>
          </p:cNvPicPr>
          <p:nvPr/>
        </p:nvPicPr>
        <p:blipFill>
          <a:blip r:embed="rId19"/>
          <a:stretch>
            <a:fillRect/>
          </a:stretch>
        </p:blipFill>
        <p:spPr>
          <a:xfrm>
            <a:off x="571500" y="4831854"/>
            <a:ext cx="190500" cy="152400"/>
          </a:xfrm>
          <a:prstGeom prst="rect">
            <a:avLst/>
          </a:prstGeom>
        </p:spPr>
      </p:pic>
      <p:pic>
        <p:nvPicPr>
          <p:cNvPr id="30" name="SK-25-img-29" descr="preencoded.png"/>
          <p:cNvPicPr>
            <a:picLocks noChangeAspect="1"/>
          </p:cNvPicPr>
          <p:nvPr/>
        </p:nvPicPr>
        <p:blipFill>
          <a:blip r:embed="rId20"/>
          <a:stretch>
            <a:fillRect/>
          </a:stretch>
        </p:blipFill>
        <p:spPr>
          <a:xfrm>
            <a:off x="0" y="6496050"/>
            <a:ext cx="12192000" cy="361950"/>
          </a:xfrm>
          <a:prstGeom prst="rect">
            <a:avLst/>
          </a:prstGeom>
        </p:spPr>
      </p:pic>
      <p:sp>
        <p:nvSpPr>
          <p:cNvPr id="31" name="SK-25-text-30"/>
          <p:cNvSpPr/>
          <p:nvPr/>
        </p:nvSpPr>
        <p:spPr>
          <a:xfrm>
            <a:off x="381000" y="1905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Treatment Side Effects &amp; Shared Decision Making</a:t>
            </a:r>
            <a:endParaRPr lang="en-US" sz="2100" dirty="0"/>
          </a:p>
        </p:txBody>
      </p:sp>
      <p:sp>
        <p:nvSpPr>
          <p:cNvPr id="32" name="SK-25-text-31"/>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 (NG131)</a:t>
            </a:r>
            <a:endParaRPr lang="en-US" sz="1050" dirty="0"/>
          </a:p>
        </p:txBody>
      </p:sp>
      <p:sp>
        <p:nvSpPr>
          <p:cNvPr id="33" name="SK-25-text-32"/>
          <p:cNvSpPr/>
          <p:nvPr/>
        </p:nvSpPr>
        <p:spPr>
          <a:xfrm>
            <a:off x="381000" y="939105"/>
            <a:ext cx="11811000" cy="239911"/>
          </a:xfrm>
          <a:prstGeom prst="rect">
            <a:avLst/>
          </a:prstGeom>
          <a:noFill/>
          <a:ln/>
        </p:spPr>
        <p:txBody>
          <a:bodyPr vert="horz" wrap="square" lIns="0" tIns="0" rIns="0" bIns="0" rtlCol="0" anchor="ctr"/>
          <a:lstStyle/>
          <a:p>
            <a:pPr marL="0" indent="0">
              <a:lnSpc>
                <a:spcPts val="1890"/>
              </a:lnSpc>
              <a:buNone/>
            </a:pPr>
            <a:r>
              <a:rPr lang="en-US" sz="1350" dirty="0">
                <a:solidFill>
                  <a:srgbClr val="2F3640"/>
                </a:solidFill>
              </a:rPr>
              <a:t>Evidence from the </a:t>
            </a:r>
            <a:r>
              <a:rPr lang="en-US" sz="1350" b="1" dirty="0">
                <a:solidFill>
                  <a:srgbClr val="2F3640"/>
                </a:solidFill>
              </a:rPr>
              <a:t>ProtecT Trial</a:t>
            </a:r>
            <a:r>
              <a:rPr lang="en-US" sz="1350" dirty="0">
                <a:solidFill>
                  <a:srgbClr val="2F3640"/>
                </a:solidFill>
              </a:rPr>
              <a:t> (10-year outcomes) for localized prostate cancer:</a:t>
            </a:r>
            <a:endParaRPr lang="en-US" sz="1350" dirty="0"/>
          </a:p>
        </p:txBody>
      </p:sp>
      <p:sp>
        <p:nvSpPr>
          <p:cNvPr id="34" name="SK-25-text-33"/>
          <p:cNvSpPr/>
          <p:nvPr/>
        </p:nvSpPr>
        <p:spPr>
          <a:xfrm>
            <a:off x="523875" y="1417141"/>
            <a:ext cx="3456432"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FFFFFF"/>
                </a:solidFill>
              </a:rPr>
              <a:t>Outcome / Side Effect</a:t>
            </a:r>
            <a:endParaRPr lang="en-US" sz="1200" dirty="0"/>
          </a:p>
        </p:txBody>
      </p:sp>
      <p:sp>
        <p:nvSpPr>
          <p:cNvPr id="35" name="SK-25-text-34"/>
          <p:cNvSpPr/>
          <p:nvPr/>
        </p:nvSpPr>
        <p:spPr>
          <a:xfrm>
            <a:off x="3381375" y="1417141"/>
            <a:ext cx="3139521"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FFFFFF"/>
                </a:solidFill>
              </a:rPr>
              <a:t>Active Surveillance</a:t>
            </a:r>
            <a:endParaRPr lang="en-US" sz="1200" dirty="0"/>
          </a:p>
        </p:txBody>
      </p:sp>
      <p:sp>
        <p:nvSpPr>
          <p:cNvPr id="36" name="SK-25-text-35"/>
          <p:cNvSpPr/>
          <p:nvPr/>
        </p:nvSpPr>
        <p:spPr>
          <a:xfrm>
            <a:off x="6343501" y="1417141"/>
            <a:ext cx="3517128"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FFFFFF"/>
                </a:solidFill>
              </a:rPr>
              <a:t>Radical Prostatectomy</a:t>
            </a:r>
            <a:endParaRPr lang="en-US" sz="1200" dirty="0"/>
          </a:p>
        </p:txBody>
      </p:sp>
      <p:sp>
        <p:nvSpPr>
          <p:cNvPr id="37" name="SK-25-text-36"/>
          <p:cNvSpPr/>
          <p:nvPr/>
        </p:nvSpPr>
        <p:spPr>
          <a:xfrm>
            <a:off x="9737378" y="1417141"/>
            <a:ext cx="1930747"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FFFFFF"/>
                </a:solidFill>
              </a:rPr>
              <a:t>Radiotherapy</a:t>
            </a:r>
            <a:endParaRPr lang="en-US" sz="1200" dirty="0"/>
          </a:p>
        </p:txBody>
      </p:sp>
      <p:sp>
        <p:nvSpPr>
          <p:cNvPr id="38" name="SK-25-text-37"/>
          <p:cNvSpPr/>
          <p:nvPr/>
        </p:nvSpPr>
        <p:spPr>
          <a:xfrm>
            <a:off x="523875" y="1874341"/>
            <a:ext cx="41148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Prostate Cancer Mortality</a:t>
            </a:r>
            <a:endParaRPr lang="en-US" sz="1200" dirty="0"/>
          </a:p>
        </p:txBody>
      </p:sp>
      <p:sp>
        <p:nvSpPr>
          <p:cNvPr id="39" name="SK-25-text-38"/>
          <p:cNvSpPr/>
          <p:nvPr/>
        </p:nvSpPr>
        <p:spPr>
          <a:xfrm>
            <a:off x="3381375" y="1874341"/>
            <a:ext cx="2676376"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 1.1%</a:t>
            </a:r>
            <a:endParaRPr lang="en-US" sz="1200" dirty="0"/>
          </a:p>
        </p:txBody>
      </p:sp>
      <p:sp>
        <p:nvSpPr>
          <p:cNvPr id="40" name="SK-25-text-39"/>
          <p:cNvSpPr/>
          <p:nvPr/>
        </p:nvSpPr>
        <p:spPr>
          <a:xfrm>
            <a:off x="6343501" y="1874341"/>
            <a:ext cx="310812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 0.9%</a:t>
            </a:r>
            <a:endParaRPr lang="en-US" sz="1200" dirty="0"/>
          </a:p>
        </p:txBody>
      </p:sp>
      <p:sp>
        <p:nvSpPr>
          <p:cNvPr id="41" name="SK-25-text-40"/>
          <p:cNvSpPr/>
          <p:nvPr/>
        </p:nvSpPr>
        <p:spPr>
          <a:xfrm>
            <a:off x="9737378" y="1874341"/>
            <a:ext cx="193074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 0.7%</a:t>
            </a:r>
            <a:endParaRPr lang="en-US" sz="1200" dirty="0"/>
          </a:p>
        </p:txBody>
      </p:sp>
      <p:sp>
        <p:nvSpPr>
          <p:cNvPr id="42" name="SK-25-text-41"/>
          <p:cNvSpPr/>
          <p:nvPr/>
        </p:nvSpPr>
        <p:spPr>
          <a:xfrm>
            <a:off x="523875" y="2331541"/>
            <a:ext cx="3127248"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Disease Progression</a:t>
            </a:r>
            <a:endParaRPr lang="en-US" sz="1200" dirty="0"/>
          </a:p>
        </p:txBody>
      </p:sp>
      <p:sp>
        <p:nvSpPr>
          <p:cNvPr id="43" name="SK-25-text-42"/>
          <p:cNvSpPr/>
          <p:nvPr/>
        </p:nvSpPr>
        <p:spPr>
          <a:xfrm>
            <a:off x="3381375" y="2331541"/>
            <a:ext cx="2676376"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21%</a:t>
            </a:r>
            <a:endParaRPr lang="en-US" sz="1200" dirty="0"/>
          </a:p>
        </p:txBody>
      </p:sp>
      <p:sp>
        <p:nvSpPr>
          <p:cNvPr id="44" name="SK-25-text-43"/>
          <p:cNvSpPr/>
          <p:nvPr/>
        </p:nvSpPr>
        <p:spPr>
          <a:xfrm>
            <a:off x="6343501" y="2331541"/>
            <a:ext cx="310812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8%</a:t>
            </a:r>
            <a:endParaRPr lang="en-US" sz="1200" dirty="0"/>
          </a:p>
        </p:txBody>
      </p:sp>
      <p:sp>
        <p:nvSpPr>
          <p:cNvPr id="45" name="SK-25-text-44"/>
          <p:cNvSpPr/>
          <p:nvPr/>
        </p:nvSpPr>
        <p:spPr>
          <a:xfrm>
            <a:off x="9737378" y="2331541"/>
            <a:ext cx="193074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8%</a:t>
            </a:r>
            <a:endParaRPr lang="en-US" sz="1200" dirty="0"/>
          </a:p>
        </p:txBody>
      </p:sp>
      <p:sp>
        <p:nvSpPr>
          <p:cNvPr id="46" name="SK-25-text-45"/>
          <p:cNvSpPr/>
          <p:nvPr/>
        </p:nvSpPr>
        <p:spPr>
          <a:xfrm>
            <a:off x="523875" y="2788741"/>
            <a:ext cx="257175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Urinary Incontinence </a:t>
            </a:r>
            <a:r>
              <a:rPr lang="en-US" sz="900" b="1" dirty="0">
                <a:solidFill>
                  <a:srgbClr val="2F3640"/>
                </a:solidFill>
              </a:rPr>
              <a:t>(at 6m)</a:t>
            </a:r>
            <a:endParaRPr lang="en-US" sz="1200" dirty="0"/>
          </a:p>
        </p:txBody>
      </p:sp>
      <p:sp>
        <p:nvSpPr>
          <p:cNvPr id="47" name="SK-25-text-46"/>
          <p:cNvSpPr/>
          <p:nvPr/>
        </p:nvSpPr>
        <p:spPr>
          <a:xfrm>
            <a:off x="3381375" y="2788741"/>
            <a:ext cx="2676376"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39%</a:t>
            </a:r>
            <a:endParaRPr lang="en-US" sz="1200" dirty="0"/>
          </a:p>
        </p:txBody>
      </p:sp>
      <p:sp>
        <p:nvSpPr>
          <p:cNvPr id="48" name="SK-25-text-47"/>
          <p:cNvSpPr/>
          <p:nvPr/>
        </p:nvSpPr>
        <p:spPr>
          <a:xfrm>
            <a:off x="6343501" y="2788741"/>
            <a:ext cx="310812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71%</a:t>
            </a:r>
            <a:endParaRPr lang="en-US" sz="1200" dirty="0"/>
          </a:p>
        </p:txBody>
      </p:sp>
      <p:sp>
        <p:nvSpPr>
          <p:cNvPr id="49" name="SK-25-text-48"/>
          <p:cNvSpPr/>
          <p:nvPr/>
        </p:nvSpPr>
        <p:spPr>
          <a:xfrm>
            <a:off x="9737378" y="2788741"/>
            <a:ext cx="193074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38%</a:t>
            </a:r>
            <a:endParaRPr lang="en-US" sz="1200" dirty="0"/>
          </a:p>
        </p:txBody>
      </p:sp>
      <p:sp>
        <p:nvSpPr>
          <p:cNvPr id="50" name="SK-25-text-49"/>
          <p:cNvSpPr/>
          <p:nvPr/>
        </p:nvSpPr>
        <p:spPr>
          <a:xfrm>
            <a:off x="523875" y="3245941"/>
            <a:ext cx="257175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Erectile Dysfunction </a:t>
            </a:r>
            <a:r>
              <a:rPr lang="en-US" sz="900" b="1" dirty="0">
                <a:solidFill>
                  <a:srgbClr val="2F3640"/>
                </a:solidFill>
              </a:rPr>
              <a:t>(at 6m)</a:t>
            </a:r>
            <a:endParaRPr lang="en-US" sz="1200" dirty="0"/>
          </a:p>
        </p:txBody>
      </p:sp>
      <p:sp>
        <p:nvSpPr>
          <p:cNvPr id="51" name="SK-25-text-50"/>
          <p:cNvSpPr/>
          <p:nvPr/>
        </p:nvSpPr>
        <p:spPr>
          <a:xfrm>
            <a:off x="3381375" y="3245941"/>
            <a:ext cx="2676376"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29%</a:t>
            </a:r>
            <a:endParaRPr lang="en-US" sz="1200" dirty="0"/>
          </a:p>
        </p:txBody>
      </p:sp>
      <p:sp>
        <p:nvSpPr>
          <p:cNvPr id="52" name="SK-25-text-51"/>
          <p:cNvSpPr/>
          <p:nvPr/>
        </p:nvSpPr>
        <p:spPr>
          <a:xfrm>
            <a:off x="6343501" y="3245941"/>
            <a:ext cx="310812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66%</a:t>
            </a:r>
            <a:endParaRPr lang="en-US" sz="1200" dirty="0"/>
          </a:p>
        </p:txBody>
      </p:sp>
      <p:sp>
        <p:nvSpPr>
          <p:cNvPr id="53" name="SK-25-text-52"/>
          <p:cNvSpPr/>
          <p:nvPr/>
        </p:nvSpPr>
        <p:spPr>
          <a:xfrm>
            <a:off x="9737378" y="3245941"/>
            <a:ext cx="1930747" cy="457200"/>
          </a:xfrm>
          <a:prstGeom prst="rect">
            <a:avLst/>
          </a:prstGeom>
          <a:noFill/>
          <a:ln/>
        </p:spPr>
        <p:txBody>
          <a:bodyPr vert="horz" wrap="square" lIns="0" tIns="0" rIns="0" bIns="0" rtlCol="0" anchor="ctr"/>
          <a:lstStyle/>
          <a:p>
            <a:pPr marL="0" indent="0">
              <a:lnSpc>
                <a:spcPts val="1800"/>
              </a:lnSpc>
              <a:buNone/>
            </a:pPr>
            <a:r>
              <a:rPr lang="en-US" sz="1200" dirty="0">
                <a:solidFill>
                  <a:srgbClr val="2F3640"/>
                </a:solidFill>
              </a:rPr>
              <a:t>48%</a:t>
            </a:r>
            <a:endParaRPr lang="en-US" sz="1200" dirty="0"/>
          </a:p>
        </p:txBody>
      </p:sp>
      <p:sp>
        <p:nvSpPr>
          <p:cNvPr id="54" name="SK-25-text-53"/>
          <p:cNvSpPr/>
          <p:nvPr/>
        </p:nvSpPr>
        <p:spPr>
          <a:xfrm>
            <a:off x="1213991" y="3893641"/>
            <a:ext cx="10368409" cy="471488"/>
          </a:xfrm>
          <a:prstGeom prst="rect">
            <a:avLst/>
          </a:prstGeom>
          <a:noFill/>
          <a:ln/>
        </p:spPr>
        <p:txBody>
          <a:bodyPr vert="horz" wrap="square" lIns="0" tIns="0" rIns="0" bIns="0" rtlCol="0" anchor="ctr"/>
          <a:lstStyle/>
          <a:p>
            <a:pPr marL="0" indent="0" algn="ctr">
              <a:lnSpc>
                <a:spcPts val="1913"/>
              </a:lnSpc>
              <a:buNone/>
            </a:pPr>
            <a:r>
              <a:rPr lang="en-US" sz="1275" b="1" dirty="0">
                <a:solidFill>
                  <a:srgbClr val="92400E"/>
                </a:solidFill>
              </a:rPr>
              <a:t> CORE MESSAGE: Survival differences are negligible at 10 years, but Quality of Life trade-offs are significant.</a:t>
            </a:r>
            <a:endParaRPr lang="en-US" sz="1275" dirty="0"/>
          </a:p>
        </p:txBody>
      </p:sp>
      <p:sp>
        <p:nvSpPr>
          <p:cNvPr id="55" name="SK-25-text-54"/>
          <p:cNvSpPr/>
          <p:nvPr/>
        </p:nvSpPr>
        <p:spPr>
          <a:xfrm>
            <a:off x="857250" y="4793754"/>
            <a:ext cx="110490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D9488"/>
                </a:solidFill>
              </a:rPr>
              <a:t>SCA EXAM FOCUS: SHARED DECISION MAKING</a:t>
            </a:r>
            <a:endParaRPr lang="en-US" sz="1200" dirty="0"/>
          </a:p>
        </p:txBody>
      </p:sp>
      <p:sp>
        <p:nvSpPr>
          <p:cNvPr id="56" name="SK-25-text-55"/>
          <p:cNvSpPr/>
          <p:nvPr/>
        </p:nvSpPr>
        <p:spPr>
          <a:xfrm>
            <a:off x="571500" y="5069979"/>
            <a:ext cx="1104900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Explain trade-offs neutrally. In the SCA, you are assessed on supporting patient values. For some, avoiding surgery-related incontinence is a priority; for others, the higher progression risk of surveillance causes unacceptable anxiety. Your role is to frame the 98-99% survival rate to de-escalate fear.</a:t>
            </a:r>
            <a:endParaRPr lang="en-US" sz="1125" dirty="0"/>
          </a:p>
        </p:txBody>
      </p:sp>
      <p:sp>
        <p:nvSpPr>
          <p:cNvPr id="57" name="SK-25-text-56"/>
          <p:cNvSpPr/>
          <p:nvPr/>
        </p:nvSpPr>
        <p:spPr>
          <a:xfrm>
            <a:off x="381000" y="6591300"/>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9CA3AF"/>
                </a:solidFill>
              </a:rPr>
              <a:t>www.bradfordvts.co.uk</a:t>
            </a:r>
            <a:endParaRPr lang="en-US" sz="900" dirty="0"/>
          </a:p>
        </p:txBody>
      </p:sp>
      <p:sp>
        <p:nvSpPr>
          <p:cNvPr id="58" name="SK-25-text-57"/>
          <p:cNvSpPr/>
          <p:nvPr/>
        </p:nvSpPr>
        <p:spPr>
          <a:xfrm>
            <a:off x="11111954" y="6591300"/>
            <a:ext cx="1080046" cy="171450"/>
          </a:xfrm>
          <a:prstGeom prst="rect">
            <a:avLst/>
          </a:prstGeom>
          <a:noFill/>
          <a:ln/>
        </p:spPr>
        <p:txBody>
          <a:bodyPr vert="horz" wrap="square" lIns="0" tIns="0" rIns="0" bIns="0" rtlCol="0" anchor="ctr"/>
          <a:lstStyle/>
          <a:p>
            <a:pPr marL="0" indent="0">
              <a:lnSpc>
                <a:spcPts val="1350"/>
              </a:lnSpc>
              <a:buNone/>
            </a:pPr>
            <a:r>
              <a:rPr lang="en-US" sz="900" dirty="0">
                <a:solidFill>
                  <a:srgbClr val="9CA3AF"/>
                </a:solidFill>
              </a:rPr>
              <a:t>Slide 25 of 40</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6-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6-img-3" descr="preencoded.png"/>
          <p:cNvPicPr>
            <a:picLocks noChangeAspect="1"/>
          </p:cNvPicPr>
          <p:nvPr/>
        </p:nvPicPr>
        <p:blipFill>
          <a:blip r:embed="rId4"/>
          <a:stretch>
            <a:fillRect/>
          </a:stretch>
        </p:blipFill>
        <p:spPr>
          <a:xfrm>
            <a:off x="0" y="0"/>
            <a:ext cx="12192000" cy="1127671"/>
          </a:xfrm>
          <a:prstGeom prst="rect">
            <a:avLst/>
          </a:prstGeom>
        </p:spPr>
      </p:pic>
      <p:pic>
        <p:nvPicPr>
          <p:cNvPr id="5" name="SK-26-img-4" descr="preencoded.png"/>
          <p:cNvPicPr>
            <a:picLocks noChangeAspect="1"/>
          </p:cNvPicPr>
          <p:nvPr/>
        </p:nvPicPr>
        <p:blipFill>
          <a:blip r:embed="rId5"/>
          <a:stretch>
            <a:fillRect/>
          </a:stretch>
        </p:blipFill>
        <p:spPr>
          <a:xfrm>
            <a:off x="571500" y="2018407"/>
            <a:ext cx="5381625" cy="1967508"/>
          </a:xfrm>
          <a:prstGeom prst="rect">
            <a:avLst/>
          </a:prstGeom>
        </p:spPr>
      </p:pic>
      <p:pic>
        <p:nvPicPr>
          <p:cNvPr id="6" name="SK-26-img-5" descr="preencoded.png"/>
          <p:cNvPicPr>
            <a:picLocks noChangeAspect="1"/>
          </p:cNvPicPr>
          <p:nvPr/>
        </p:nvPicPr>
        <p:blipFill>
          <a:blip r:embed="rId6"/>
          <a:stretch>
            <a:fillRect/>
          </a:stretch>
        </p:blipFill>
        <p:spPr>
          <a:xfrm>
            <a:off x="809625" y="2304157"/>
            <a:ext cx="238125" cy="190500"/>
          </a:xfrm>
          <a:prstGeom prst="rect">
            <a:avLst/>
          </a:prstGeom>
        </p:spPr>
      </p:pic>
      <p:pic>
        <p:nvPicPr>
          <p:cNvPr id="7" name="SK-26-img-6" descr="preencoded.png"/>
          <p:cNvPicPr>
            <a:picLocks noChangeAspect="1"/>
          </p:cNvPicPr>
          <p:nvPr/>
        </p:nvPicPr>
        <p:blipFill>
          <a:blip r:embed="rId7"/>
          <a:stretch>
            <a:fillRect/>
          </a:stretch>
        </p:blipFill>
        <p:spPr>
          <a:xfrm>
            <a:off x="809625" y="2685157"/>
            <a:ext cx="202406" cy="166688"/>
          </a:xfrm>
          <a:prstGeom prst="rect">
            <a:avLst/>
          </a:prstGeom>
        </p:spPr>
      </p:pic>
      <p:pic>
        <p:nvPicPr>
          <p:cNvPr id="8" name="SK-26-img-7" descr="preencoded.png"/>
          <p:cNvPicPr>
            <a:picLocks noChangeAspect="1"/>
          </p:cNvPicPr>
          <p:nvPr/>
        </p:nvPicPr>
        <p:blipFill>
          <a:blip r:embed="rId7"/>
          <a:stretch>
            <a:fillRect/>
          </a:stretch>
        </p:blipFill>
        <p:spPr>
          <a:xfrm>
            <a:off x="809625" y="3039368"/>
            <a:ext cx="202406" cy="166688"/>
          </a:xfrm>
          <a:prstGeom prst="rect">
            <a:avLst/>
          </a:prstGeom>
        </p:spPr>
      </p:pic>
      <p:pic>
        <p:nvPicPr>
          <p:cNvPr id="9" name="SK-26-img-8" descr="preencoded.png"/>
          <p:cNvPicPr>
            <a:picLocks noChangeAspect="1"/>
          </p:cNvPicPr>
          <p:nvPr/>
        </p:nvPicPr>
        <p:blipFill>
          <a:blip r:embed="rId8"/>
          <a:stretch>
            <a:fillRect/>
          </a:stretch>
        </p:blipFill>
        <p:spPr>
          <a:xfrm>
            <a:off x="809625" y="3393579"/>
            <a:ext cx="202406" cy="166688"/>
          </a:xfrm>
          <a:prstGeom prst="rect">
            <a:avLst/>
          </a:prstGeom>
        </p:spPr>
      </p:pic>
      <p:pic>
        <p:nvPicPr>
          <p:cNvPr id="10" name="SK-26-img-9" descr="preencoded.png"/>
          <p:cNvPicPr>
            <a:picLocks noChangeAspect="1"/>
          </p:cNvPicPr>
          <p:nvPr/>
        </p:nvPicPr>
        <p:blipFill>
          <a:blip r:embed="rId9"/>
          <a:stretch>
            <a:fillRect/>
          </a:stretch>
        </p:blipFill>
        <p:spPr>
          <a:xfrm>
            <a:off x="571500" y="4176415"/>
            <a:ext cx="5381625" cy="1400175"/>
          </a:xfrm>
          <a:prstGeom prst="rect">
            <a:avLst/>
          </a:prstGeom>
        </p:spPr>
      </p:pic>
      <p:pic>
        <p:nvPicPr>
          <p:cNvPr id="11" name="SK-26-img-10" descr="preencoded.png"/>
          <p:cNvPicPr>
            <a:picLocks noChangeAspect="1"/>
          </p:cNvPicPr>
          <p:nvPr/>
        </p:nvPicPr>
        <p:blipFill>
          <a:blip r:embed="rId10"/>
          <a:stretch>
            <a:fillRect/>
          </a:stretch>
        </p:blipFill>
        <p:spPr>
          <a:xfrm>
            <a:off x="762000" y="4407843"/>
            <a:ext cx="214313" cy="175320"/>
          </a:xfrm>
          <a:prstGeom prst="rect">
            <a:avLst/>
          </a:prstGeom>
        </p:spPr>
      </p:pic>
      <p:pic>
        <p:nvPicPr>
          <p:cNvPr id="12" name="SK-26-img-11" descr="preencoded.png"/>
          <p:cNvPicPr>
            <a:picLocks noChangeAspect="1"/>
          </p:cNvPicPr>
          <p:nvPr/>
        </p:nvPicPr>
        <p:blipFill>
          <a:blip r:embed="rId11"/>
          <a:stretch>
            <a:fillRect/>
          </a:stretch>
        </p:blipFill>
        <p:spPr>
          <a:xfrm>
            <a:off x="6238875" y="1513582"/>
            <a:ext cx="5381625" cy="3205758"/>
          </a:xfrm>
          <a:prstGeom prst="rect">
            <a:avLst/>
          </a:prstGeom>
        </p:spPr>
      </p:pic>
      <p:pic>
        <p:nvPicPr>
          <p:cNvPr id="13" name="SK-26-img-12" descr="preencoded.png"/>
          <p:cNvPicPr>
            <a:picLocks noChangeAspect="1"/>
          </p:cNvPicPr>
          <p:nvPr/>
        </p:nvPicPr>
        <p:blipFill>
          <a:blip r:embed="rId12"/>
          <a:stretch>
            <a:fillRect/>
          </a:stretch>
        </p:blipFill>
        <p:spPr>
          <a:xfrm>
            <a:off x="6477000" y="1799332"/>
            <a:ext cx="238125" cy="190500"/>
          </a:xfrm>
          <a:prstGeom prst="rect">
            <a:avLst/>
          </a:prstGeom>
        </p:spPr>
      </p:pic>
      <p:pic>
        <p:nvPicPr>
          <p:cNvPr id="14" name="SK-26-img-13" descr="preencoded.png"/>
          <p:cNvPicPr>
            <a:picLocks noChangeAspect="1"/>
          </p:cNvPicPr>
          <p:nvPr/>
        </p:nvPicPr>
        <p:blipFill>
          <a:blip r:embed="rId13"/>
          <a:stretch>
            <a:fillRect/>
          </a:stretch>
        </p:blipFill>
        <p:spPr>
          <a:xfrm>
            <a:off x="6477000" y="2180332"/>
            <a:ext cx="4905375" cy="1190625"/>
          </a:xfrm>
          <a:prstGeom prst="rect">
            <a:avLst/>
          </a:prstGeom>
        </p:spPr>
      </p:pic>
      <p:pic>
        <p:nvPicPr>
          <p:cNvPr id="15" name="SK-26-img-14" descr="preencoded.png"/>
          <p:cNvPicPr>
            <a:picLocks noChangeAspect="1"/>
          </p:cNvPicPr>
          <p:nvPr/>
        </p:nvPicPr>
        <p:blipFill>
          <a:blip r:embed="rId14"/>
          <a:stretch>
            <a:fillRect/>
          </a:stretch>
        </p:blipFill>
        <p:spPr>
          <a:xfrm>
            <a:off x="6477000" y="3513832"/>
            <a:ext cx="202406" cy="166688"/>
          </a:xfrm>
          <a:prstGeom prst="rect">
            <a:avLst/>
          </a:prstGeom>
        </p:spPr>
      </p:pic>
      <p:pic>
        <p:nvPicPr>
          <p:cNvPr id="16" name="SK-26-img-15" descr="preencoded.png"/>
          <p:cNvPicPr>
            <a:picLocks noChangeAspect="1"/>
          </p:cNvPicPr>
          <p:nvPr/>
        </p:nvPicPr>
        <p:blipFill>
          <a:blip r:embed="rId15"/>
          <a:stretch>
            <a:fillRect/>
          </a:stretch>
        </p:blipFill>
        <p:spPr>
          <a:xfrm>
            <a:off x="6477000" y="3868043"/>
            <a:ext cx="202406" cy="202406"/>
          </a:xfrm>
          <a:prstGeom prst="rect">
            <a:avLst/>
          </a:prstGeom>
        </p:spPr>
      </p:pic>
      <p:pic>
        <p:nvPicPr>
          <p:cNvPr id="17" name="SK-26-img-16" descr="preencoded.png"/>
          <p:cNvPicPr>
            <a:picLocks noChangeAspect="1"/>
          </p:cNvPicPr>
          <p:nvPr/>
        </p:nvPicPr>
        <p:blipFill>
          <a:blip r:embed="rId16"/>
          <a:stretch>
            <a:fillRect/>
          </a:stretch>
        </p:blipFill>
        <p:spPr>
          <a:xfrm>
            <a:off x="6238875" y="4909840"/>
            <a:ext cx="5381625" cy="1171575"/>
          </a:xfrm>
          <a:prstGeom prst="rect">
            <a:avLst/>
          </a:prstGeom>
        </p:spPr>
      </p:pic>
      <p:pic>
        <p:nvPicPr>
          <p:cNvPr id="18" name="SK-26-img-17" descr="preencoded.png"/>
          <p:cNvPicPr>
            <a:picLocks noChangeAspect="1"/>
          </p:cNvPicPr>
          <p:nvPr/>
        </p:nvPicPr>
        <p:blipFill>
          <a:blip r:embed="rId17"/>
          <a:stretch>
            <a:fillRect/>
          </a:stretch>
        </p:blipFill>
        <p:spPr>
          <a:xfrm>
            <a:off x="6429375" y="5141268"/>
            <a:ext cx="214313" cy="175320"/>
          </a:xfrm>
          <a:prstGeom prst="rect">
            <a:avLst/>
          </a:prstGeom>
        </p:spPr>
      </p:pic>
      <p:sp>
        <p:nvSpPr>
          <p:cNvPr id="19" name="SK-26-text-18"/>
          <p:cNvSpPr/>
          <p:nvPr/>
        </p:nvSpPr>
        <p:spPr>
          <a:xfrm>
            <a:off x="571500" y="381000"/>
            <a:ext cx="110490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Prostatitis: Acute Bacterial</a:t>
            </a:r>
            <a:endParaRPr lang="en-US" sz="2400" dirty="0"/>
          </a:p>
        </p:txBody>
      </p:sp>
      <p:sp>
        <p:nvSpPr>
          <p:cNvPr id="20" name="SK-26-text-19"/>
          <p:cNvSpPr/>
          <p:nvPr/>
        </p:nvSpPr>
        <p:spPr>
          <a:xfrm>
            <a:off x="571500" y="803821"/>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CLINICAL GUIDANCE &amp; NICE UPDATES</a:t>
            </a:r>
            <a:endParaRPr lang="en-US" sz="1200" dirty="0"/>
          </a:p>
        </p:txBody>
      </p:sp>
      <p:sp>
        <p:nvSpPr>
          <p:cNvPr id="21" name="SK-26-text-20"/>
          <p:cNvSpPr/>
          <p:nvPr/>
        </p:nvSpPr>
        <p:spPr>
          <a:xfrm>
            <a:off x="1143000" y="2256532"/>
            <a:ext cx="49053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Clinical Presentation</a:t>
            </a:r>
            <a:endParaRPr lang="en-US" sz="1500" dirty="0"/>
          </a:p>
        </p:txBody>
      </p:sp>
      <p:sp>
        <p:nvSpPr>
          <p:cNvPr id="22" name="SK-26-text-21"/>
          <p:cNvSpPr/>
          <p:nvPr/>
        </p:nvSpPr>
        <p:spPr>
          <a:xfrm>
            <a:off x="1126331" y="2685157"/>
            <a:ext cx="10104120" cy="258961"/>
          </a:xfrm>
          <a:prstGeom prst="rect">
            <a:avLst/>
          </a:prstGeom>
          <a:noFill/>
          <a:ln/>
        </p:spPr>
        <p:txBody>
          <a:bodyPr vert="horz" wrap="square" lIns="0" tIns="0" rIns="0" bIns="0" rtlCol="0" anchor="ctr"/>
          <a:lstStyle/>
          <a:p>
            <a:pPr marL="0" indent="0" algn="l">
              <a:lnSpc>
                <a:spcPts val="2040"/>
              </a:lnSpc>
              <a:buNone/>
            </a:pPr>
            <a:r>
              <a:rPr lang="en-US" sz="1275" dirty="0">
                <a:solidFill>
                  <a:srgbClr val="2F3640"/>
                </a:solidFill>
              </a:rPr>
              <a:t>Sudden onset high fever, rigors, and systemic upset.</a:t>
            </a:r>
            <a:endParaRPr lang="en-US" sz="1275" dirty="0"/>
          </a:p>
        </p:txBody>
      </p:sp>
      <p:sp>
        <p:nvSpPr>
          <p:cNvPr id="23" name="SK-26-text-22"/>
          <p:cNvSpPr/>
          <p:nvPr/>
        </p:nvSpPr>
        <p:spPr>
          <a:xfrm>
            <a:off x="1126331" y="3039368"/>
            <a:ext cx="10104120" cy="258961"/>
          </a:xfrm>
          <a:prstGeom prst="rect">
            <a:avLst/>
          </a:prstGeom>
          <a:noFill/>
          <a:ln/>
        </p:spPr>
        <p:txBody>
          <a:bodyPr vert="horz" wrap="square" lIns="0" tIns="0" rIns="0" bIns="0" rtlCol="0" anchor="ctr"/>
          <a:lstStyle/>
          <a:p>
            <a:pPr marL="0" indent="0" algn="l">
              <a:lnSpc>
                <a:spcPts val="2040"/>
              </a:lnSpc>
              <a:buNone/>
            </a:pPr>
            <a:r>
              <a:rPr lang="en-US" sz="1275" dirty="0">
                <a:solidFill>
                  <a:srgbClr val="2F3640"/>
                </a:solidFill>
              </a:rPr>
              <a:t>Severe dysuria, frequency, and pelvic/perineal pain.</a:t>
            </a:r>
            <a:endParaRPr lang="en-US" sz="1275" dirty="0"/>
          </a:p>
        </p:txBody>
      </p:sp>
      <p:sp>
        <p:nvSpPr>
          <p:cNvPr id="24" name="SK-26-text-23"/>
          <p:cNvSpPr/>
          <p:nvPr/>
        </p:nvSpPr>
        <p:spPr>
          <a:xfrm>
            <a:off x="1126331" y="3393579"/>
            <a:ext cx="11065669" cy="258961"/>
          </a:xfrm>
          <a:prstGeom prst="rect">
            <a:avLst/>
          </a:prstGeom>
          <a:noFill/>
          <a:ln/>
        </p:spPr>
        <p:txBody>
          <a:bodyPr vert="horz" wrap="square" lIns="0" tIns="0" rIns="0" bIns="0" rtlCol="0" anchor="ctr"/>
          <a:lstStyle/>
          <a:p>
            <a:pPr marL="0" indent="0" algn="l">
              <a:lnSpc>
                <a:spcPts val="2040"/>
              </a:lnSpc>
              <a:buNone/>
            </a:pPr>
            <a:r>
              <a:rPr lang="en-US" sz="1275" b="1" dirty="0">
                <a:solidFill>
                  <a:srgbClr val="2F3640"/>
                </a:solidFill>
              </a:rPr>
              <a:t>DRE:</a:t>
            </a:r>
            <a:r>
              <a:rPr lang="en-US" sz="1275" dirty="0">
                <a:solidFill>
                  <a:srgbClr val="2F3640"/>
                </a:solidFill>
              </a:rPr>
              <a:t> Prostate is exquisitely tender, swollen, and "boggy".</a:t>
            </a:r>
            <a:endParaRPr lang="en-US" sz="1275" dirty="0"/>
          </a:p>
        </p:txBody>
      </p:sp>
      <p:sp>
        <p:nvSpPr>
          <p:cNvPr id="25" name="SK-26-text-24"/>
          <p:cNvSpPr/>
          <p:nvPr/>
        </p:nvSpPr>
        <p:spPr>
          <a:xfrm>
            <a:off x="1071563" y="4366915"/>
            <a:ext cx="50006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991B1B"/>
                </a:solidFill>
              </a:rPr>
              <a:t>SAFETY CRITICAL WARNING</a:t>
            </a:r>
            <a:endParaRPr lang="en-US" sz="1350" dirty="0"/>
          </a:p>
        </p:txBody>
      </p:sp>
      <p:sp>
        <p:nvSpPr>
          <p:cNvPr id="26" name="SK-26-text-25"/>
          <p:cNvSpPr/>
          <p:nvPr/>
        </p:nvSpPr>
        <p:spPr>
          <a:xfrm>
            <a:off x="762000" y="4700290"/>
            <a:ext cx="5000625"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991B1B"/>
                </a:solidFill>
              </a:rPr>
              <a:t>DO NOT</a:t>
            </a:r>
            <a:r>
              <a:rPr lang="en-US" sz="1200" dirty="0">
                <a:solidFill>
                  <a:srgbClr val="991B1B"/>
                </a:solidFill>
              </a:rPr>
              <a:t> vigorously massage an acutely tender prostate. This carries a high risk of inducing septicaemia. Perform a gentle DRE only to confirm diagnosis.</a:t>
            </a:r>
            <a:endParaRPr lang="en-US" sz="1200" dirty="0"/>
          </a:p>
        </p:txBody>
      </p:sp>
      <p:sp>
        <p:nvSpPr>
          <p:cNvPr id="27" name="SK-26-text-26"/>
          <p:cNvSpPr/>
          <p:nvPr/>
        </p:nvSpPr>
        <p:spPr>
          <a:xfrm>
            <a:off x="6810375" y="1751707"/>
            <a:ext cx="53816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D6A4F"/>
                </a:solidFill>
              </a:rPr>
              <a:t>Treatment Protocol (BNF/NICE)</a:t>
            </a:r>
            <a:endParaRPr lang="en-US" sz="1500" dirty="0"/>
          </a:p>
        </p:txBody>
      </p:sp>
      <p:sp>
        <p:nvSpPr>
          <p:cNvPr id="28" name="SK-26-text-27"/>
          <p:cNvSpPr/>
          <p:nvPr/>
        </p:nvSpPr>
        <p:spPr>
          <a:xfrm>
            <a:off x="6667500" y="2370832"/>
            <a:ext cx="5524500" cy="214313"/>
          </a:xfrm>
          <a:prstGeom prst="rect">
            <a:avLst/>
          </a:prstGeom>
          <a:noFill/>
          <a:ln/>
        </p:spPr>
        <p:txBody>
          <a:bodyPr vert="horz" wrap="square" lIns="0" tIns="0" rIns="0" bIns="0" rtlCol="0" anchor="ctr"/>
          <a:lstStyle/>
          <a:p>
            <a:pPr marL="0" indent="0">
              <a:lnSpc>
                <a:spcPts val="1688"/>
              </a:lnSpc>
              <a:buNone/>
            </a:pPr>
            <a:r>
              <a:rPr lang="en-US" sz="1125" dirty="0">
                <a:solidFill>
                  <a:srgbClr val="065F46"/>
                </a:solidFill>
              </a:rPr>
              <a:t>First-line antibiotic for prostatic penetration:</a:t>
            </a:r>
            <a:endParaRPr lang="en-US" sz="1125" dirty="0"/>
          </a:p>
        </p:txBody>
      </p:sp>
      <p:sp>
        <p:nvSpPr>
          <p:cNvPr id="29" name="SK-26-text-28"/>
          <p:cNvSpPr/>
          <p:nvPr/>
        </p:nvSpPr>
        <p:spPr>
          <a:xfrm>
            <a:off x="6667500" y="2632770"/>
            <a:ext cx="552450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065F46"/>
                </a:solidFill>
              </a:rPr>
              <a:t>Ciprofloxacin 500 mg twice daily</a:t>
            </a:r>
            <a:endParaRPr lang="en-US" sz="1425" dirty="0"/>
          </a:p>
        </p:txBody>
      </p:sp>
      <p:sp>
        <p:nvSpPr>
          <p:cNvPr id="30" name="SK-26-text-29"/>
          <p:cNvSpPr/>
          <p:nvPr/>
        </p:nvSpPr>
        <p:spPr>
          <a:xfrm>
            <a:off x="6667500" y="2951857"/>
            <a:ext cx="45243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65F46"/>
                </a:solidFill>
              </a:rPr>
              <a:t>Duration: 28 Days</a:t>
            </a:r>
            <a:endParaRPr lang="en-US" sz="1200" dirty="0"/>
          </a:p>
        </p:txBody>
      </p:sp>
      <p:sp>
        <p:nvSpPr>
          <p:cNvPr id="31" name="SK-26-text-30"/>
          <p:cNvSpPr/>
          <p:nvPr/>
        </p:nvSpPr>
        <p:spPr>
          <a:xfrm>
            <a:off x="6793706" y="3513832"/>
            <a:ext cx="5398294" cy="258961"/>
          </a:xfrm>
          <a:prstGeom prst="rect">
            <a:avLst/>
          </a:prstGeom>
          <a:noFill/>
          <a:ln/>
        </p:spPr>
        <p:txBody>
          <a:bodyPr vert="horz" wrap="square" lIns="0" tIns="0" rIns="0" bIns="0" rtlCol="0" anchor="ctr"/>
          <a:lstStyle/>
          <a:p>
            <a:pPr marL="0" indent="0" algn="l">
              <a:lnSpc>
                <a:spcPts val="2040"/>
              </a:lnSpc>
              <a:buNone/>
            </a:pPr>
            <a:r>
              <a:rPr lang="en-US" sz="1275" dirty="0">
                <a:solidFill>
                  <a:srgbClr val="2F3640"/>
                </a:solidFill>
              </a:rPr>
              <a:t>Obtain MSU (mid-stream urine) before starting.</a:t>
            </a:r>
            <a:endParaRPr lang="en-US" sz="1275" dirty="0"/>
          </a:p>
        </p:txBody>
      </p:sp>
      <p:sp>
        <p:nvSpPr>
          <p:cNvPr id="32" name="SK-26-text-31"/>
          <p:cNvSpPr/>
          <p:nvPr/>
        </p:nvSpPr>
        <p:spPr>
          <a:xfrm>
            <a:off x="6793706" y="3868043"/>
            <a:ext cx="4588669" cy="517922"/>
          </a:xfrm>
          <a:prstGeom prst="rect">
            <a:avLst/>
          </a:prstGeom>
          <a:noFill/>
          <a:ln/>
        </p:spPr>
        <p:txBody>
          <a:bodyPr vert="horz" wrap="square" lIns="0" tIns="0" rIns="0" bIns="0" rtlCol="0" anchor="ctr"/>
          <a:lstStyle/>
          <a:p>
            <a:pPr marL="0" indent="0" algn="l">
              <a:lnSpc>
                <a:spcPts val="2040"/>
              </a:lnSpc>
              <a:buNone/>
            </a:pPr>
            <a:r>
              <a:rPr lang="en-US" sz="1275" b="1" dirty="0">
                <a:solidFill>
                  <a:srgbClr val="2F3640"/>
                </a:solidFill>
              </a:rPr>
              <a:t>PSA Note:</a:t>
            </a:r>
            <a:r>
              <a:rPr lang="en-US" sz="1275" dirty="0">
                <a:solidFill>
                  <a:srgbClr val="2F3640"/>
                </a:solidFill>
              </a:rPr>
              <a:t> Can rise markedly (&gt;40 ng/ml). Only repeat 3 months after full recovery.</a:t>
            </a:r>
            <a:endParaRPr lang="en-US" sz="1275" dirty="0"/>
          </a:p>
        </p:txBody>
      </p:sp>
      <p:sp>
        <p:nvSpPr>
          <p:cNvPr id="33" name="SK-26-text-32"/>
          <p:cNvSpPr/>
          <p:nvPr/>
        </p:nvSpPr>
        <p:spPr>
          <a:xfrm>
            <a:off x="6738938" y="5100340"/>
            <a:ext cx="50006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991B1B"/>
                </a:solidFill>
              </a:rPr>
              <a:t>ADMISSION CRITERIA</a:t>
            </a:r>
            <a:endParaRPr lang="en-US" sz="1350" dirty="0"/>
          </a:p>
        </p:txBody>
      </p:sp>
      <p:sp>
        <p:nvSpPr>
          <p:cNvPr id="34" name="SK-26-text-33"/>
          <p:cNvSpPr/>
          <p:nvPr/>
        </p:nvSpPr>
        <p:spPr>
          <a:xfrm>
            <a:off x="6429375" y="5433715"/>
            <a:ext cx="5000625" cy="457200"/>
          </a:xfrm>
          <a:prstGeom prst="rect">
            <a:avLst/>
          </a:prstGeom>
          <a:noFill/>
          <a:ln/>
        </p:spPr>
        <p:txBody>
          <a:bodyPr vert="horz" wrap="square" lIns="0" tIns="0" rIns="0" bIns="0" rtlCol="0" anchor="ctr"/>
          <a:lstStyle/>
          <a:p>
            <a:pPr marL="0" indent="0">
              <a:lnSpc>
                <a:spcPts val="1800"/>
              </a:lnSpc>
              <a:buNone/>
            </a:pPr>
            <a:r>
              <a:rPr lang="en-US" sz="1200" dirty="0">
                <a:solidFill>
                  <a:srgbClr val="991B1B"/>
                </a:solidFill>
              </a:rPr>
              <a:t>Same-day hospital referral is required for patients with systemic sepsis, acute urinary retention, or failed outpatient management.</a:t>
            </a:r>
            <a:endParaRPr lang="en-US" sz="1200" dirty="0"/>
          </a:p>
        </p:txBody>
      </p:sp>
      <p:sp>
        <p:nvSpPr>
          <p:cNvPr id="35" name="SK-26-text-34"/>
          <p:cNvSpPr/>
          <p:nvPr/>
        </p:nvSpPr>
        <p:spPr>
          <a:xfrm>
            <a:off x="571500" y="6467475"/>
            <a:ext cx="8481060"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Prostate Disorders, BPH &amp; PSA Testing in Primary Care</a:t>
            </a:r>
            <a:endParaRPr lang="en-US" sz="1050" dirty="0"/>
          </a:p>
        </p:txBody>
      </p:sp>
      <p:sp>
        <p:nvSpPr>
          <p:cNvPr id="36" name="SK-26-text-35"/>
          <p:cNvSpPr/>
          <p:nvPr/>
        </p:nvSpPr>
        <p:spPr>
          <a:xfrm>
            <a:off x="10278963" y="6467475"/>
            <a:ext cx="1913037"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7-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27-img-4" descr="preencoded.png"/>
          <p:cNvPicPr>
            <a:picLocks noChangeAspect="1"/>
          </p:cNvPicPr>
          <p:nvPr/>
        </p:nvPicPr>
        <p:blipFill>
          <a:blip r:embed="rId5"/>
          <a:stretch>
            <a:fillRect/>
          </a:stretch>
        </p:blipFill>
        <p:spPr>
          <a:xfrm>
            <a:off x="381000" y="939105"/>
            <a:ext cx="5595938" cy="3404295"/>
          </a:xfrm>
          <a:prstGeom prst="rect">
            <a:avLst/>
          </a:prstGeom>
        </p:spPr>
      </p:pic>
      <p:pic>
        <p:nvPicPr>
          <p:cNvPr id="6" name="SK-27-img-5" descr="preencoded.png"/>
          <p:cNvPicPr>
            <a:picLocks noChangeAspect="1"/>
          </p:cNvPicPr>
          <p:nvPr/>
        </p:nvPicPr>
        <p:blipFill>
          <a:blip r:embed="rId6"/>
          <a:stretch>
            <a:fillRect/>
          </a:stretch>
        </p:blipFill>
        <p:spPr>
          <a:xfrm>
            <a:off x="571500" y="1170533"/>
            <a:ext cx="214313" cy="175320"/>
          </a:xfrm>
          <a:prstGeom prst="rect">
            <a:avLst/>
          </a:prstGeom>
        </p:spPr>
      </p:pic>
      <p:pic>
        <p:nvPicPr>
          <p:cNvPr id="7" name="SK-27-img-6" descr="preencoded.png"/>
          <p:cNvPicPr>
            <a:picLocks noChangeAspect="1"/>
          </p:cNvPicPr>
          <p:nvPr/>
        </p:nvPicPr>
        <p:blipFill>
          <a:blip r:embed="rId7"/>
          <a:stretch>
            <a:fillRect/>
          </a:stretch>
        </p:blipFill>
        <p:spPr>
          <a:xfrm>
            <a:off x="571500" y="1501080"/>
            <a:ext cx="178594" cy="178594"/>
          </a:xfrm>
          <a:prstGeom prst="rect">
            <a:avLst/>
          </a:prstGeom>
        </p:spPr>
      </p:pic>
      <p:pic>
        <p:nvPicPr>
          <p:cNvPr id="8" name="SK-27-img-7" descr="preencoded.png"/>
          <p:cNvPicPr>
            <a:picLocks noChangeAspect="1"/>
          </p:cNvPicPr>
          <p:nvPr/>
        </p:nvPicPr>
        <p:blipFill>
          <a:blip r:embed="rId7"/>
          <a:stretch>
            <a:fillRect/>
          </a:stretch>
        </p:blipFill>
        <p:spPr>
          <a:xfrm>
            <a:off x="571500" y="2024955"/>
            <a:ext cx="178594" cy="178594"/>
          </a:xfrm>
          <a:prstGeom prst="rect">
            <a:avLst/>
          </a:prstGeom>
        </p:spPr>
      </p:pic>
      <p:pic>
        <p:nvPicPr>
          <p:cNvPr id="9" name="SK-27-img-8" descr="preencoded.png"/>
          <p:cNvPicPr>
            <a:picLocks noChangeAspect="1"/>
          </p:cNvPicPr>
          <p:nvPr/>
        </p:nvPicPr>
        <p:blipFill>
          <a:blip r:embed="rId8"/>
          <a:stretch>
            <a:fillRect/>
          </a:stretch>
        </p:blipFill>
        <p:spPr>
          <a:xfrm>
            <a:off x="571500" y="2548830"/>
            <a:ext cx="178594" cy="164753"/>
          </a:xfrm>
          <a:prstGeom prst="rect">
            <a:avLst/>
          </a:prstGeom>
        </p:spPr>
      </p:pic>
      <p:pic>
        <p:nvPicPr>
          <p:cNvPr id="10" name="SK-27-img-9" descr="preencoded.png"/>
          <p:cNvPicPr>
            <a:picLocks noChangeAspect="1"/>
          </p:cNvPicPr>
          <p:nvPr/>
        </p:nvPicPr>
        <p:blipFill>
          <a:blip r:embed="rId9"/>
          <a:stretch>
            <a:fillRect/>
          </a:stretch>
        </p:blipFill>
        <p:spPr>
          <a:xfrm>
            <a:off x="381000" y="4581525"/>
            <a:ext cx="5595938" cy="962025"/>
          </a:xfrm>
          <a:prstGeom prst="rect">
            <a:avLst/>
          </a:prstGeom>
        </p:spPr>
      </p:pic>
      <p:pic>
        <p:nvPicPr>
          <p:cNvPr id="11" name="SK-27-img-10" descr="preencoded.png"/>
          <p:cNvPicPr>
            <a:picLocks noChangeAspect="1"/>
          </p:cNvPicPr>
          <p:nvPr/>
        </p:nvPicPr>
        <p:blipFill>
          <a:blip r:embed="rId10"/>
          <a:stretch>
            <a:fillRect/>
          </a:stretch>
        </p:blipFill>
        <p:spPr>
          <a:xfrm>
            <a:off x="571500" y="4755803"/>
            <a:ext cx="166688" cy="137220"/>
          </a:xfrm>
          <a:prstGeom prst="rect">
            <a:avLst/>
          </a:prstGeom>
        </p:spPr>
      </p:pic>
      <p:pic>
        <p:nvPicPr>
          <p:cNvPr id="12" name="SK-27-img-11" descr="preencoded.png"/>
          <p:cNvPicPr>
            <a:picLocks noChangeAspect="1"/>
          </p:cNvPicPr>
          <p:nvPr/>
        </p:nvPicPr>
        <p:blipFill>
          <a:blip r:embed="rId11"/>
          <a:stretch>
            <a:fillRect/>
          </a:stretch>
        </p:blipFill>
        <p:spPr>
          <a:xfrm>
            <a:off x="6215063" y="939105"/>
            <a:ext cx="5595938" cy="4604445"/>
          </a:xfrm>
          <a:prstGeom prst="rect">
            <a:avLst/>
          </a:prstGeom>
        </p:spPr>
      </p:pic>
      <p:pic>
        <p:nvPicPr>
          <p:cNvPr id="13" name="SK-27-img-12" descr="preencoded.png"/>
          <p:cNvPicPr>
            <a:picLocks noChangeAspect="1"/>
          </p:cNvPicPr>
          <p:nvPr/>
        </p:nvPicPr>
        <p:blipFill>
          <a:blip r:embed="rId12"/>
          <a:stretch>
            <a:fillRect/>
          </a:stretch>
        </p:blipFill>
        <p:spPr>
          <a:xfrm>
            <a:off x="6405563" y="1170533"/>
            <a:ext cx="214313" cy="175320"/>
          </a:xfrm>
          <a:prstGeom prst="rect">
            <a:avLst/>
          </a:prstGeom>
        </p:spPr>
      </p:pic>
      <p:pic>
        <p:nvPicPr>
          <p:cNvPr id="14" name="SK-27-img-13" descr="preencoded.png"/>
          <p:cNvPicPr>
            <a:picLocks noChangeAspect="1"/>
          </p:cNvPicPr>
          <p:nvPr/>
        </p:nvPicPr>
        <p:blipFill>
          <a:blip r:embed="rId13"/>
          <a:stretch>
            <a:fillRect/>
          </a:stretch>
        </p:blipFill>
        <p:spPr>
          <a:xfrm>
            <a:off x="6405563" y="1501080"/>
            <a:ext cx="178594" cy="152995"/>
          </a:xfrm>
          <a:prstGeom prst="rect">
            <a:avLst/>
          </a:prstGeom>
        </p:spPr>
      </p:pic>
      <p:pic>
        <p:nvPicPr>
          <p:cNvPr id="15" name="SK-27-img-14" descr="preencoded.png"/>
          <p:cNvPicPr>
            <a:picLocks noChangeAspect="1"/>
          </p:cNvPicPr>
          <p:nvPr/>
        </p:nvPicPr>
        <p:blipFill>
          <a:blip r:embed="rId14"/>
          <a:stretch>
            <a:fillRect/>
          </a:stretch>
        </p:blipFill>
        <p:spPr>
          <a:xfrm>
            <a:off x="6405563" y="2024955"/>
            <a:ext cx="178594" cy="164753"/>
          </a:xfrm>
          <a:prstGeom prst="rect">
            <a:avLst/>
          </a:prstGeom>
        </p:spPr>
      </p:pic>
      <p:pic>
        <p:nvPicPr>
          <p:cNvPr id="16" name="SK-27-img-15" descr="preencoded.png"/>
          <p:cNvPicPr>
            <a:picLocks noChangeAspect="1"/>
          </p:cNvPicPr>
          <p:nvPr/>
        </p:nvPicPr>
        <p:blipFill>
          <a:blip r:embed="rId15"/>
          <a:stretch>
            <a:fillRect/>
          </a:stretch>
        </p:blipFill>
        <p:spPr>
          <a:xfrm>
            <a:off x="6405563" y="2548830"/>
            <a:ext cx="178594" cy="152995"/>
          </a:xfrm>
          <a:prstGeom prst="rect">
            <a:avLst/>
          </a:prstGeom>
        </p:spPr>
      </p:pic>
      <p:pic>
        <p:nvPicPr>
          <p:cNvPr id="17" name="SK-27-img-16" descr="preencoded.png"/>
          <p:cNvPicPr>
            <a:picLocks noChangeAspect="1"/>
          </p:cNvPicPr>
          <p:nvPr/>
        </p:nvPicPr>
        <p:blipFill>
          <a:blip r:embed="rId16"/>
          <a:stretch>
            <a:fillRect/>
          </a:stretch>
        </p:blipFill>
        <p:spPr>
          <a:xfrm>
            <a:off x="6405563" y="3072705"/>
            <a:ext cx="178594" cy="142875"/>
          </a:xfrm>
          <a:prstGeom prst="rect">
            <a:avLst/>
          </a:prstGeom>
        </p:spPr>
      </p:pic>
      <p:pic>
        <p:nvPicPr>
          <p:cNvPr id="18" name="SK-27-img-17" descr="preencoded.png"/>
          <p:cNvPicPr>
            <a:picLocks noChangeAspect="1"/>
          </p:cNvPicPr>
          <p:nvPr/>
        </p:nvPicPr>
        <p:blipFill>
          <a:blip r:embed="rId17"/>
          <a:stretch>
            <a:fillRect/>
          </a:stretch>
        </p:blipFill>
        <p:spPr>
          <a:xfrm>
            <a:off x="6405563" y="3596580"/>
            <a:ext cx="178594" cy="142875"/>
          </a:xfrm>
          <a:prstGeom prst="rect">
            <a:avLst/>
          </a:prstGeom>
        </p:spPr>
      </p:pic>
      <p:pic>
        <p:nvPicPr>
          <p:cNvPr id="19" name="SK-27-img-18" descr="preencoded.png"/>
          <p:cNvPicPr>
            <a:picLocks noChangeAspect="1"/>
          </p:cNvPicPr>
          <p:nvPr/>
        </p:nvPicPr>
        <p:blipFill>
          <a:blip r:embed="rId18"/>
          <a:stretch>
            <a:fillRect/>
          </a:stretch>
        </p:blipFill>
        <p:spPr>
          <a:xfrm>
            <a:off x="0" y="5543550"/>
            <a:ext cx="12192000" cy="952500"/>
          </a:xfrm>
          <a:prstGeom prst="rect">
            <a:avLst/>
          </a:prstGeom>
        </p:spPr>
      </p:pic>
      <p:pic>
        <p:nvPicPr>
          <p:cNvPr id="20" name="SK-27-img-19" descr="preencoded.png"/>
          <p:cNvPicPr>
            <a:picLocks noChangeAspect="1"/>
          </p:cNvPicPr>
          <p:nvPr/>
        </p:nvPicPr>
        <p:blipFill>
          <a:blip r:embed="rId19"/>
          <a:stretch>
            <a:fillRect/>
          </a:stretch>
        </p:blipFill>
        <p:spPr>
          <a:xfrm>
            <a:off x="0" y="6496050"/>
            <a:ext cx="12192000" cy="361950"/>
          </a:xfrm>
          <a:prstGeom prst="rect">
            <a:avLst/>
          </a:prstGeom>
        </p:spPr>
      </p:pic>
      <p:sp>
        <p:nvSpPr>
          <p:cNvPr id="21" name="SK-27-text-20"/>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Prostatitis: Chronic and CPPS</a:t>
            </a:r>
            <a:endParaRPr lang="en-US" sz="2100" dirty="0"/>
          </a:p>
        </p:txBody>
      </p:sp>
      <p:sp>
        <p:nvSpPr>
          <p:cNvPr id="22" name="SK-27-text-21"/>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3" name="SK-27-text-22"/>
          <p:cNvSpPr/>
          <p:nvPr/>
        </p:nvSpPr>
        <p:spPr>
          <a:xfrm>
            <a:off x="881063" y="1129605"/>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Definitions &amp; Presentation</a:t>
            </a:r>
            <a:endParaRPr lang="en-US" sz="1350" dirty="0"/>
          </a:p>
        </p:txBody>
      </p:sp>
      <p:sp>
        <p:nvSpPr>
          <p:cNvPr id="24" name="SK-27-text-23"/>
          <p:cNvSpPr/>
          <p:nvPr/>
        </p:nvSpPr>
        <p:spPr>
          <a:xfrm>
            <a:off x="845344" y="1501080"/>
            <a:ext cx="4941094"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D6A4F"/>
                </a:solidFill>
              </a:rPr>
              <a:t>Chronic Bacterial Prostatitis:</a:t>
            </a:r>
            <a:r>
              <a:rPr lang="en-US" sz="1125" dirty="0">
                <a:solidFill>
                  <a:srgbClr val="2F3640"/>
                </a:solidFill>
              </a:rPr>
              <a:t> Recurrent UTIs with the same organism; asymptomatic between episodes.</a:t>
            </a:r>
            <a:endParaRPr lang="en-US" sz="1125" dirty="0"/>
          </a:p>
        </p:txBody>
      </p:sp>
      <p:sp>
        <p:nvSpPr>
          <p:cNvPr id="25" name="SK-27-text-24"/>
          <p:cNvSpPr/>
          <p:nvPr/>
        </p:nvSpPr>
        <p:spPr>
          <a:xfrm>
            <a:off x="845344" y="2024955"/>
            <a:ext cx="4941094"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D6A4F"/>
                </a:solidFill>
              </a:rPr>
              <a:t>CPPS (Chronic Pelvic Pain Syndrome):</a:t>
            </a:r>
            <a:r>
              <a:rPr lang="en-US" sz="1125" dirty="0">
                <a:solidFill>
                  <a:srgbClr val="2F3640"/>
                </a:solidFill>
              </a:rPr>
              <a:t> Chronic pelvic/perineal pain (min 3 months) without evidence of infection.</a:t>
            </a:r>
            <a:endParaRPr lang="en-US" sz="1125" dirty="0"/>
          </a:p>
        </p:txBody>
      </p:sp>
      <p:sp>
        <p:nvSpPr>
          <p:cNvPr id="26" name="SK-27-text-25"/>
          <p:cNvSpPr/>
          <p:nvPr/>
        </p:nvSpPr>
        <p:spPr>
          <a:xfrm>
            <a:off x="845344" y="2548830"/>
            <a:ext cx="4941094"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D6A4F"/>
                </a:solidFill>
              </a:rPr>
              <a:t>Symptoms:</a:t>
            </a:r>
            <a:r>
              <a:rPr lang="en-US" sz="1125" dirty="0">
                <a:solidFill>
                  <a:srgbClr val="2F3640"/>
                </a:solidFill>
              </a:rPr>
              <a:t> Perineal/suprapubic pain, LUTS, pain on ejaculation, and sexual dysfunction.</a:t>
            </a:r>
            <a:endParaRPr lang="en-US" sz="1125" dirty="0"/>
          </a:p>
        </p:txBody>
      </p:sp>
      <p:sp>
        <p:nvSpPr>
          <p:cNvPr id="27" name="SK-27-text-26"/>
          <p:cNvSpPr/>
          <p:nvPr/>
        </p:nvSpPr>
        <p:spPr>
          <a:xfrm>
            <a:off x="814388" y="4724400"/>
            <a:ext cx="5214938"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0D9488"/>
                </a:solidFill>
              </a:rPr>
              <a:t>SCA EXAM FOCUS</a:t>
            </a:r>
            <a:endParaRPr lang="en-US" sz="1050" dirty="0"/>
          </a:p>
        </p:txBody>
      </p:sp>
      <p:sp>
        <p:nvSpPr>
          <p:cNvPr id="28" name="SK-27-text-27"/>
          <p:cNvSpPr/>
          <p:nvPr/>
        </p:nvSpPr>
        <p:spPr>
          <a:xfrm>
            <a:off x="571500" y="4972050"/>
            <a:ext cx="5214938" cy="428625"/>
          </a:xfrm>
          <a:prstGeom prst="rect">
            <a:avLst/>
          </a:prstGeom>
          <a:noFill/>
          <a:ln/>
        </p:spPr>
        <p:txBody>
          <a:bodyPr vert="horz" wrap="square" lIns="0" tIns="0" rIns="0" bIns="0" rtlCol="0" anchor="ctr"/>
          <a:lstStyle/>
          <a:p>
            <a:pPr marL="0" indent="0">
              <a:lnSpc>
                <a:spcPts val="1688"/>
              </a:lnSpc>
              <a:buNone/>
            </a:pPr>
            <a:r>
              <a:rPr lang="en-US" sz="1125" i="1" dirty="0">
                <a:solidFill>
                  <a:srgbClr val="134E4A"/>
                </a:solidFill>
              </a:rPr>
              <a:t>"Validate the patient's symptoms early. These patients are often distressed and frustrated by the chronic nature and diagnostic uncertainty of their condition."</a:t>
            </a:r>
            <a:endParaRPr lang="en-US" sz="1125" dirty="0"/>
          </a:p>
        </p:txBody>
      </p:sp>
      <p:sp>
        <p:nvSpPr>
          <p:cNvPr id="29" name="SK-27-text-28"/>
          <p:cNvSpPr/>
          <p:nvPr/>
        </p:nvSpPr>
        <p:spPr>
          <a:xfrm>
            <a:off x="6715125" y="1129605"/>
            <a:ext cx="5214938"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Management Principles</a:t>
            </a:r>
            <a:endParaRPr lang="en-US" sz="1350" dirty="0"/>
          </a:p>
        </p:txBody>
      </p:sp>
      <p:sp>
        <p:nvSpPr>
          <p:cNvPr id="30" name="SK-27-text-29"/>
          <p:cNvSpPr/>
          <p:nvPr/>
        </p:nvSpPr>
        <p:spPr>
          <a:xfrm>
            <a:off x="6755606" y="1501080"/>
            <a:ext cx="4941094" cy="428625"/>
          </a:xfrm>
          <a:prstGeom prst="rect">
            <a:avLst/>
          </a:prstGeom>
          <a:noFill/>
          <a:ln/>
        </p:spPr>
        <p:txBody>
          <a:bodyPr vert="horz" wrap="square" lIns="0" tIns="0" rIns="0" bIns="0" rtlCol="0" anchor="ctr"/>
          <a:lstStyle/>
          <a:p>
            <a:pPr marL="0" indent="0" algn="l">
              <a:lnSpc>
                <a:spcPts val="1238"/>
              </a:lnSpc>
              <a:buNone/>
            </a:pPr>
            <a:r>
              <a:rPr lang="en-US" sz="825" b="1" dirty="0">
                <a:solidFill>
                  <a:srgbClr val="2D6A4F"/>
                </a:solidFill>
              </a:rPr>
              <a:t>BASELINE</a:t>
            </a:r>
            <a:r>
              <a:rPr lang="en-US" sz="1125" dirty="0">
                <a:solidFill>
                  <a:srgbClr val="2F3640"/>
                </a:solidFill>
              </a:rPr>
              <a:t> Exclude Red Flags (Ca, stones) and confirm negative cultures for CPPS.</a:t>
            </a:r>
            <a:endParaRPr lang="en-US" sz="1125" dirty="0"/>
          </a:p>
        </p:txBody>
      </p:sp>
      <p:sp>
        <p:nvSpPr>
          <p:cNvPr id="31" name="SK-27-text-30"/>
          <p:cNvSpPr/>
          <p:nvPr/>
        </p:nvSpPr>
        <p:spPr>
          <a:xfrm>
            <a:off x="6755606" y="2024955"/>
            <a:ext cx="4941094" cy="428625"/>
          </a:xfrm>
          <a:prstGeom prst="rect">
            <a:avLst/>
          </a:prstGeom>
          <a:noFill/>
          <a:ln/>
        </p:spPr>
        <p:txBody>
          <a:bodyPr vert="horz" wrap="square" lIns="0" tIns="0" rIns="0" bIns="0" rtlCol="0" anchor="ctr"/>
          <a:lstStyle/>
          <a:p>
            <a:pPr marL="0" indent="0" algn="l">
              <a:lnSpc>
                <a:spcPts val="1238"/>
              </a:lnSpc>
              <a:buNone/>
            </a:pPr>
            <a:r>
              <a:rPr lang="en-US" sz="825" b="1" dirty="0">
                <a:solidFill>
                  <a:srgbClr val="2D6A4F"/>
                </a:solidFill>
              </a:rPr>
              <a:t>THERAPY</a:t>
            </a:r>
            <a:r>
              <a:rPr lang="en-US" sz="1125" dirty="0">
                <a:solidFill>
                  <a:srgbClr val="2F3640"/>
                </a:solidFill>
              </a:rPr>
              <a:t> Analgesia (NSAIDs) and Alpha-blockers (e.g., Tamsulosin) for LUTS relief.</a:t>
            </a:r>
            <a:endParaRPr lang="en-US" sz="1125" dirty="0"/>
          </a:p>
        </p:txBody>
      </p:sp>
      <p:sp>
        <p:nvSpPr>
          <p:cNvPr id="32" name="SK-27-text-31"/>
          <p:cNvSpPr/>
          <p:nvPr/>
        </p:nvSpPr>
        <p:spPr>
          <a:xfrm>
            <a:off x="6755606" y="2548830"/>
            <a:ext cx="4941094" cy="428625"/>
          </a:xfrm>
          <a:prstGeom prst="rect">
            <a:avLst/>
          </a:prstGeom>
          <a:noFill/>
          <a:ln/>
        </p:spPr>
        <p:txBody>
          <a:bodyPr vert="horz" wrap="square" lIns="0" tIns="0" rIns="0" bIns="0" rtlCol="0" anchor="ctr"/>
          <a:lstStyle/>
          <a:p>
            <a:pPr marL="0" indent="0" algn="l">
              <a:lnSpc>
                <a:spcPts val="1238"/>
              </a:lnSpc>
              <a:buNone/>
            </a:pPr>
            <a:r>
              <a:rPr lang="en-US" sz="825" b="1" dirty="0">
                <a:solidFill>
                  <a:srgbClr val="2D6A4F"/>
                </a:solidFill>
              </a:rPr>
              <a:t>ANTIBIOTICS</a:t>
            </a:r>
            <a:r>
              <a:rPr lang="en-US" sz="1125" dirty="0">
                <a:solidFill>
                  <a:srgbClr val="2F3640"/>
                </a:solidFill>
              </a:rPr>
              <a:t> Only if bacterial cause likely or specialist-led trial (e.g., Quinolones).</a:t>
            </a:r>
            <a:endParaRPr lang="en-US" sz="1125" dirty="0"/>
          </a:p>
        </p:txBody>
      </p:sp>
      <p:sp>
        <p:nvSpPr>
          <p:cNvPr id="33" name="SK-27-text-32"/>
          <p:cNvSpPr/>
          <p:nvPr/>
        </p:nvSpPr>
        <p:spPr>
          <a:xfrm>
            <a:off x="6755606" y="3072705"/>
            <a:ext cx="4941094" cy="428625"/>
          </a:xfrm>
          <a:prstGeom prst="rect">
            <a:avLst/>
          </a:prstGeom>
          <a:noFill/>
          <a:ln/>
        </p:spPr>
        <p:txBody>
          <a:bodyPr vert="horz" wrap="square" lIns="0" tIns="0" rIns="0" bIns="0" rtlCol="0" anchor="ctr"/>
          <a:lstStyle/>
          <a:p>
            <a:pPr marL="0" indent="0" algn="l">
              <a:lnSpc>
                <a:spcPts val="1238"/>
              </a:lnSpc>
              <a:buNone/>
            </a:pPr>
            <a:r>
              <a:rPr lang="en-US" sz="825" b="1" dirty="0">
                <a:solidFill>
                  <a:srgbClr val="2D6A4F"/>
                </a:solidFill>
              </a:rPr>
              <a:t>HOLISTIC</a:t>
            </a:r>
            <a:r>
              <a:rPr lang="en-US" sz="1125" dirty="0">
                <a:solidFill>
                  <a:srgbClr val="2F3640"/>
                </a:solidFill>
              </a:rPr>
              <a:t> Pelvic floor physio, pain management clinics, and psychological support.</a:t>
            </a:r>
            <a:endParaRPr lang="en-US" sz="1125" dirty="0"/>
          </a:p>
        </p:txBody>
      </p:sp>
      <p:sp>
        <p:nvSpPr>
          <p:cNvPr id="34" name="SK-27-text-33"/>
          <p:cNvSpPr/>
          <p:nvPr/>
        </p:nvSpPr>
        <p:spPr>
          <a:xfrm>
            <a:off x="6755606" y="3596580"/>
            <a:ext cx="4941094" cy="428625"/>
          </a:xfrm>
          <a:prstGeom prst="rect">
            <a:avLst/>
          </a:prstGeom>
          <a:noFill/>
          <a:ln/>
        </p:spPr>
        <p:txBody>
          <a:bodyPr vert="horz" wrap="square" lIns="0" tIns="0" rIns="0" bIns="0" rtlCol="0" anchor="ctr"/>
          <a:lstStyle/>
          <a:p>
            <a:pPr marL="0" indent="0" algn="l">
              <a:lnSpc>
                <a:spcPts val="1238"/>
              </a:lnSpc>
              <a:buNone/>
            </a:pPr>
            <a:r>
              <a:rPr lang="en-US" sz="825" b="1" dirty="0">
                <a:solidFill>
                  <a:srgbClr val="2D6A4F"/>
                </a:solidFill>
              </a:rPr>
              <a:t>REFERRAL</a:t>
            </a:r>
            <a:r>
              <a:rPr lang="en-US" sz="1125" dirty="0">
                <a:solidFill>
                  <a:srgbClr val="2F3640"/>
                </a:solidFill>
              </a:rPr>
              <a:t> Urology if persistent, diagnostically uncertain, or failed medical therapy.</a:t>
            </a:r>
            <a:endParaRPr lang="en-US" sz="1125" dirty="0"/>
          </a:p>
        </p:txBody>
      </p:sp>
      <p:sp>
        <p:nvSpPr>
          <p:cNvPr id="35" name="SK-27-text-34"/>
          <p:cNvSpPr/>
          <p:nvPr/>
        </p:nvSpPr>
        <p:spPr>
          <a:xfrm>
            <a:off x="381000" y="5543550"/>
            <a:ext cx="11430000" cy="952500"/>
          </a:xfrm>
          <a:prstGeom prst="rect">
            <a:avLst/>
          </a:prstGeom>
          <a:noFill/>
          <a:ln/>
        </p:spPr>
        <p:txBody>
          <a:bodyPr vert="horz" wrap="square" lIns="0" tIns="0" rIns="0" bIns="0" rtlCol="0" anchor="ctr"/>
          <a:lstStyle/>
          <a:p>
            <a:pPr marL="0" indent="0">
              <a:lnSpc>
                <a:spcPts val="1463"/>
              </a:lnSpc>
              <a:buNone/>
            </a:pPr>
            <a:r>
              <a:rPr lang="en-US" sz="975" b="1" dirty="0">
                <a:solidFill>
                  <a:srgbClr val="2F3640"/>
                </a:solidFill>
              </a:rPr>
              <a:t>Speaker Notes:</a:t>
            </a:r>
            <a:r>
              <a:rPr lang="en-US" sz="975" dirty="0">
                <a:solidFill>
                  <a:srgbClr val="2F3640"/>
                </a:solidFill>
              </a:rPr>
              <a:t> Chronic prostatitis/CPPS is one of the more "difficult" areas in GP urology. CPPS is essentially a diagnosis of exclusion—you must rule out cancer and active infection first. For the SCA, focus on the psychological impact; these men often feel their pain is dismissed because "tests are normal." Validate their experience. Management is multi-modal: use the "UPOINT" system concept (Urinary, Psychosocial, Organ-specific, Infection, Neurologic, Tenderness). Do not over-prescribe antibiotics if cultures are repeatedly negative.</a:t>
            </a:r>
            <a:endParaRPr lang="en-US" sz="975" dirty="0"/>
          </a:p>
        </p:txBody>
      </p:sp>
      <p:sp>
        <p:nvSpPr>
          <p:cNvPr id="36" name="SK-27-text-35"/>
          <p:cNvSpPr/>
          <p:nvPr/>
        </p:nvSpPr>
        <p:spPr>
          <a:xfrm>
            <a:off x="381000" y="6591300"/>
            <a:ext cx="7269480" cy="171450"/>
          </a:xfrm>
          <a:prstGeom prst="rect">
            <a:avLst/>
          </a:prstGeom>
          <a:noFill/>
          <a:ln/>
        </p:spPr>
        <p:txBody>
          <a:bodyPr vert="horz" wrap="square" lIns="0" tIns="0" rIns="0" bIns="0" rtlCol="0" anchor="ctr"/>
          <a:lstStyle/>
          <a:p>
            <a:pPr marL="0" indent="0">
              <a:lnSpc>
                <a:spcPts val="1350"/>
              </a:lnSpc>
              <a:buNone/>
            </a:pPr>
            <a:r>
              <a:rPr lang="en-US" sz="900" dirty="0">
                <a:solidFill>
                  <a:srgbClr val="636E72"/>
                </a:solidFill>
              </a:rPr>
              <a:t>Prostate Disorders, BPH &amp; PSA Testing in Primary Care</a:t>
            </a:r>
            <a:endParaRPr lang="en-US" sz="900" dirty="0"/>
          </a:p>
        </p:txBody>
      </p:sp>
      <p:sp>
        <p:nvSpPr>
          <p:cNvPr id="37" name="SK-27-text-36"/>
          <p:cNvSpPr/>
          <p:nvPr/>
        </p:nvSpPr>
        <p:spPr>
          <a:xfrm>
            <a:off x="10661154" y="6591300"/>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636E72"/>
                </a:solidFill>
              </a:rPr>
              <a:t>www.bradfordvts.co.uk</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8-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8-img-3" descr="preencoded.png"/>
          <p:cNvPicPr>
            <a:picLocks noChangeAspect="1"/>
          </p:cNvPicPr>
          <p:nvPr/>
        </p:nvPicPr>
        <p:blipFill>
          <a:blip r:embed="rId4"/>
          <a:stretch>
            <a:fillRect/>
          </a:stretch>
        </p:blipFill>
        <p:spPr>
          <a:xfrm>
            <a:off x="0" y="0"/>
            <a:ext cx="12192000" cy="1127671"/>
          </a:xfrm>
          <a:prstGeom prst="rect">
            <a:avLst/>
          </a:prstGeom>
        </p:spPr>
      </p:pic>
      <p:pic>
        <p:nvPicPr>
          <p:cNvPr id="5" name="SK-28-img-4" descr="preencoded.png"/>
          <p:cNvPicPr>
            <a:picLocks noChangeAspect="1"/>
          </p:cNvPicPr>
          <p:nvPr/>
        </p:nvPicPr>
        <p:blipFill>
          <a:blip r:embed="rId5"/>
          <a:stretch>
            <a:fillRect/>
          </a:stretch>
        </p:blipFill>
        <p:spPr>
          <a:xfrm>
            <a:off x="571500" y="1318171"/>
            <a:ext cx="11049000" cy="4625429"/>
          </a:xfrm>
          <a:prstGeom prst="rect">
            <a:avLst/>
          </a:prstGeom>
        </p:spPr>
      </p:pic>
      <p:pic>
        <p:nvPicPr>
          <p:cNvPr id="6" name="SK-28-img-5" descr="preencoded.png"/>
          <p:cNvPicPr>
            <a:picLocks noChangeAspect="1"/>
          </p:cNvPicPr>
          <p:nvPr/>
        </p:nvPicPr>
        <p:blipFill>
          <a:blip r:embed="rId6"/>
          <a:stretch>
            <a:fillRect/>
          </a:stretch>
        </p:blipFill>
        <p:spPr>
          <a:xfrm>
            <a:off x="857250" y="1603921"/>
            <a:ext cx="5095875" cy="870645"/>
          </a:xfrm>
          <a:prstGeom prst="rect">
            <a:avLst/>
          </a:prstGeom>
        </p:spPr>
      </p:pic>
      <p:pic>
        <p:nvPicPr>
          <p:cNvPr id="7" name="SK-28-img-6" descr="preencoded.png"/>
          <p:cNvPicPr>
            <a:picLocks noChangeAspect="1"/>
          </p:cNvPicPr>
          <p:nvPr/>
        </p:nvPicPr>
        <p:blipFill>
          <a:blip r:embed="rId7"/>
          <a:stretch>
            <a:fillRect/>
          </a:stretch>
        </p:blipFill>
        <p:spPr>
          <a:xfrm>
            <a:off x="1047750" y="1824930"/>
            <a:ext cx="428625" cy="428625"/>
          </a:xfrm>
          <a:prstGeom prst="rect">
            <a:avLst/>
          </a:prstGeom>
        </p:spPr>
      </p:pic>
      <p:pic>
        <p:nvPicPr>
          <p:cNvPr id="8" name="SK-28-img-7" descr="preencoded.png"/>
          <p:cNvPicPr>
            <a:picLocks noChangeAspect="1"/>
          </p:cNvPicPr>
          <p:nvPr/>
        </p:nvPicPr>
        <p:blipFill>
          <a:blip r:embed="rId8"/>
          <a:stretch>
            <a:fillRect/>
          </a:stretch>
        </p:blipFill>
        <p:spPr>
          <a:xfrm>
            <a:off x="1154906" y="1951583"/>
            <a:ext cx="214313" cy="175320"/>
          </a:xfrm>
          <a:prstGeom prst="rect">
            <a:avLst/>
          </a:prstGeom>
        </p:spPr>
      </p:pic>
      <p:pic>
        <p:nvPicPr>
          <p:cNvPr id="9" name="SK-28-img-8" descr="preencoded.png"/>
          <p:cNvPicPr>
            <a:picLocks noChangeAspect="1"/>
          </p:cNvPicPr>
          <p:nvPr/>
        </p:nvPicPr>
        <p:blipFill>
          <a:blip r:embed="rId9"/>
          <a:stretch>
            <a:fillRect/>
          </a:stretch>
        </p:blipFill>
        <p:spPr>
          <a:xfrm>
            <a:off x="857250" y="2665065"/>
            <a:ext cx="5095875" cy="870645"/>
          </a:xfrm>
          <a:prstGeom prst="rect">
            <a:avLst/>
          </a:prstGeom>
        </p:spPr>
      </p:pic>
      <p:pic>
        <p:nvPicPr>
          <p:cNvPr id="10" name="SK-28-img-9" descr="preencoded.png"/>
          <p:cNvPicPr>
            <a:picLocks noChangeAspect="1"/>
          </p:cNvPicPr>
          <p:nvPr/>
        </p:nvPicPr>
        <p:blipFill>
          <a:blip r:embed="rId10"/>
          <a:stretch>
            <a:fillRect/>
          </a:stretch>
        </p:blipFill>
        <p:spPr>
          <a:xfrm>
            <a:off x="1047750" y="2886075"/>
            <a:ext cx="428625" cy="428625"/>
          </a:xfrm>
          <a:prstGeom prst="rect">
            <a:avLst/>
          </a:prstGeom>
        </p:spPr>
      </p:pic>
      <p:pic>
        <p:nvPicPr>
          <p:cNvPr id="11" name="SK-28-img-10" descr="preencoded.png"/>
          <p:cNvPicPr>
            <a:picLocks noChangeAspect="1"/>
          </p:cNvPicPr>
          <p:nvPr/>
        </p:nvPicPr>
        <p:blipFill>
          <a:blip r:embed="rId11"/>
          <a:stretch>
            <a:fillRect/>
          </a:stretch>
        </p:blipFill>
        <p:spPr>
          <a:xfrm>
            <a:off x="1154906" y="3012728"/>
            <a:ext cx="214313" cy="175320"/>
          </a:xfrm>
          <a:prstGeom prst="rect">
            <a:avLst/>
          </a:prstGeom>
        </p:spPr>
      </p:pic>
      <p:pic>
        <p:nvPicPr>
          <p:cNvPr id="12" name="SK-28-img-11" descr="preencoded.png"/>
          <p:cNvPicPr>
            <a:picLocks noChangeAspect="1"/>
          </p:cNvPicPr>
          <p:nvPr/>
        </p:nvPicPr>
        <p:blipFill>
          <a:blip r:embed="rId9"/>
          <a:stretch>
            <a:fillRect/>
          </a:stretch>
        </p:blipFill>
        <p:spPr>
          <a:xfrm>
            <a:off x="857250" y="3726210"/>
            <a:ext cx="5095875" cy="870645"/>
          </a:xfrm>
          <a:prstGeom prst="rect">
            <a:avLst/>
          </a:prstGeom>
        </p:spPr>
      </p:pic>
      <p:pic>
        <p:nvPicPr>
          <p:cNvPr id="13" name="SK-28-img-12" descr="preencoded.png"/>
          <p:cNvPicPr>
            <a:picLocks noChangeAspect="1"/>
          </p:cNvPicPr>
          <p:nvPr/>
        </p:nvPicPr>
        <p:blipFill>
          <a:blip r:embed="rId12"/>
          <a:stretch>
            <a:fillRect/>
          </a:stretch>
        </p:blipFill>
        <p:spPr>
          <a:xfrm>
            <a:off x="1047750" y="3947220"/>
            <a:ext cx="428625" cy="428625"/>
          </a:xfrm>
          <a:prstGeom prst="rect">
            <a:avLst/>
          </a:prstGeom>
        </p:spPr>
      </p:pic>
      <p:pic>
        <p:nvPicPr>
          <p:cNvPr id="14" name="SK-28-img-13" descr="preencoded.png"/>
          <p:cNvPicPr>
            <a:picLocks noChangeAspect="1"/>
          </p:cNvPicPr>
          <p:nvPr/>
        </p:nvPicPr>
        <p:blipFill>
          <a:blip r:embed="rId13"/>
          <a:stretch>
            <a:fillRect/>
          </a:stretch>
        </p:blipFill>
        <p:spPr>
          <a:xfrm>
            <a:off x="1154906" y="4073872"/>
            <a:ext cx="214313" cy="175320"/>
          </a:xfrm>
          <a:prstGeom prst="rect">
            <a:avLst/>
          </a:prstGeom>
        </p:spPr>
      </p:pic>
      <p:pic>
        <p:nvPicPr>
          <p:cNvPr id="15" name="SK-28-img-14" descr="preencoded.png"/>
          <p:cNvPicPr>
            <a:picLocks noChangeAspect="1"/>
          </p:cNvPicPr>
          <p:nvPr/>
        </p:nvPicPr>
        <p:blipFill>
          <a:blip r:embed="rId14"/>
          <a:stretch>
            <a:fillRect/>
          </a:stretch>
        </p:blipFill>
        <p:spPr>
          <a:xfrm>
            <a:off x="857250" y="4787354"/>
            <a:ext cx="5095875" cy="870645"/>
          </a:xfrm>
          <a:prstGeom prst="rect">
            <a:avLst/>
          </a:prstGeom>
        </p:spPr>
      </p:pic>
      <p:pic>
        <p:nvPicPr>
          <p:cNvPr id="16" name="SK-28-img-15" descr="preencoded.png"/>
          <p:cNvPicPr>
            <a:picLocks noChangeAspect="1"/>
          </p:cNvPicPr>
          <p:nvPr/>
        </p:nvPicPr>
        <p:blipFill>
          <a:blip r:embed="rId12"/>
          <a:stretch>
            <a:fillRect/>
          </a:stretch>
        </p:blipFill>
        <p:spPr>
          <a:xfrm>
            <a:off x="1047750" y="5008364"/>
            <a:ext cx="428625" cy="428625"/>
          </a:xfrm>
          <a:prstGeom prst="rect">
            <a:avLst/>
          </a:prstGeom>
        </p:spPr>
      </p:pic>
      <p:pic>
        <p:nvPicPr>
          <p:cNvPr id="17" name="SK-28-img-16" descr="preencoded.png"/>
          <p:cNvPicPr>
            <a:picLocks noChangeAspect="1"/>
          </p:cNvPicPr>
          <p:nvPr/>
        </p:nvPicPr>
        <p:blipFill>
          <a:blip r:embed="rId15"/>
          <a:stretch>
            <a:fillRect/>
          </a:stretch>
        </p:blipFill>
        <p:spPr>
          <a:xfrm>
            <a:off x="1154906" y="5135017"/>
            <a:ext cx="214313" cy="175320"/>
          </a:xfrm>
          <a:prstGeom prst="rect">
            <a:avLst/>
          </a:prstGeom>
        </p:spPr>
      </p:pic>
      <p:pic>
        <p:nvPicPr>
          <p:cNvPr id="18" name="SK-28-img-17" descr="preencoded.png"/>
          <p:cNvPicPr>
            <a:picLocks noChangeAspect="1"/>
          </p:cNvPicPr>
          <p:nvPr/>
        </p:nvPicPr>
        <p:blipFill>
          <a:blip r:embed="rId16"/>
          <a:stretch>
            <a:fillRect/>
          </a:stretch>
        </p:blipFill>
        <p:spPr>
          <a:xfrm>
            <a:off x="6238875" y="1603921"/>
            <a:ext cx="5095875" cy="942082"/>
          </a:xfrm>
          <a:prstGeom prst="rect">
            <a:avLst/>
          </a:prstGeom>
        </p:spPr>
      </p:pic>
      <p:pic>
        <p:nvPicPr>
          <p:cNvPr id="19" name="SK-28-img-18" descr="preencoded.png"/>
          <p:cNvPicPr>
            <a:picLocks noChangeAspect="1"/>
          </p:cNvPicPr>
          <p:nvPr/>
        </p:nvPicPr>
        <p:blipFill>
          <a:blip r:embed="rId17"/>
          <a:stretch>
            <a:fillRect/>
          </a:stretch>
        </p:blipFill>
        <p:spPr>
          <a:xfrm>
            <a:off x="6429375" y="1860649"/>
            <a:ext cx="428625" cy="428625"/>
          </a:xfrm>
          <a:prstGeom prst="rect">
            <a:avLst/>
          </a:prstGeom>
        </p:spPr>
      </p:pic>
      <p:pic>
        <p:nvPicPr>
          <p:cNvPr id="20" name="SK-28-img-19" descr="preencoded.png"/>
          <p:cNvPicPr>
            <a:picLocks noChangeAspect="1"/>
          </p:cNvPicPr>
          <p:nvPr/>
        </p:nvPicPr>
        <p:blipFill>
          <a:blip r:embed="rId18"/>
          <a:stretch>
            <a:fillRect/>
          </a:stretch>
        </p:blipFill>
        <p:spPr>
          <a:xfrm>
            <a:off x="6536531" y="1987302"/>
            <a:ext cx="214313" cy="175320"/>
          </a:xfrm>
          <a:prstGeom prst="rect">
            <a:avLst/>
          </a:prstGeom>
        </p:spPr>
      </p:pic>
      <p:pic>
        <p:nvPicPr>
          <p:cNvPr id="21" name="SK-28-img-20" descr="preencoded.png"/>
          <p:cNvPicPr>
            <a:picLocks noChangeAspect="1"/>
          </p:cNvPicPr>
          <p:nvPr/>
        </p:nvPicPr>
        <p:blipFill>
          <a:blip r:embed="rId19"/>
          <a:stretch>
            <a:fillRect/>
          </a:stretch>
        </p:blipFill>
        <p:spPr>
          <a:xfrm>
            <a:off x="6238875" y="2736503"/>
            <a:ext cx="5095875" cy="942082"/>
          </a:xfrm>
          <a:prstGeom prst="rect">
            <a:avLst/>
          </a:prstGeom>
        </p:spPr>
      </p:pic>
      <p:pic>
        <p:nvPicPr>
          <p:cNvPr id="22" name="SK-28-img-21" descr="preencoded.png"/>
          <p:cNvPicPr>
            <a:picLocks noChangeAspect="1"/>
          </p:cNvPicPr>
          <p:nvPr/>
        </p:nvPicPr>
        <p:blipFill>
          <a:blip r:embed="rId20"/>
          <a:stretch>
            <a:fillRect/>
          </a:stretch>
        </p:blipFill>
        <p:spPr>
          <a:xfrm>
            <a:off x="6429375" y="2993231"/>
            <a:ext cx="428625" cy="428625"/>
          </a:xfrm>
          <a:prstGeom prst="rect">
            <a:avLst/>
          </a:prstGeom>
        </p:spPr>
      </p:pic>
      <p:pic>
        <p:nvPicPr>
          <p:cNvPr id="23" name="SK-28-img-22" descr="preencoded.png"/>
          <p:cNvPicPr>
            <a:picLocks noChangeAspect="1"/>
          </p:cNvPicPr>
          <p:nvPr/>
        </p:nvPicPr>
        <p:blipFill>
          <a:blip r:embed="rId21"/>
          <a:stretch>
            <a:fillRect/>
          </a:stretch>
        </p:blipFill>
        <p:spPr>
          <a:xfrm>
            <a:off x="6536531" y="3119884"/>
            <a:ext cx="214313" cy="175320"/>
          </a:xfrm>
          <a:prstGeom prst="rect">
            <a:avLst/>
          </a:prstGeom>
        </p:spPr>
      </p:pic>
      <p:pic>
        <p:nvPicPr>
          <p:cNvPr id="24" name="SK-28-img-23" descr="preencoded.png"/>
          <p:cNvPicPr>
            <a:picLocks noChangeAspect="1"/>
          </p:cNvPicPr>
          <p:nvPr/>
        </p:nvPicPr>
        <p:blipFill>
          <a:blip r:embed="rId22"/>
          <a:stretch>
            <a:fillRect/>
          </a:stretch>
        </p:blipFill>
        <p:spPr>
          <a:xfrm>
            <a:off x="6238875" y="3869085"/>
            <a:ext cx="5095875" cy="942082"/>
          </a:xfrm>
          <a:prstGeom prst="rect">
            <a:avLst/>
          </a:prstGeom>
        </p:spPr>
      </p:pic>
      <p:pic>
        <p:nvPicPr>
          <p:cNvPr id="25" name="SK-28-img-24" descr="preencoded.png"/>
          <p:cNvPicPr>
            <a:picLocks noChangeAspect="1"/>
          </p:cNvPicPr>
          <p:nvPr/>
        </p:nvPicPr>
        <p:blipFill>
          <a:blip r:embed="rId23"/>
          <a:stretch>
            <a:fillRect/>
          </a:stretch>
        </p:blipFill>
        <p:spPr>
          <a:xfrm>
            <a:off x="6429375" y="4125813"/>
            <a:ext cx="428625" cy="428625"/>
          </a:xfrm>
          <a:prstGeom prst="rect">
            <a:avLst/>
          </a:prstGeom>
        </p:spPr>
      </p:pic>
      <p:pic>
        <p:nvPicPr>
          <p:cNvPr id="26" name="SK-28-img-25" descr="preencoded.png"/>
          <p:cNvPicPr>
            <a:picLocks noChangeAspect="1"/>
          </p:cNvPicPr>
          <p:nvPr/>
        </p:nvPicPr>
        <p:blipFill>
          <a:blip r:embed="rId24"/>
          <a:stretch>
            <a:fillRect/>
          </a:stretch>
        </p:blipFill>
        <p:spPr>
          <a:xfrm>
            <a:off x="6536531" y="4252466"/>
            <a:ext cx="214313" cy="175320"/>
          </a:xfrm>
          <a:prstGeom prst="rect">
            <a:avLst/>
          </a:prstGeom>
        </p:spPr>
      </p:pic>
      <p:pic>
        <p:nvPicPr>
          <p:cNvPr id="27" name="SK-28-img-26" descr="preencoded.png"/>
          <p:cNvPicPr>
            <a:picLocks noChangeAspect="1"/>
          </p:cNvPicPr>
          <p:nvPr/>
        </p:nvPicPr>
        <p:blipFill>
          <a:blip r:embed="rId25"/>
          <a:stretch>
            <a:fillRect/>
          </a:stretch>
        </p:blipFill>
        <p:spPr>
          <a:xfrm>
            <a:off x="6238875" y="5001667"/>
            <a:ext cx="5095875" cy="656332"/>
          </a:xfrm>
          <a:prstGeom prst="rect">
            <a:avLst/>
          </a:prstGeom>
        </p:spPr>
      </p:pic>
      <p:pic>
        <p:nvPicPr>
          <p:cNvPr id="28" name="SK-28-img-27" descr="preencoded.png"/>
          <p:cNvPicPr>
            <a:picLocks noChangeAspect="1"/>
          </p:cNvPicPr>
          <p:nvPr/>
        </p:nvPicPr>
        <p:blipFill>
          <a:blip r:embed="rId26"/>
          <a:stretch>
            <a:fillRect/>
          </a:stretch>
        </p:blipFill>
        <p:spPr>
          <a:xfrm>
            <a:off x="0" y="6324600"/>
            <a:ext cx="12192000" cy="533400"/>
          </a:xfrm>
          <a:prstGeom prst="rect">
            <a:avLst/>
          </a:prstGeom>
        </p:spPr>
      </p:pic>
      <p:sp>
        <p:nvSpPr>
          <p:cNvPr id="29" name="SK-28-text-28"/>
          <p:cNvSpPr/>
          <p:nvPr/>
        </p:nvSpPr>
        <p:spPr>
          <a:xfrm>
            <a:off x="571500" y="381000"/>
            <a:ext cx="116205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TOP TIPS: High-Yield Clinical Pearls</a:t>
            </a:r>
            <a:endParaRPr lang="en-US" sz="2400" dirty="0"/>
          </a:p>
        </p:txBody>
      </p:sp>
      <p:sp>
        <p:nvSpPr>
          <p:cNvPr id="30" name="SK-28-text-29"/>
          <p:cNvSpPr/>
          <p:nvPr/>
        </p:nvSpPr>
        <p:spPr>
          <a:xfrm>
            <a:off x="571500" y="803821"/>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PRIMARY CARE MANAGEMENT &amp; SAFETY NETTING</a:t>
            </a:r>
            <a:endParaRPr lang="en-US" sz="1200" dirty="0"/>
          </a:p>
        </p:txBody>
      </p:sp>
      <p:sp>
        <p:nvSpPr>
          <p:cNvPr id="31" name="SK-28-text-30"/>
          <p:cNvSpPr/>
          <p:nvPr/>
        </p:nvSpPr>
        <p:spPr>
          <a:xfrm>
            <a:off x="1666875" y="1791593"/>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LUTS is not equal to BPH: Think of the whole differential.</a:t>
            </a:r>
            <a:endParaRPr lang="en-US" sz="1500" dirty="0"/>
          </a:p>
        </p:txBody>
      </p:sp>
      <p:sp>
        <p:nvSpPr>
          <p:cNvPr id="32" name="SK-28-text-31"/>
          <p:cNvSpPr/>
          <p:nvPr/>
        </p:nvSpPr>
        <p:spPr>
          <a:xfrm>
            <a:off x="1666875" y="2852738"/>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Ask the three questions early to assess flow and bother.</a:t>
            </a:r>
            <a:endParaRPr lang="en-US" sz="1500" dirty="0"/>
          </a:p>
        </p:txBody>
      </p:sp>
      <p:sp>
        <p:nvSpPr>
          <p:cNvPr id="33" name="SK-28-text-32"/>
          <p:cNvSpPr/>
          <p:nvPr/>
        </p:nvSpPr>
        <p:spPr>
          <a:xfrm>
            <a:off x="1666875" y="3913882"/>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Always separate storage and voiding symptoms for treatment.</a:t>
            </a:r>
            <a:endParaRPr lang="en-US" sz="1500" dirty="0"/>
          </a:p>
        </p:txBody>
      </p:sp>
      <p:sp>
        <p:nvSpPr>
          <p:cNvPr id="34" name="SK-28-text-33"/>
          <p:cNvSpPr/>
          <p:nvPr/>
        </p:nvSpPr>
        <p:spPr>
          <a:xfrm>
            <a:off x="1666875" y="4975027"/>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Malignant DRE trumps PSA: Refer 2WW even if PSA is normal.</a:t>
            </a:r>
            <a:endParaRPr lang="en-US" sz="1500" dirty="0"/>
          </a:p>
        </p:txBody>
      </p:sp>
      <p:sp>
        <p:nvSpPr>
          <p:cNvPr id="35" name="SK-28-text-34"/>
          <p:cNvSpPr/>
          <p:nvPr/>
        </p:nvSpPr>
        <p:spPr>
          <a:xfrm>
            <a:off x="7048500" y="1827312"/>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Use age-specific PSA thresholds (NICE NG12), not the old "&gt;4" rule.</a:t>
            </a:r>
            <a:endParaRPr lang="en-US" sz="1500" dirty="0"/>
          </a:p>
        </p:txBody>
      </p:sp>
      <p:sp>
        <p:nvSpPr>
          <p:cNvPr id="36" name="SK-28-text-35"/>
          <p:cNvSpPr/>
          <p:nvPr/>
        </p:nvSpPr>
        <p:spPr>
          <a:xfrm>
            <a:off x="7048500" y="2959894"/>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Double the measured PSA result for any man taking a 5-ARI.</a:t>
            </a:r>
            <a:endParaRPr lang="en-US" sz="1500" dirty="0"/>
          </a:p>
        </p:txBody>
      </p:sp>
      <p:sp>
        <p:nvSpPr>
          <p:cNvPr id="37" name="SK-28-text-36"/>
          <p:cNvSpPr/>
          <p:nvPr/>
        </p:nvSpPr>
        <p:spPr>
          <a:xfrm>
            <a:off x="7048500" y="4092476"/>
            <a:ext cx="4095750" cy="495300"/>
          </a:xfrm>
          <a:prstGeom prst="rect">
            <a:avLst/>
          </a:prstGeom>
          <a:noFill/>
          <a:ln/>
        </p:spPr>
        <p:txBody>
          <a:bodyPr vert="horz" wrap="square" lIns="0" tIns="0" rIns="0" bIns="0" rtlCol="0" anchor="ctr"/>
          <a:lstStyle/>
          <a:p>
            <a:pPr marL="0" indent="0">
              <a:lnSpc>
                <a:spcPts val="1950"/>
              </a:lnSpc>
              <a:buNone/>
            </a:pPr>
            <a:r>
              <a:rPr lang="en-US" sz="1500" b="1" dirty="0">
                <a:solidFill>
                  <a:srgbClr val="2F3640"/>
                </a:solidFill>
              </a:rPr>
              <a:t>Wait 3 months after prostatitis before repeating a PSA test.</a:t>
            </a:r>
            <a:endParaRPr lang="en-US" sz="1500" dirty="0"/>
          </a:p>
        </p:txBody>
      </p:sp>
      <p:sp>
        <p:nvSpPr>
          <p:cNvPr id="38" name="SK-28-text-37"/>
          <p:cNvSpPr/>
          <p:nvPr/>
        </p:nvSpPr>
        <p:spPr>
          <a:xfrm>
            <a:off x="571500" y="6491288"/>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7F8C8D"/>
                </a:solidFill>
              </a:rPr>
              <a:t>www.bradfordvts.co.uk</a:t>
            </a:r>
            <a:endParaRPr lang="en-US" sz="1050" dirty="0"/>
          </a:p>
        </p:txBody>
      </p:sp>
      <p:sp>
        <p:nvSpPr>
          <p:cNvPr id="39" name="SK-28-text-38"/>
          <p:cNvSpPr/>
          <p:nvPr/>
        </p:nvSpPr>
        <p:spPr>
          <a:xfrm>
            <a:off x="10788253" y="6467475"/>
            <a:ext cx="1403747" cy="2476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highlight>
                  <a:srgbClr val="2D6A4F"/>
                </a:highlight>
              </a:rPr>
              <a:t>SLIDE 28 / 40</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29-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29-img-4" descr="preencoded.png"/>
          <p:cNvPicPr>
            <a:picLocks noChangeAspect="1"/>
          </p:cNvPicPr>
          <p:nvPr/>
        </p:nvPicPr>
        <p:blipFill>
          <a:blip r:embed="rId5"/>
          <a:stretch>
            <a:fillRect/>
          </a:stretch>
        </p:blipFill>
        <p:spPr>
          <a:xfrm>
            <a:off x="381000" y="986730"/>
            <a:ext cx="5572125" cy="5480745"/>
          </a:xfrm>
          <a:prstGeom prst="rect">
            <a:avLst/>
          </a:prstGeom>
        </p:spPr>
      </p:pic>
      <p:pic>
        <p:nvPicPr>
          <p:cNvPr id="6" name="SK-29-img-5" descr="preencoded.png"/>
          <p:cNvPicPr>
            <a:picLocks noChangeAspect="1"/>
          </p:cNvPicPr>
          <p:nvPr/>
        </p:nvPicPr>
        <p:blipFill>
          <a:blip r:embed="rId6"/>
          <a:stretch>
            <a:fillRect/>
          </a:stretch>
        </p:blipFill>
        <p:spPr>
          <a:xfrm>
            <a:off x="571500" y="1240631"/>
            <a:ext cx="285750" cy="228600"/>
          </a:xfrm>
          <a:prstGeom prst="rect">
            <a:avLst/>
          </a:prstGeom>
        </p:spPr>
      </p:pic>
      <p:pic>
        <p:nvPicPr>
          <p:cNvPr id="7" name="SK-29-img-6" descr="preencoded.png"/>
          <p:cNvPicPr>
            <a:picLocks noChangeAspect="1"/>
          </p:cNvPicPr>
          <p:nvPr/>
        </p:nvPicPr>
        <p:blipFill>
          <a:blip r:embed="rId7"/>
          <a:stretch>
            <a:fillRect/>
          </a:stretch>
        </p:blipFill>
        <p:spPr>
          <a:xfrm>
            <a:off x="583406" y="1740098"/>
            <a:ext cx="166688" cy="137220"/>
          </a:xfrm>
          <a:prstGeom prst="rect">
            <a:avLst/>
          </a:prstGeom>
        </p:spPr>
      </p:pic>
      <p:pic>
        <p:nvPicPr>
          <p:cNvPr id="8" name="SK-29-img-7" descr="preencoded.png"/>
          <p:cNvPicPr>
            <a:picLocks noChangeAspect="1"/>
          </p:cNvPicPr>
          <p:nvPr/>
        </p:nvPicPr>
        <p:blipFill>
          <a:blip r:embed="rId8"/>
          <a:stretch>
            <a:fillRect/>
          </a:stretch>
        </p:blipFill>
        <p:spPr>
          <a:xfrm>
            <a:off x="571500" y="2094458"/>
            <a:ext cx="161776" cy="133201"/>
          </a:xfrm>
          <a:prstGeom prst="rect">
            <a:avLst/>
          </a:prstGeom>
        </p:spPr>
      </p:pic>
      <p:pic>
        <p:nvPicPr>
          <p:cNvPr id="9" name="SK-29-img-8" descr="preencoded.png"/>
          <p:cNvPicPr>
            <a:picLocks noChangeAspect="1"/>
          </p:cNvPicPr>
          <p:nvPr/>
        </p:nvPicPr>
        <p:blipFill>
          <a:blip r:embed="rId9"/>
          <a:stretch>
            <a:fillRect/>
          </a:stretch>
        </p:blipFill>
        <p:spPr>
          <a:xfrm>
            <a:off x="579834" y="2633365"/>
            <a:ext cx="166688" cy="137220"/>
          </a:xfrm>
          <a:prstGeom prst="rect">
            <a:avLst/>
          </a:prstGeom>
        </p:spPr>
      </p:pic>
      <p:pic>
        <p:nvPicPr>
          <p:cNvPr id="10" name="SK-29-img-9" descr="preencoded.png"/>
          <p:cNvPicPr>
            <a:picLocks noChangeAspect="1"/>
          </p:cNvPicPr>
          <p:nvPr/>
        </p:nvPicPr>
        <p:blipFill>
          <a:blip r:embed="rId10"/>
          <a:stretch>
            <a:fillRect/>
          </a:stretch>
        </p:blipFill>
        <p:spPr>
          <a:xfrm>
            <a:off x="571500" y="3192363"/>
            <a:ext cx="2524125" cy="590550"/>
          </a:xfrm>
          <a:prstGeom prst="rect">
            <a:avLst/>
          </a:prstGeom>
        </p:spPr>
      </p:pic>
      <p:pic>
        <p:nvPicPr>
          <p:cNvPr id="11" name="SK-29-img-10" descr="preencoded.png"/>
          <p:cNvPicPr>
            <a:picLocks noChangeAspect="1"/>
          </p:cNvPicPr>
          <p:nvPr/>
        </p:nvPicPr>
        <p:blipFill>
          <a:blip r:embed="rId10"/>
          <a:stretch>
            <a:fillRect/>
          </a:stretch>
        </p:blipFill>
        <p:spPr>
          <a:xfrm>
            <a:off x="3238500" y="3192363"/>
            <a:ext cx="2524125" cy="590550"/>
          </a:xfrm>
          <a:prstGeom prst="rect">
            <a:avLst/>
          </a:prstGeom>
        </p:spPr>
      </p:pic>
      <p:pic>
        <p:nvPicPr>
          <p:cNvPr id="12" name="SK-29-img-11" descr="preencoded.png"/>
          <p:cNvPicPr>
            <a:picLocks noChangeAspect="1"/>
          </p:cNvPicPr>
          <p:nvPr/>
        </p:nvPicPr>
        <p:blipFill>
          <a:blip r:embed="rId10"/>
          <a:stretch>
            <a:fillRect/>
          </a:stretch>
        </p:blipFill>
        <p:spPr>
          <a:xfrm>
            <a:off x="571500" y="3925788"/>
            <a:ext cx="2524125" cy="590550"/>
          </a:xfrm>
          <a:prstGeom prst="rect">
            <a:avLst/>
          </a:prstGeom>
        </p:spPr>
      </p:pic>
      <p:pic>
        <p:nvPicPr>
          <p:cNvPr id="13" name="SK-29-img-12" descr="preencoded.png"/>
          <p:cNvPicPr>
            <a:picLocks noChangeAspect="1"/>
          </p:cNvPicPr>
          <p:nvPr/>
        </p:nvPicPr>
        <p:blipFill>
          <a:blip r:embed="rId10"/>
          <a:stretch>
            <a:fillRect/>
          </a:stretch>
        </p:blipFill>
        <p:spPr>
          <a:xfrm>
            <a:off x="3238500" y="3925788"/>
            <a:ext cx="2524125" cy="590550"/>
          </a:xfrm>
          <a:prstGeom prst="rect">
            <a:avLst/>
          </a:prstGeom>
        </p:spPr>
      </p:pic>
      <p:pic>
        <p:nvPicPr>
          <p:cNvPr id="14" name="SK-29-img-13" descr="preencoded.png"/>
          <p:cNvPicPr>
            <a:picLocks noChangeAspect="1"/>
          </p:cNvPicPr>
          <p:nvPr/>
        </p:nvPicPr>
        <p:blipFill>
          <a:blip r:embed="rId11"/>
          <a:stretch>
            <a:fillRect/>
          </a:stretch>
        </p:blipFill>
        <p:spPr>
          <a:xfrm>
            <a:off x="6238875" y="986730"/>
            <a:ext cx="5572125" cy="5480745"/>
          </a:xfrm>
          <a:prstGeom prst="rect">
            <a:avLst/>
          </a:prstGeom>
        </p:spPr>
      </p:pic>
      <p:pic>
        <p:nvPicPr>
          <p:cNvPr id="15" name="SK-29-img-14" descr="preencoded.png"/>
          <p:cNvPicPr>
            <a:picLocks noChangeAspect="1"/>
          </p:cNvPicPr>
          <p:nvPr/>
        </p:nvPicPr>
        <p:blipFill>
          <a:blip r:embed="rId12"/>
          <a:stretch>
            <a:fillRect/>
          </a:stretch>
        </p:blipFill>
        <p:spPr>
          <a:xfrm>
            <a:off x="6429375" y="1240631"/>
            <a:ext cx="285750" cy="228600"/>
          </a:xfrm>
          <a:prstGeom prst="rect">
            <a:avLst/>
          </a:prstGeom>
        </p:spPr>
      </p:pic>
      <p:pic>
        <p:nvPicPr>
          <p:cNvPr id="16" name="SK-29-img-15" descr="preencoded.png"/>
          <p:cNvPicPr>
            <a:picLocks noChangeAspect="1"/>
          </p:cNvPicPr>
          <p:nvPr/>
        </p:nvPicPr>
        <p:blipFill>
          <a:blip r:embed="rId13"/>
          <a:stretch>
            <a:fillRect/>
          </a:stretch>
        </p:blipFill>
        <p:spPr>
          <a:xfrm>
            <a:off x="6429375" y="1748135"/>
            <a:ext cx="147191" cy="121146"/>
          </a:xfrm>
          <a:prstGeom prst="rect">
            <a:avLst/>
          </a:prstGeom>
        </p:spPr>
      </p:pic>
      <p:pic>
        <p:nvPicPr>
          <p:cNvPr id="17" name="SK-29-img-16" descr="preencoded.png"/>
          <p:cNvPicPr>
            <a:picLocks noChangeAspect="1"/>
          </p:cNvPicPr>
          <p:nvPr/>
        </p:nvPicPr>
        <p:blipFill>
          <a:blip r:embed="rId14"/>
          <a:stretch>
            <a:fillRect/>
          </a:stretch>
        </p:blipFill>
        <p:spPr>
          <a:xfrm>
            <a:off x="6429375" y="2295525"/>
            <a:ext cx="131266" cy="108049"/>
          </a:xfrm>
          <a:prstGeom prst="rect">
            <a:avLst/>
          </a:prstGeom>
        </p:spPr>
      </p:pic>
      <p:pic>
        <p:nvPicPr>
          <p:cNvPr id="18" name="SK-29-img-17" descr="preencoded.png"/>
          <p:cNvPicPr>
            <a:picLocks noChangeAspect="1"/>
          </p:cNvPicPr>
          <p:nvPr/>
        </p:nvPicPr>
        <p:blipFill>
          <a:blip r:embed="rId15"/>
          <a:stretch>
            <a:fillRect/>
          </a:stretch>
        </p:blipFill>
        <p:spPr>
          <a:xfrm>
            <a:off x="6429375" y="2830711"/>
            <a:ext cx="144810" cy="119211"/>
          </a:xfrm>
          <a:prstGeom prst="rect">
            <a:avLst/>
          </a:prstGeom>
        </p:spPr>
      </p:pic>
      <p:pic>
        <p:nvPicPr>
          <p:cNvPr id="19" name="SK-29-img-18" descr="preencoded.png"/>
          <p:cNvPicPr>
            <a:picLocks noChangeAspect="1"/>
          </p:cNvPicPr>
          <p:nvPr/>
        </p:nvPicPr>
        <p:blipFill>
          <a:blip r:embed="rId15"/>
          <a:stretch>
            <a:fillRect/>
          </a:stretch>
        </p:blipFill>
        <p:spPr>
          <a:xfrm>
            <a:off x="6429375" y="3365599"/>
            <a:ext cx="159544" cy="131266"/>
          </a:xfrm>
          <a:prstGeom prst="rect">
            <a:avLst/>
          </a:prstGeom>
        </p:spPr>
      </p:pic>
      <p:pic>
        <p:nvPicPr>
          <p:cNvPr id="20" name="SK-29-img-19" descr="preencoded.png"/>
          <p:cNvPicPr>
            <a:picLocks noChangeAspect="1"/>
          </p:cNvPicPr>
          <p:nvPr/>
        </p:nvPicPr>
        <p:blipFill>
          <a:blip r:embed="rId13"/>
          <a:stretch>
            <a:fillRect/>
          </a:stretch>
        </p:blipFill>
        <p:spPr>
          <a:xfrm>
            <a:off x="6429375" y="3921770"/>
            <a:ext cx="122337" cy="100608"/>
          </a:xfrm>
          <a:prstGeom prst="rect">
            <a:avLst/>
          </a:prstGeom>
        </p:spPr>
      </p:pic>
      <p:pic>
        <p:nvPicPr>
          <p:cNvPr id="21" name="SK-29-img-20" descr="preencoded.png"/>
          <p:cNvPicPr>
            <a:picLocks noChangeAspect="1"/>
          </p:cNvPicPr>
          <p:nvPr/>
        </p:nvPicPr>
        <p:blipFill>
          <a:blip r:embed="rId16"/>
          <a:stretch>
            <a:fillRect/>
          </a:stretch>
        </p:blipFill>
        <p:spPr>
          <a:xfrm>
            <a:off x="0" y="6467475"/>
            <a:ext cx="12192000" cy="390525"/>
          </a:xfrm>
          <a:prstGeom prst="rect">
            <a:avLst/>
          </a:prstGeom>
        </p:spPr>
      </p:pic>
      <p:sp>
        <p:nvSpPr>
          <p:cNvPr id="22" name="SK-29-text-21"/>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EXAM PEARLS: AKT and SCA Focus</a:t>
            </a:r>
            <a:endParaRPr lang="en-US" sz="2100" dirty="0"/>
          </a:p>
        </p:txBody>
      </p:sp>
      <p:sp>
        <p:nvSpPr>
          <p:cNvPr id="23" name="SK-29-text-22"/>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4" name="SK-29-text-23"/>
          <p:cNvSpPr/>
          <p:nvPr/>
        </p:nvSpPr>
        <p:spPr>
          <a:xfrm>
            <a:off x="971550" y="1205805"/>
            <a:ext cx="320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7E22CE"/>
                </a:solidFill>
              </a:rPr>
              <a:t>AKT EXAM FOCUS</a:t>
            </a:r>
            <a:endParaRPr lang="en-US" sz="1500" dirty="0"/>
          </a:p>
        </p:txBody>
      </p:sp>
      <p:sp>
        <p:nvSpPr>
          <p:cNvPr id="25" name="SK-29-text-24"/>
          <p:cNvSpPr/>
          <p:nvPr/>
        </p:nvSpPr>
        <p:spPr>
          <a:xfrm>
            <a:off x="857250" y="1663005"/>
            <a:ext cx="1133475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I-PSS Scoring:</a:t>
            </a:r>
            <a:r>
              <a:rPr lang="en-US" sz="1200" dirty="0">
                <a:solidFill>
                  <a:srgbClr val="2F3640"/>
                </a:solidFill>
              </a:rPr>
              <a:t> Mild (1-7), Moderate (8-19), Severe (20-35).</a:t>
            </a:r>
            <a:endParaRPr lang="en-US" sz="1200" dirty="0"/>
          </a:p>
        </p:txBody>
      </p:sp>
      <p:sp>
        <p:nvSpPr>
          <p:cNvPr id="26" name="SK-29-text-25"/>
          <p:cNvSpPr/>
          <p:nvPr/>
        </p:nvSpPr>
        <p:spPr>
          <a:xfrm>
            <a:off x="828526" y="2015430"/>
            <a:ext cx="4934099"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BPH Drug Doses:</a:t>
            </a:r>
            <a:r>
              <a:rPr lang="en-US" sz="1200" dirty="0">
                <a:solidFill>
                  <a:srgbClr val="2F3640"/>
                </a:solidFill>
              </a:rPr>
              <a:t> Tamsulosin 400mcg OD, Alfuzosin 10mg OD, Finasteride 5mg OD.</a:t>
            </a:r>
            <a:endParaRPr lang="en-US" sz="1200" dirty="0"/>
          </a:p>
        </p:txBody>
      </p:sp>
      <p:sp>
        <p:nvSpPr>
          <p:cNvPr id="27" name="SK-29-text-26"/>
          <p:cNvSpPr/>
          <p:nvPr/>
        </p:nvSpPr>
        <p:spPr>
          <a:xfrm>
            <a:off x="850106" y="2556272"/>
            <a:ext cx="4912519"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NG12 Haematuria:</a:t>
            </a:r>
            <a:r>
              <a:rPr lang="en-US" sz="1200" dirty="0">
                <a:solidFill>
                  <a:srgbClr val="2F3640"/>
                </a:solidFill>
              </a:rPr>
              <a:t> Visible 45+, Non-visible 60+ (with dysuria/raised WCC).</a:t>
            </a:r>
            <a:endParaRPr lang="en-US" sz="1200" dirty="0"/>
          </a:p>
        </p:txBody>
      </p:sp>
      <p:sp>
        <p:nvSpPr>
          <p:cNvPr id="28" name="SK-29-text-27"/>
          <p:cNvSpPr/>
          <p:nvPr/>
        </p:nvSpPr>
        <p:spPr>
          <a:xfrm>
            <a:off x="666750" y="3287613"/>
            <a:ext cx="23336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B5563"/>
                </a:solidFill>
              </a:rPr>
              <a:t>PSA 40-49</a:t>
            </a:r>
            <a:endParaRPr lang="en-US" sz="900" dirty="0"/>
          </a:p>
        </p:txBody>
      </p:sp>
      <p:sp>
        <p:nvSpPr>
          <p:cNvPr id="29" name="SK-29-text-28"/>
          <p:cNvSpPr/>
          <p:nvPr/>
        </p:nvSpPr>
        <p:spPr>
          <a:xfrm>
            <a:off x="666750" y="3487638"/>
            <a:ext cx="1813560" cy="152400"/>
          </a:xfrm>
          <a:prstGeom prst="rect">
            <a:avLst/>
          </a:prstGeom>
          <a:noFill/>
          <a:ln/>
        </p:spPr>
        <p:txBody>
          <a:bodyPr vert="horz" wrap="square" lIns="0" tIns="0" rIns="0" bIns="0" rtlCol="0" anchor="ctr"/>
          <a:lstStyle/>
          <a:p>
            <a:pPr marL="0" indent="0">
              <a:lnSpc>
                <a:spcPts val="1575"/>
              </a:lnSpc>
              <a:buNone/>
            </a:pPr>
            <a:r>
              <a:rPr lang="en-US" sz="1050" b="1" dirty="0">
                <a:solidFill>
                  <a:srgbClr val="2F3640"/>
                </a:solidFill>
              </a:rPr>
              <a:t>&gt; 2.5 µg/L</a:t>
            </a:r>
            <a:endParaRPr lang="en-US" sz="1050" dirty="0"/>
          </a:p>
        </p:txBody>
      </p:sp>
      <p:sp>
        <p:nvSpPr>
          <p:cNvPr id="30" name="SK-29-text-29"/>
          <p:cNvSpPr/>
          <p:nvPr/>
        </p:nvSpPr>
        <p:spPr>
          <a:xfrm>
            <a:off x="3333750" y="3287613"/>
            <a:ext cx="23336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B5563"/>
                </a:solidFill>
              </a:rPr>
              <a:t>PSA 50-59</a:t>
            </a:r>
            <a:endParaRPr lang="en-US" sz="900" dirty="0"/>
          </a:p>
        </p:txBody>
      </p:sp>
      <p:sp>
        <p:nvSpPr>
          <p:cNvPr id="31" name="SK-29-text-30"/>
          <p:cNvSpPr/>
          <p:nvPr/>
        </p:nvSpPr>
        <p:spPr>
          <a:xfrm>
            <a:off x="3333750" y="3487638"/>
            <a:ext cx="1813560" cy="152400"/>
          </a:xfrm>
          <a:prstGeom prst="rect">
            <a:avLst/>
          </a:prstGeom>
          <a:noFill/>
          <a:ln/>
        </p:spPr>
        <p:txBody>
          <a:bodyPr vert="horz" wrap="square" lIns="0" tIns="0" rIns="0" bIns="0" rtlCol="0" anchor="ctr"/>
          <a:lstStyle/>
          <a:p>
            <a:pPr marL="0" indent="0">
              <a:lnSpc>
                <a:spcPts val="1575"/>
              </a:lnSpc>
              <a:buNone/>
            </a:pPr>
            <a:r>
              <a:rPr lang="en-US" sz="1050" b="1" dirty="0">
                <a:solidFill>
                  <a:srgbClr val="2F3640"/>
                </a:solidFill>
              </a:rPr>
              <a:t>&gt; 3.5 µg/L</a:t>
            </a:r>
            <a:endParaRPr lang="en-US" sz="1050" dirty="0"/>
          </a:p>
        </p:txBody>
      </p:sp>
      <p:sp>
        <p:nvSpPr>
          <p:cNvPr id="32" name="SK-29-text-31"/>
          <p:cNvSpPr/>
          <p:nvPr/>
        </p:nvSpPr>
        <p:spPr>
          <a:xfrm>
            <a:off x="666750" y="4021038"/>
            <a:ext cx="23336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B5563"/>
                </a:solidFill>
              </a:rPr>
              <a:t>PSA 60-69</a:t>
            </a:r>
            <a:endParaRPr lang="en-US" sz="900" dirty="0"/>
          </a:p>
        </p:txBody>
      </p:sp>
      <p:sp>
        <p:nvSpPr>
          <p:cNvPr id="33" name="SK-29-text-32"/>
          <p:cNvSpPr/>
          <p:nvPr/>
        </p:nvSpPr>
        <p:spPr>
          <a:xfrm>
            <a:off x="666750" y="4221063"/>
            <a:ext cx="1813560" cy="152400"/>
          </a:xfrm>
          <a:prstGeom prst="rect">
            <a:avLst/>
          </a:prstGeom>
          <a:noFill/>
          <a:ln/>
        </p:spPr>
        <p:txBody>
          <a:bodyPr vert="horz" wrap="square" lIns="0" tIns="0" rIns="0" bIns="0" rtlCol="0" anchor="ctr"/>
          <a:lstStyle/>
          <a:p>
            <a:pPr marL="0" indent="0">
              <a:lnSpc>
                <a:spcPts val="1575"/>
              </a:lnSpc>
              <a:buNone/>
            </a:pPr>
            <a:r>
              <a:rPr lang="en-US" sz="1050" b="1" dirty="0">
                <a:solidFill>
                  <a:srgbClr val="2F3640"/>
                </a:solidFill>
              </a:rPr>
              <a:t>&gt; 4.5 µg/L</a:t>
            </a:r>
            <a:endParaRPr lang="en-US" sz="1050" dirty="0"/>
          </a:p>
        </p:txBody>
      </p:sp>
      <p:sp>
        <p:nvSpPr>
          <p:cNvPr id="34" name="SK-29-text-33"/>
          <p:cNvSpPr/>
          <p:nvPr/>
        </p:nvSpPr>
        <p:spPr>
          <a:xfrm>
            <a:off x="3333750" y="4021038"/>
            <a:ext cx="23336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4B5563"/>
                </a:solidFill>
              </a:rPr>
              <a:t>PSA 70+</a:t>
            </a:r>
            <a:endParaRPr lang="en-US" sz="900" dirty="0"/>
          </a:p>
        </p:txBody>
      </p:sp>
      <p:sp>
        <p:nvSpPr>
          <p:cNvPr id="35" name="SK-29-text-34"/>
          <p:cNvSpPr/>
          <p:nvPr/>
        </p:nvSpPr>
        <p:spPr>
          <a:xfrm>
            <a:off x="3333750" y="4221063"/>
            <a:ext cx="1813560" cy="152400"/>
          </a:xfrm>
          <a:prstGeom prst="rect">
            <a:avLst/>
          </a:prstGeom>
          <a:noFill/>
          <a:ln/>
        </p:spPr>
        <p:txBody>
          <a:bodyPr vert="horz" wrap="square" lIns="0" tIns="0" rIns="0" bIns="0" rtlCol="0" anchor="ctr"/>
          <a:lstStyle/>
          <a:p>
            <a:pPr marL="0" indent="0">
              <a:lnSpc>
                <a:spcPts val="1575"/>
              </a:lnSpc>
              <a:buNone/>
            </a:pPr>
            <a:r>
              <a:rPr lang="en-US" sz="1050" b="1" dirty="0">
                <a:solidFill>
                  <a:srgbClr val="2F3640"/>
                </a:solidFill>
              </a:rPr>
              <a:t>&gt; 6.5 µg/L</a:t>
            </a:r>
            <a:endParaRPr lang="en-US" sz="1050" dirty="0"/>
          </a:p>
        </p:txBody>
      </p:sp>
      <p:sp>
        <p:nvSpPr>
          <p:cNvPr id="36" name="SK-29-text-35"/>
          <p:cNvSpPr/>
          <p:nvPr/>
        </p:nvSpPr>
        <p:spPr>
          <a:xfrm>
            <a:off x="6829425" y="1205805"/>
            <a:ext cx="320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D9488"/>
                </a:solidFill>
              </a:rPr>
              <a:t>SCA EXAM FOCUS</a:t>
            </a:r>
            <a:endParaRPr lang="en-US" sz="1500" dirty="0"/>
          </a:p>
        </p:txBody>
      </p:sp>
      <p:sp>
        <p:nvSpPr>
          <p:cNvPr id="37" name="SK-29-text-36"/>
          <p:cNvSpPr/>
          <p:nvPr/>
        </p:nvSpPr>
        <p:spPr>
          <a:xfrm>
            <a:off x="6671816" y="1663005"/>
            <a:ext cx="4948684"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Structure:</a:t>
            </a:r>
            <a:r>
              <a:rPr lang="en-US" sz="1200" dirty="0">
                <a:solidFill>
                  <a:srgbClr val="2F3640"/>
                </a:solidFill>
              </a:rPr>
              <a:t> Start with the "Three Questions" (Flow, Bother, Nocturia) to anchor the consultation.</a:t>
            </a:r>
            <a:endParaRPr lang="en-US" sz="1200" dirty="0"/>
          </a:p>
        </p:txBody>
      </p:sp>
      <p:sp>
        <p:nvSpPr>
          <p:cNvPr id="38" name="SK-29-text-37"/>
          <p:cNvSpPr/>
          <p:nvPr/>
        </p:nvSpPr>
        <p:spPr>
          <a:xfrm>
            <a:off x="6655891" y="2203847"/>
            <a:ext cx="4964609"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Pre-PSA Counselling:</a:t>
            </a:r>
            <a:r>
              <a:rPr lang="en-US" sz="1200" dirty="0">
                <a:solidFill>
                  <a:srgbClr val="2F3640"/>
                </a:solidFill>
              </a:rPr>
              <a:t> Balanced view of risks (overdiagnosis, biopsy anxiety) vs benefits (early detection).</a:t>
            </a:r>
            <a:endParaRPr lang="en-US" sz="1200" dirty="0"/>
          </a:p>
        </p:txBody>
      </p:sp>
      <p:sp>
        <p:nvSpPr>
          <p:cNvPr id="39" name="SK-29-text-38"/>
          <p:cNvSpPr/>
          <p:nvPr/>
        </p:nvSpPr>
        <p:spPr>
          <a:xfrm>
            <a:off x="6669435" y="2744688"/>
            <a:ext cx="4951065"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Communication:</a:t>
            </a:r>
            <a:r>
              <a:rPr lang="en-US" sz="1200" dirty="0">
                <a:solidFill>
                  <a:srgbClr val="2F3640"/>
                </a:solidFill>
              </a:rPr>
              <a:t> Use clinical language like "Red Flags" when justifying an urgent 2WW referral.</a:t>
            </a:r>
            <a:endParaRPr lang="en-US" sz="1200" dirty="0"/>
          </a:p>
        </p:txBody>
      </p:sp>
      <p:sp>
        <p:nvSpPr>
          <p:cNvPr id="40" name="SK-29-text-39"/>
          <p:cNvSpPr/>
          <p:nvPr/>
        </p:nvSpPr>
        <p:spPr>
          <a:xfrm>
            <a:off x="6684169" y="3285530"/>
            <a:ext cx="4936331"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Safety-netting:</a:t>
            </a:r>
            <a:r>
              <a:rPr lang="en-US" sz="1200" dirty="0">
                <a:solidFill>
                  <a:srgbClr val="2F3640"/>
                </a:solidFill>
              </a:rPr>
              <a:t> Clear instructions for retention (A&amp;E) or systemic symptoms (infection).</a:t>
            </a:r>
            <a:endParaRPr lang="en-US" sz="1200" dirty="0"/>
          </a:p>
        </p:txBody>
      </p:sp>
      <p:sp>
        <p:nvSpPr>
          <p:cNvPr id="41" name="SK-29-text-40"/>
          <p:cNvSpPr/>
          <p:nvPr/>
        </p:nvSpPr>
        <p:spPr>
          <a:xfrm>
            <a:off x="6646962" y="3826371"/>
            <a:ext cx="4973538"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Coexistence:</a:t>
            </a:r>
            <a:r>
              <a:rPr lang="en-US" sz="1200" dirty="0">
                <a:solidFill>
                  <a:srgbClr val="2F3640"/>
                </a:solidFill>
              </a:rPr>
              <a:t> Explain that BPH and Prostate Cancer are not mutually exclusive; having one doesn't stop the other.</a:t>
            </a:r>
            <a:endParaRPr lang="en-US" sz="1200" dirty="0"/>
          </a:p>
        </p:txBody>
      </p:sp>
      <p:sp>
        <p:nvSpPr>
          <p:cNvPr id="42" name="SK-29-text-41"/>
          <p:cNvSpPr/>
          <p:nvPr/>
        </p:nvSpPr>
        <p:spPr>
          <a:xfrm>
            <a:off x="381000" y="6562725"/>
            <a:ext cx="3360420" cy="200025"/>
          </a:xfrm>
          <a:prstGeom prst="rect">
            <a:avLst/>
          </a:prstGeom>
          <a:noFill/>
          <a:ln/>
        </p:spPr>
        <p:txBody>
          <a:bodyPr vert="horz" wrap="square" lIns="0" tIns="0" rIns="0" bIns="0" rtlCol="0" anchor="ctr"/>
          <a:lstStyle/>
          <a:p>
            <a:pPr marL="0" indent="0">
              <a:lnSpc>
                <a:spcPts val="1575"/>
              </a:lnSpc>
              <a:buNone/>
            </a:pPr>
            <a:r>
              <a:rPr lang="en-US" sz="1050" dirty="0">
                <a:solidFill>
                  <a:srgbClr val="64748B"/>
                </a:solidFill>
              </a:rPr>
              <a:t>www.bradfordvts.co.uk</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0-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0-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30-img-4" descr="preencoded.png"/>
          <p:cNvPicPr>
            <a:picLocks noChangeAspect="1"/>
          </p:cNvPicPr>
          <p:nvPr/>
        </p:nvPicPr>
        <p:blipFill>
          <a:blip r:embed="rId5"/>
          <a:stretch>
            <a:fillRect/>
          </a:stretch>
        </p:blipFill>
        <p:spPr>
          <a:xfrm>
            <a:off x="381000" y="986730"/>
            <a:ext cx="11430000" cy="5410200"/>
          </a:xfrm>
          <a:prstGeom prst="rect">
            <a:avLst/>
          </a:prstGeom>
        </p:spPr>
      </p:pic>
      <p:pic>
        <p:nvPicPr>
          <p:cNvPr id="6" name="SK-30-img-5" descr="preencoded.png"/>
          <p:cNvPicPr>
            <a:picLocks noChangeAspect="1"/>
          </p:cNvPicPr>
          <p:nvPr/>
        </p:nvPicPr>
        <p:blipFill>
          <a:blip r:embed="rId6"/>
          <a:stretch>
            <a:fillRect/>
          </a:stretch>
        </p:blipFill>
        <p:spPr>
          <a:xfrm>
            <a:off x="762000" y="1367730"/>
            <a:ext cx="5214938" cy="1162050"/>
          </a:xfrm>
          <a:prstGeom prst="rect">
            <a:avLst/>
          </a:prstGeom>
        </p:spPr>
      </p:pic>
      <p:pic>
        <p:nvPicPr>
          <p:cNvPr id="7" name="SK-30-img-6" descr="preencoded.png"/>
          <p:cNvPicPr>
            <a:picLocks noChangeAspect="1"/>
          </p:cNvPicPr>
          <p:nvPr/>
        </p:nvPicPr>
        <p:blipFill>
          <a:blip r:embed="rId7"/>
          <a:stretch>
            <a:fillRect/>
          </a:stretch>
        </p:blipFill>
        <p:spPr>
          <a:xfrm>
            <a:off x="1000125" y="1658689"/>
            <a:ext cx="381000" cy="304800"/>
          </a:xfrm>
          <a:prstGeom prst="rect">
            <a:avLst/>
          </a:prstGeom>
        </p:spPr>
      </p:pic>
      <p:pic>
        <p:nvPicPr>
          <p:cNvPr id="8" name="SK-30-img-7" descr="preencoded.png"/>
          <p:cNvPicPr>
            <a:picLocks noChangeAspect="1"/>
          </p:cNvPicPr>
          <p:nvPr/>
        </p:nvPicPr>
        <p:blipFill>
          <a:blip r:embed="rId8"/>
          <a:stretch>
            <a:fillRect/>
          </a:stretch>
        </p:blipFill>
        <p:spPr>
          <a:xfrm>
            <a:off x="6215063" y="1367730"/>
            <a:ext cx="5214938" cy="1162050"/>
          </a:xfrm>
          <a:prstGeom prst="rect">
            <a:avLst/>
          </a:prstGeom>
        </p:spPr>
      </p:pic>
      <p:pic>
        <p:nvPicPr>
          <p:cNvPr id="9" name="SK-30-img-8" descr="preencoded.png"/>
          <p:cNvPicPr>
            <a:picLocks noChangeAspect="1"/>
          </p:cNvPicPr>
          <p:nvPr/>
        </p:nvPicPr>
        <p:blipFill>
          <a:blip r:embed="rId9"/>
          <a:stretch>
            <a:fillRect/>
          </a:stretch>
        </p:blipFill>
        <p:spPr>
          <a:xfrm>
            <a:off x="6453188" y="1658689"/>
            <a:ext cx="381000" cy="304800"/>
          </a:xfrm>
          <a:prstGeom prst="rect">
            <a:avLst/>
          </a:prstGeom>
        </p:spPr>
      </p:pic>
      <p:pic>
        <p:nvPicPr>
          <p:cNvPr id="10" name="SK-30-img-9" descr="preencoded.png"/>
          <p:cNvPicPr>
            <a:picLocks noChangeAspect="1"/>
          </p:cNvPicPr>
          <p:nvPr/>
        </p:nvPicPr>
        <p:blipFill>
          <a:blip r:embed="rId10"/>
          <a:stretch>
            <a:fillRect/>
          </a:stretch>
        </p:blipFill>
        <p:spPr>
          <a:xfrm>
            <a:off x="762000" y="2767905"/>
            <a:ext cx="5214938" cy="1504950"/>
          </a:xfrm>
          <a:prstGeom prst="rect">
            <a:avLst/>
          </a:prstGeom>
        </p:spPr>
      </p:pic>
      <p:pic>
        <p:nvPicPr>
          <p:cNvPr id="11" name="SK-30-img-10" descr="preencoded.png"/>
          <p:cNvPicPr>
            <a:picLocks noChangeAspect="1"/>
          </p:cNvPicPr>
          <p:nvPr/>
        </p:nvPicPr>
        <p:blipFill>
          <a:blip r:embed="rId11"/>
          <a:stretch>
            <a:fillRect/>
          </a:stretch>
        </p:blipFill>
        <p:spPr>
          <a:xfrm>
            <a:off x="1000125" y="3058864"/>
            <a:ext cx="381000" cy="304800"/>
          </a:xfrm>
          <a:prstGeom prst="rect">
            <a:avLst/>
          </a:prstGeom>
        </p:spPr>
      </p:pic>
      <p:pic>
        <p:nvPicPr>
          <p:cNvPr id="12" name="SK-30-img-11" descr="preencoded.png"/>
          <p:cNvPicPr>
            <a:picLocks noChangeAspect="1"/>
          </p:cNvPicPr>
          <p:nvPr/>
        </p:nvPicPr>
        <p:blipFill>
          <a:blip r:embed="rId12"/>
          <a:stretch>
            <a:fillRect/>
          </a:stretch>
        </p:blipFill>
        <p:spPr>
          <a:xfrm>
            <a:off x="6215063" y="2767905"/>
            <a:ext cx="5214938" cy="1504950"/>
          </a:xfrm>
          <a:prstGeom prst="rect">
            <a:avLst/>
          </a:prstGeom>
        </p:spPr>
      </p:pic>
      <p:pic>
        <p:nvPicPr>
          <p:cNvPr id="13" name="SK-30-img-12" descr="preencoded.png"/>
          <p:cNvPicPr>
            <a:picLocks noChangeAspect="1"/>
          </p:cNvPicPr>
          <p:nvPr/>
        </p:nvPicPr>
        <p:blipFill>
          <a:blip r:embed="rId13"/>
          <a:stretch>
            <a:fillRect/>
          </a:stretch>
        </p:blipFill>
        <p:spPr>
          <a:xfrm>
            <a:off x="6453188" y="3058864"/>
            <a:ext cx="381000" cy="304800"/>
          </a:xfrm>
          <a:prstGeom prst="rect">
            <a:avLst/>
          </a:prstGeom>
        </p:spPr>
      </p:pic>
      <p:pic>
        <p:nvPicPr>
          <p:cNvPr id="14" name="SK-30-img-13" descr="preencoded.png"/>
          <p:cNvPicPr>
            <a:picLocks noChangeAspect="1"/>
          </p:cNvPicPr>
          <p:nvPr/>
        </p:nvPicPr>
        <p:blipFill>
          <a:blip r:embed="rId14"/>
          <a:stretch>
            <a:fillRect/>
          </a:stretch>
        </p:blipFill>
        <p:spPr>
          <a:xfrm>
            <a:off x="7072313" y="2958405"/>
            <a:ext cx="1515517" cy="247650"/>
          </a:xfrm>
          <a:prstGeom prst="rect">
            <a:avLst/>
          </a:prstGeom>
        </p:spPr>
      </p:pic>
      <p:pic>
        <p:nvPicPr>
          <p:cNvPr id="15" name="SK-30-img-14" descr="preencoded.png"/>
          <p:cNvPicPr>
            <a:picLocks noChangeAspect="1"/>
          </p:cNvPicPr>
          <p:nvPr/>
        </p:nvPicPr>
        <p:blipFill>
          <a:blip r:embed="rId10"/>
          <a:stretch>
            <a:fillRect/>
          </a:stretch>
        </p:blipFill>
        <p:spPr>
          <a:xfrm>
            <a:off x="762000" y="4510980"/>
            <a:ext cx="5214938" cy="1504950"/>
          </a:xfrm>
          <a:prstGeom prst="rect">
            <a:avLst/>
          </a:prstGeom>
        </p:spPr>
      </p:pic>
      <p:pic>
        <p:nvPicPr>
          <p:cNvPr id="16" name="SK-30-img-15" descr="preencoded.png"/>
          <p:cNvPicPr>
            <a:picLocks noChangeAspect="1"/>
          </p:cNvPicPr>
          <p:nvPr/>
        </p:nvPicPr>
        <p:blipFill>
          <a:blip r:embed="rId15"/>
          <a:stretch>
            <a:fillRect/>
          </a:stretch>
        </p:blipFill>
        <p:spPr>
          <a:xfrm>
            <a:off x="1000125" y="4801939"/>
            <a:ext cx="381000" cy="304800"/>
          </a:xfrm>
          <a:prstGeom prst="rect">
            <a:avLst/>
          </a:prstGeom>
        </p:spPr>
      </p:pic>
      <p:pic>
        <p:nvPicPr>
          <p:cNvPr id="17" name="SK-30-img-16" descr="preencoded.png"/>
          <p:cNvPicPr>
            <a:picLocks noChangeAspect="1"/>
          </p:cNvPicPr>
          <p:nvPr/>
        </p:nvPicPr>
        <p:blipFill>
          <a:blip r:embed="rId16"/>
          <a:stretch>
            <a:fillRect/>
          </a:stretch>
        </p:blipFill>
        <p:spPr>
          <a:xfrm>
            <a:off x="1619250" y="4701480"/>
            <a:ext cx="821531" cy="247650"/>
          </a:xfrm>
          <a:prstGeom prst="rect">
            <a:avLst/>
          </a:prstGeom>
        </p:spPr>
      </p:pic>
      <p:pic>
        <p:nvPicPr>
          <p:cNvPr id="18" name="SK-30-img-17" descr="preencoded.png"/>
          <p:cNvPicPr>
            <a:picLocks noChangeAspect="1"/>
          </p:cNvPicPr>
          <p:nvPr/>
        </p:nvPicPr>
        <p:blipFill>
          <a:blip r:embed="rId12"/>
          <a:stretch>
            <a:fillRect/>
          </a:stretch>
        </p:blipFill>
        <p:spPr>
          <a:xfrm>
            <a:off x="6215063" y="4510980"/>
            <a:ext cx="5214938" cy="1504950"/>
          </a:xfrm>
          <a:prstGeom prst="rect">
            <a:avLst/>
          </a:prstGeom>
        </p:spPr>
      </p:pic>
      <p:pic>
        <p:nvPicPr>
          <p:cNvPr id="19" name="SK-30-img-18" descr="preencoded.png"/>
          <p:cNvPicPr>
            <a:picLocks noChangeAspect="1"/>
          </p:cNvPicPr>
          <p:nvPr/>
        </p:nvPicPr>
        <p:blipFill>
          <a:blip r:embed="rId17"/>
          <a:stretch>
            <a:fillRect/>
          </a:stretch>
        </p:blipFill>
        <p:spPr>
          <a:xfrm>
            <a:off x="6453188" y="4801939"/>
            <a:ext cx="381000" cy="304800"/>
          </a:xfrm>
          <a:prstGeom prst="rect">
            <a:avLst/>
          </a:prstGeom>
        </p:spPr>
      </p:pic>
      <p:pic>
        <p:nvPicPr>
          <p:cNvPr id="20" name="SK-30-img-19" descr="preencoded.png"/>
          <p:cNvPicPr>
            <a:picLocks noChangeAspect="1"/>
          </p:cNvPicPr>
          <p:nvPr/>
        </p:nvPicPr>
        <p:blipFill>
          <a:blip r:embed="rId18"/>
          <a:stretch>
            <a:fillRect/>
          </a:stretch>
        </p:blipFill>
        <p:spPr>
          <a:xfrm>
            <a:off x="7072313" y="4701480"/>
            <a:ext cx="965299" cy="247650"/>
          </a:xfrm>
          <a:prstGeom prst="rect">
            <a:avLst/>
          </a:prstGeom>
        </p:spPr>
      </p:pic>
      <p:pic>
        <p:nvPicPr>
          <p:cNvPr id="21" name="SK-30-img-20" descr="preencoded.png"/>
          <p:cNvPicPr>
            <a:picLocks noChangeAspect="1"/>
          </p:cNvPicPr>
          <p:nvPr/>
        </p:nvPicPr>
        <p:blipFill>
          <a:blip r:embed="rId19"/>
          <a:stretch>
            <a:fillRect/>
          </a:stretch>
        </p:blipFill>
        <p:spPr>
          <a:xfrm>
            <a:off x="0" y="6587430"/>
            <a:ext cx="12192000" cy="270570"/>
          </a:xfrm>
          <a:prstGeom prst="rect">
            <a:avLst/>
          </a:prstGeom>
        </p:spPr>
      </p:pic>
      <p:sp>
        <p:nvSpPr>
          <p:cNvPr id="22" name="SK-30-text-21"/>
          <p:cNvSpPr/>
          <p:nvPr/>
        </p:nvSpPr>
        <p:spPr>
          <a:xfrm>
            <a:off x="381000" y="190500"/>
            <a:ext cx="1152144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DC2626"/>
                </a:solidFill>
              </a:rPr>
              <a:t>RED FLAGS: Immediate Action Triggers</a:t>
            </a:r>
            <a:endParaRPr lang="en-US" sz="2100" dirty="0"/>
          </a:p>
        </p:txBody>
      </p:sp>
      <p:sp>
        <p:nvSpPr>
          <p:cNvPr id="23" name="SK-30-text-22"/>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2F3640"/>
                </a:solidFill>
              </a:rPr>
              <a:t>EMERGENCY SITUATIONS &amp; 2WW MALIGNANCY REFERRAL CRITERIA</a:t>
            </a:r>
            <a:endParaRPr lang="en-US" sz="1050" dirty="0"/>
          </a:p>
        </p:txBody>
      </p:sp>
      <p:sp>
        <p:nvSpPr>
          <p:cNvPr id="24" name="SK-30-text-23"/>
          <p:cNvSpPr/>
          <p:nvPr/>
        </p:nvSpPr>
        <p:spPr>
          <a:xfrm>
            <a:off x="1619250" y="1558230"/>
            <a:ext cx="41671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Malignant DRE</a:t>
            </a:r>
            <a:endParaRPr lang="en-US" sz="1500" dirty="0"/>
          </a:p>
        </p:txBody>
      </p:sp>
      <p:sp>
        <p:nvSpPr>
          <p:cNvPr id="25" name="SK-30-text-24"/>
          <p:cNvSpPr/>
          <p:nvPr/>
        </p:nvSpPr>
        <p:spPr>
          <a:xfrm>
            <a:off x="1619250" y="1910655"/>
            <a:ext cx="3879205"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Hard, irregular, nodular, or asymmetric gland. Refer 2WW </a:t>
            </a:r>
            <a:r>
              <a:rPr lang="en-US" sz="1200" b="1" dirty="0">
                <a:solidFill>
                  <a:srgbClr val="FFFFFF">
                    <a:alpha val="95000"/>
                  </a:srgbClr>
                </a:solidFill>
              </a:rPr>
              <a:t>regardless of PSA level</a:t>
            </a:r>
            <a:r>
              <a:rPr lang="en-US" sz="1200" dirty="0">
                <a:solidFill>
                  <a:srgbClr val="FFFFFF">
                    <a:alpha val="95000"/>
                  </a:srgbClr>
                </a:solidFill>
              </a:rPr>
              <a:t>.</a:t>
            </a:r>
            <a:endParaRPr lang="en-US" sz="1200" dirty="0"/>
          </a:p>
        </p:txBody>
      </p:sp>
      <p:sp>
        <p:nvSpPr>
          <p:cNvPr id="26" name="SK-30-text-25"/>
          <p:cNvSpPr/>
          <p:nvPr/>
        </p:nvSpPr>
        <p:spPr>
          <a:xfrm>
            <a:off x="7072313" y="1558230"/>
            <a:ext cx="41671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Elevated PSA</a:t>
            </a:r>
            <a:endParaRPr lang="en-US" sz="1500" dirty="0"/>
          </a:p>
        </p:txBody>
      </p:sp>
      <p:sp>
        <p:nvSpPr>
          <p:cNvPr id="27" name="SK-30-text-26"/>
          <p:cNvSpPr/>
          <p:nvPr/>
        </p:nvSpPr>
        <p:spPr>
          <a:xfrm>
            <a:off x="7072313" y="1910655"/>
            <a:ext cx="4045000"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PSA above NICE age-specific thresholds (e.g., &gt;3.5 for 50s, &gt;4.5 for 60s). Refer 2WW.</a:t>
            </a:r>
            <a:endParaRPr lang="en-US" sz="1200" dirty="0"/>
          </a:p>
        </p:txBody>
      </p:sp>
      <p:sp>
        <p:nvSpPr>
          <p:cNvPr id="28" name="SK-30-text-27"/>
          <p:cNvSpPr/>
          <p:nvPr/>
        </p:nvSpPr>
        <p:spPr>
          <a:xfrm>
            <a:off x="1619250" y="2958405"/>
            <a:ext cx="41671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Haematuria</a:t>
            </a:r>
            <a:endParaRPr lang="en-US" sz="1500" dirty="0"/>
          </a:p>
        </p:txBody>
      </p:sp>
      <p:sp>
        <p:nvSpPr>
          <p:cNvPr id="29" name="SK-30-text-28"/>
          <p:cNvSpPr/>
          <p:nvPr/>
        </p:nvSpPr>
        <p:spPr>
          <a:xfrm>
            <a:off x="1619250" y="3310830"/>
            <a:ext cx="4156323"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Visible (45+) or persistent non-visible (60+ with dysuria/raised WCC). Refer 2WW.</a:t>
            </a:r>
            <a:endParaRPr lang="en-US" sz="1200" dirty="0"/>
          </a:p>
        </p:txBody>
      </p:sp>
      <p:sp>
        <p:nvSpPr>
          <p:cNvPr id="30" name="SK-30-text-29"/>
          <p:cNvSpPr/>
          <p:nvPr/>
        </p:nvSpPr>
        <p:spPr>
          <a:xfrm>
            <a:off x="7186613" y="2958405"/>
            <a:ext cx="2096475" cy="247650"/>
          </a:xfrm>
          <a:prstGeom prst="rect">
            <a:avLst/>
          </a:prstGeom>
          <a:noFill/>
          <a:ln/>
        </p:spPr>
        <p:txBody>
          <a:bodyPr vert="horz" wrap="square" lIns="0" tIns="0" rIns="0" bIns="0" rtlCol="0" anchor="ctr"/>
          <a:lstStyle/>
          <a:p>
            <a:pPr marL="0" indent="0">
              <a:lnSpc>
                <a:spcPts val="1350"/>
              </a:lnSpc>
              <a:buNone/>
            </a:pPr>
            <a:r>
              <a:rPr lang="en-US" sz="900" b="1" dirty="0">
                <a:solidFill>
                  <a:srgbClr val="DC2626"/>
                </a:solidFill>
              </a:rPr>
              <a:t>IMMEDIATE REFERRAL</a:t>
            </a:r>
            <a:endParaRPr lang="en-US" sz="900" dirty="0"/>
          </a:p>
        </p:txBody>
      </p:sp>
      <p:sp>
        <p:nvSpPr>
          <p:cNvPr id="31" name="SK-30-text-30"/>
          <p:cNvSpPr/>
          <p:nvPr/>
        </p:nvSpPr>
        <p:spPr>
          <a:xfrm>
            <a:off x="7072313" y="3301305"/>
            <a:ext cx="41671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Suspected MSCC</a:t>
            </a:r>
            <a:endParaRPr lang="en-US" sz="1500" dirty="0"/>
          </a:p>
        </p:txBody>
      </p:sp>
      <p:sp>
        <p:nvSpPr>
          <p:cNvPr id="32" name="SK-30-text-31"/>
          <p:cNvSpPr/>
          <p:nvPr/>
        </p:nvSpPr>
        <p:spPr>
          <a:xfrm>
            <a:off x="7072313" y="3653730"/>
            <a:ext cx="4048869"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New back pain with neurological symptoms or weight loss in suspected/known cancer.</a:t>
            </a:r>
            <a:endParaRPr lang="en-US" sz="1200" dirty="0"/>
          </a:p>
        </p:txBody>
      </p:sp>
      <p:sp>
        <p:nvSpPr>
          <p:cNvPr id="33" name="SK-30-text-32"/>
          <p:cNvSpPr/>
          <p:nvPr/>
        </p:nvSpPr>
        <p:spPr>
          <a:xfrm>
            <a:off x="1733550" y="4701480"/>
            <a:ext cx="791950" cy="247650"/>
          </a:xfrm>
          <a:prstGeom prst="rect">
            <a:avLst/>
          </a:prstGeom>
          <a:noFill/>
          <a:ln/>
        </p:spPr>
        <p:txBody>
          <a:bodyPr vert="horz" wrap="square" lIns="0" tIns="0" rIns="0" bIns="0" rtlCol="0" anchor="ctr"/>
          <a:lstStyle/>
          <a:p>
            <a:pPr marL="0" indent="0">
              <a:lnSpc>
                <a:spcPts val="1350"/>
              </a:lnSpc>
              <a:buNone/>
            </a:pPr>
            <a:r>
              <a:rPr lang="en-US" sz="900" b="1" dirty="0">
                <a:solidFill>
                  <a:srgbClr val="DC2626"/>
                </a:solidFill>
              </a:rPr>
              <a:t>SAME DAY</a:t>
            </a:r>
            <a:endParaRPr lang="en-US" sz="900" dirty="0"/>
          </a:p>
        </p:txBody>
      </p:sp>
      <p:sp>
        <p:nvSpPr>
          <p:cNvPr id="34" name="SK-30-text-33"/>
          <p:cNvSpPr/>
          <p:nvPr/>
        </p:nvSpPr>
        <p:spPr>
          <a:xfrm>
            <a:off x="1619250" y="5044380"/>
            <a:ext cx="6400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Retention &amp; Renal Impairment</a:t>
            </a:r>
            <a:endParaRPr lang="en-US" sz="1500" dirty="0"/>
          </a:p>
        </p:txBody>
      </p:sp>
      <p:sp>
        <p:nvSpPr>
          <p:cNvPr id="35" name="SK-30-text-34"/>
          <p:cNvSpPr/>
          <p:nvPr/>
        </p:nvSpPr>
        <p:spPr>
          <a:xfrm>
            <a:off x="1619250" y="5396805"/>
            <a:ext cx="4066431"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Acute painful retention or hydronephrosis/AKI due to chronic obstruction.</a:t>
            </a:r>
            <a:endParaRPr lang="en-US" sz="1200" dirty="0"/>
          </a:p>
        </p:txBody>
      </p:sp>
      <p:sp>
        <p:nvSpPr>
          <p:cNvPr id="36" name="SK-30-text-35"/>
          <p:cNvSpPr/>
          <p:nvPr/>
        </p:nvSpPr>
        <p:spPr>
          <a:xfrm>
            <a:off x="7186613" y="4701480"/>
            <a:ext cx="942103" cy="247650"/>
          </a:xfrm>
          <a:prstGeom prst="rect">
            <a:avLst/>
          </a:prstGeom>
          <a:noFill/>
          <a:ln/>
        </p:spPr>
        <p:txBody>
          <a:bodyPr vert="horz" wrap="square" lIns="0" tIns="0" rIns="0" bIns="0" rtlCol="0" anchor="ctr"/>
          <a:lstStyle/>
          <a:p>
            <a:pPr marL="0" indent="0">
              <a:lnSpc>
                <a:spcPts val="1350"/>
              </a:lnSpc>
              <a:buNone/>
            </a:pPr>
            <a:r>
              <a:rPr lang="en-US" sz="900" b="1" dirty="0">
                <a:solidFill>
                  <a:srgbClr val="DC2626"/>
                </a:solidFill>
              </a:rPr>
              <a:t>EMERGENCY</a:t>
            </a:r>
            <a:endParaRPr lang="en-US" sz="900" dirty="0"/>
          </a:p>
        </p:txBody>
      </p:sp>
      <p:sp>
        <p:nvSpPr>
          <p:cNvPr id="37" name="SK-30-text-36"/>
          <p:cNvSpPr/>
          <p:nvPr/>
        </p:nvSpPr>
        <p:spPr>
          <a:xfrm>
            <a:off x="7072313" y="5044380"/>
            <a:ext cx="51196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rPr>
              <a:t>Urosepsis / Prostatitis</a:t>
            </a:r>
            <a:endParaRPr lang="en-US" sz="1500" dirty="0"/>
          </a:p>
        </p:txBody>
      </p:sp>
      <p:sp>
        <p:nvSpPr>
          <p:cNvPr id="38" name="SK-30-text-37"/>
          <p:cNvSpPr/>
          <p:nvPr/>
        </p:nvSpPr>
        <p:spPr>
          <a:xfrm>
            <a:off x="7072313" y="5396805"/>
            <a:ext cx="4116884" cy="390525"/>
          </a:xfrm>
          <a:prstGeom prst="rect">
            <a:avLst/>
          </a:prstGeom>
          <a:noFill/>
          <a:ln/>
        </p:spPr>
        <p:txBody>
          <a:bodyPr vert="horz" wrap="square" lIns="0" tIns="0" rIns="0" bIns="0" rtlCol="0" anchor="ctr"/>
          <a:lstStyle/>
          <a:p>
            <a:pPr marL="0" indent="0">
              <a:lnSpc>
                <a:spcPts val="1680"/>
              </a:lnSpc>
              <a:buNone/>
            </a:pPr>
            <a:r>
              <a:rPr lang="en-US" sz="1200" dirty="0">
                <a:solidFill>
                  <a:srgbClr val="FFFFFF">
                    <a:alpha val="95000"/>
                  </a:srgbClr>
                </a:solidFill>
              </a:rPr>
              <a:t>Fever, rigors, and systemic upset with tender boggy prostate. Urgent hospital admission.</a:t>
            </a:r>
            <a:endParaRPr lang="en-US" sz="1200" dirty="0"/>
          </a:p>
        </p:txBody>
      </p:sp>
      <p:sp>
        <p:nvSpPr>
          <p:cNvPr id="39" name="SK-30-text-38"/>
          <p:cNvSpPr/>
          <p:nvPr/>
        </p:nvSpPr>
        <p:spPr>
          <a:xfrm>
            <a:off x="5375225" y="6622703"/>
            <a:ext cx="3360420" cy="200025"/>
          </a:xfrm>
          <a:prstGeom prst="rect">
            <a:avLst/>
          </a:prstGeom>
          <a:noFill/>
          <a:ln/>
        </p:spPr>
        <p:txBody>
          <a:bodyPr vert="horz" wrap="square" lIns="0" tIns="0" rIns="0" bIns="0" rtlCol="0" anchor="ctr"/>
          <a:lstStyle/>
          <a:p>
            <a:pPr marL="0" indent="0">
              <a:lnSpc>
                <a:spcPts val="1575"/>
              </a:lnSpc>
              <a:buNone/>
            </a:pPr>
            <a:r>
              <a:rPr lang="en-US" sz="1050" kern="0" spc="30" dirty="0">
                <a:solidFill>
                  <a:srgbClr val="FFFFFF"/>
                </a:solidFill>
              </a:rPr>
              <a:t>www.bradfordvts.co.uk</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1-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1-img-3" descr="preencoded.png"/>
          <p:cNvPicPr>
            <a:picLocks noChangeAspect="1"/>
          </p:cNvPicPr>
          <p:nvPr/>
        </p:nvPicPr>
        <p:blipFill>
          <a:blip r:embed="rId4"/>
          <a:stretch>
            <a:fillRect/>
          </a:stretch>
        </p:blipFill>
        <p:spPr>
          <a:xfrm>
            <a:off x="381000" y="285750"/>
            <a:ext cx="11811000" cy="1034355"/>
          </a:xfrm>
          <a:prstGeom prst="rect">
            <a:avLst/>
          </a:prstGeom>
        </p:spPr>
      </p:pic>
      <p:pic>
        <p:nvPicPr>
          <p:cNvPr id="5" name="SK-31-img-4" descr="preencoded.png"/>
          <p:cNvPicPr>
            <a:picLocks noChangeAspect="1"/>
          </p:cNvPicPr>
          <p:nvPr/>
        </p:nvPicPr>
        <p:blipFill>
          <a:blip r:embed="rId5"/>
          <a:stretch>
            <a:fillRect/>
          </a:stretch>
        </p:blipFill>
        <p:spPr>
          <a:xfrm>
            <a:off x="571500" y="2495699"/>
            <a:ext cx="2619375" cy="1283791"/>
          </a:xfrm>
          <a:prstGeom prst="rect">
            <a:avLst/>
          </a:prstGeom>
        </p:spPr>
      </p:pic>
      <p:pic>
        <p:nvPicPr>
          <p:cNvPr id="6" name="SK-31-img-5" descr="preencoded.png"/>
          <p:cNvPicPr>
            <a:picLocks noChangeAspect="1"/>
          </p:cNvPicPr>
          <p:nvPr/>
        </p:nvPicPr>
        <p:blipFill>
          <a:blip r:embed="rId6"/>
          <a:stretch>
            <a:fillRect/>
          </a:stretch>
        </p:blipFill>
        <p:spPr>
          <a:xfrm>
            <a:off x="762000" y="2724299"/>
            <a:ext cx="190500" cy="152400"/>
          </a:xfrm>
          <a:prstGeom prst="rect">
            <a:avLst/>
          </a:prstGeom>
        </p:spPr>
      </p:pic>
      <p:pic>
        <p:nvPicPr>
          <p:cNvPr id="7" name="SK-31-img-6" descr="preencoded.png"/>
          <p:cNvPicPr>
            <a:picLocks noChangeAspect="1"/>
          </p:cNvPicPr>
          <p:nvPr/>
        </p:nvPicPr>
        <p:blipFill>
          <a:blip r:embed="rId5"/>
          <a:stretch>
            <a:fillRect/>
          </a:stretch>
        </p:blipFill>
        <p:spPr>
          <a:xfrm>
            <a:off x="3381375" y="2495699"/>
            <a:ext cx="2619375" cy="1283791"/>
          </a:xfrm>
          <a:prstGeom prst="rect">
            <a:avLst/>
          </a:prstGeom>
        </p:spPr>
      </p:pic>
      <p:pic>
        <p:nvPicPr>
          <p:cNvPr id="8" name="SK-31-img-7" descr="preencoded.png"/>
          <p:cNvPicPr>
            <a:picLocks noChangeAspect="1"/>
          </p:cNvPicPr>
          <p:nvPr/>
        </p:nvPicPr>
        <p:blipFill>
          <a:blip r:embed="rId7"/>
          <a:stretch>
            <a:fillRect/>
          </a:stretch>
        </p:blipFill>
        <p:spPr>
          <a:xfrm>
            <a:off x="3571875" y="2724299"/>
            <a:ext cx="190500" cy="152400"/>
          </a:xfrm>
          <a:prstGeom prst="rect">
            <a:avLst/>
          </a:prstGeom>
        </p:spPr>
      </p:pic>
      <p:pic>
        <p:nvPicPr>
          <p:cNvPr id="9" name="SK-31-img-8" descr="preencoded.png"/>
          <p:cNvPicPr>
            <a:picLocks noChangeAspect="1"/>
          </p:cNvPicPr>
          <p:nvPr/>
        </p:nvPicPr>
        <p:blipFill>
          <a:blip r:embed="rId5"/>
          <a:stretch>
            <a:fillRect/>
          </a:stretch>
        </p:blipFill>
        <p:spPr>
          <a:xfrm>
            <a:off x="6191250" y="2495699"/>
            <a:ext cx="2619375" cy="1283791"/>
          </a:xfrm>
          <a:prstGeom prst="rect">
            <a:avLst/>
          </a:prstGeom>
        </p:spPr>
      </p:pic>
      <p:pic>
        <p:nvPicPr>
          <p:cNvPr id="10" name="SK-31-img-9" descr="preencoded.png"/>
          <p:cNvPicPr>
            <a:picLocks noChangeAspect="1"/>
          </p:cNvPicPr>
          <p:nvPr/>
        </p:nvPicPr>
        <p:blipFill>
          <a:blip r:embed="rId8"/>
          <a:stretch>
            <a:fillRect/>
          </a:stretch>
        </p:blipFill>
        <p:spPr>
          <a:xfrm>
            <a:off x="6381750" y="2724299"/>
            <a:ext cx="190500" cy="152400"/>
          </a:xfrm>
          <a:prstGeom prst="rect">
            <a:avLst/>
          </a:prstGeom>
        </p:spPr>
      </p:pic>
      <p:pic>
        <p:nvPicPr>
          <p:cNvPr id="11" name="SK-31-img-10" descr="preencoded.png"/>
          <p:cNvPicPr>
            <a:picLocks noChangeAspect="1"/>
          </p:cNvPicPr>
          <p:nvPr/>
        </p:nvPicPr>
        <p:blipFill>
          <a:blip r:embed="rId5"/>
          <a:stretch>
            <a:fillRect/>
          </a:stretch>
        </p:blipFill>
        <p:spPr>
          <a:xfrm>
            <a:off x="9001125" y="2495699"/>
            <a:ext cx="2619375" cy="1283791"/>
          </a:xfrm>
          <a:prstGeom prst="rect">
            <a:avLst/>
          </a:prstGeom>
        </p:spPr>
      </p:pic>
      <p:pic>
        <p:nvPicPr>
          <p:cNvPr id="12" name="SK-31-img-11" descr="preencoded.png"/>
          <p:cNvPicPr>
            <a:picLocks noChangeAspect="1"/>
          </p:cNvPicPr>
          <p:nvPr/>
        </p:nvPicPr>
        <p:blipFill>
          <a:blip r:embed="rId9"/>
          <a:stretch>
            <a:fillRect/>
          </a:stretch>
        </p:blipFill>
        <p:spPr>
          <a:xfrm>
            <a:off x="9191625" y="2724299"/>
            <a:ext cx="190500" cy="152400"/>
          </a:xfrm>
          <a:prstGeom prst="rect">
            <a:avLst/>
          </a:prstGeom>
        </p:spPr>
      </p:pic>
      <p:pic>
        <p:nvPicPr>
          <p:cNvPr id="13" name="SK-31-img-12" descr="preencoded.png"/>
          <p:cNvPicPr>
            <a:picLocks noChangeAspect="1"/>
          </p:cNvPicPr>
          <p:nvPr/>
        </p:nvPicPr>
        <p:blipFill>
          <a:blip r:embed="rId5"/>
          <a:stretch>
            <a:fillRect/>
          </a:stretch>
        </p:blipFill>
        <p:spPr>
          <a:xfrm>
            <a:off x="571500" y="3969990"/>
            <a:ext cx="2619375" cy="1283791"/>
          </a:xfrm>
          <a:prstGeom prst="rect">
            <a:avLst/>
          </a:prstGeom>
        </p:spPr>
      </p:pic>
      <p:pic>
        <p:nvPicPr>
          <p:cNvPr id="14" name="SK-31-img-13" descr="preencoded.png"/>
          <p:cNvPicPr>
            <a:picLocks noChangeAspect="1"/>
          </p:cNvPicPr>
          <p:nvPr/>
        </p:nvPicPr>
        <p:blipFill>
          <a:blip r:embed="rId10"/>
          <a:stretch>
            <a:fillRect/>
          </a:stretch>
        </p:blipFill>
        <p:spPr>
          <a:xfrm>
            <a:off x="762000" y="4198590"/>
            <a:ext cx="190500" cy="152400"/>
          </a:xfrm>
          <a:prstGeom prst="rect">
            <a:avLst/>
          </a:prstGeom>
        </p:spPr>
      </p:pic>
      <p:pic>
        <p:nvPicPr>
          <p:cNvPr id="15" name="SK-31-img-14" descr="preencoded.png"/>
          <p:cNvPicPr>
            <a:picLocks noChangeAspect="1"/>
          </p:cNvPicPr>
          <p:nvPr/>
        </p:nvPicPr>
        <p:blipFill>
          <a:blip r:embed="rId5"/>
          <a:stretch>
            <a:fillRect/>
          </a:stretch>
        </p:blipFill>
        <p:spPr>
          <a:xfrm>
            <a:off x="3381375" y="3969990"/>
            <a:ext cx="2619375" cy="1283791"/>
          </a:xfrm>
          <a:prstGeom prst="rect">
            <a:avLst/>
          </a:prstGeom>
        </p:spPr>
      </p:pic>
      <p:pic>
        <p:nvPicPr>
          <p:cNvPr id="16" name="SK-31-img-15" descr="preencoded.png"/>
          <p:cNvPicPr>
            <a:picLocks noChangeAspect="1"/>
          </p:cNvPicPr>
          <p:nvPr/>
        </p:nvPicPr>
        <p:blipFill>
          <a:blip r:embed="rId11"/>
          <a:stretch>
            <a:fillRect/>
          </a:stretch>
        </p:blipFill>
        <p:spPr>
          <a:xfrm>
            <a:off x="3571875" y="4198590"/>
            <a:ext cx="190500" cy="152400"/>
          </a:xfrm>
          <a:prstGeom prst="rect">
            <a:avLst/>
          </a:prstGeom>
        </p:spPr>
      </p:pic>
      <p:pic>
        <p:nvPicPr>
          <p:cNvPr id="17" name="SK-31-img-16" descr="preencoded.png"/>
          <p:cNvPicPr>
            <a:picLocks noChangeAspect="1"/>
          </p:cNvPicPr>
          <p:nvPr/>
        </p:nvPicPr>
        <p:blipFill>
          <a:blip r:embed="rId5"/>
          <a:stretch>
            <a:fillRect/>
          </a:stretch>
        </p:blipFill>
        <p:spPr>
          <a:xfrm>
            <a:off x="6191250" y="3969990"/>
            <a:ext cx="2619375" cy="1283791"/>
          </a:xfrm>
          <a:prstGeom prst="rect">
            <a:avLst/>
          </a:prstGeom>
        </p:spPr>
      </p:pic>
      <p:pic>
        <p:nvPicPr>
          <p:cNvPr id="18" name="SK-31-img-17" descr="preencoded.png"/>
          <p:cNvPicPr>
            <a:picLocks noChangeAspect="1"/>
          </p:cNvPicPr>
          <p:nvPr/>
        </p:nvPicPr>
        <p:blipFill>
          <a:blip r:embed="rId12"/>
          <a:stretch>
            <a:fillRect/>
          </a:stretch>
        </p:blipFill>
        <p:spPr>
          <a:xfrm>
            <a:off x="6381750" y="4198590"/>
            <a:ext cx="190500" cy="152400"/>
          </a:xfrm>
          <a:prstGeom prst="rect">
            <a:avLst/>
          </a:prstGeom>
        </p:spPr>
      </p:pic>
      <p:pic>
        <p:nvPicPr>
          <p:cNvPr id="19" name="SK-31-img-18" descr="preencoded.png"/>
          <p:cNvPicPr>
            <a:picLocks noChangeAspect="1"/>
          </p:cNvPicPr>
          <p:nvPr/>
        </p:nvPicPr>
        <p:blipFill>
          <a:blip r:embed="rId5"/>
          <a:stretch>
            <a:fillRect/>
          </a:stretch>
        </p:blipFill>
        <p:spPr>
          <a:xfrm>
            <a:off x="9001125" y="3969990"/>
            <a:ext cx="2619375" cy="1283791"/>
          </a:xfrm>
          <a:prstGeom prst="rect">
            <a:avLst/>
          </a:prstGeom>
        </p:spPr>
      </p:pic>
      <p:pic>
        <p:nvPicPr>
          <p:cNvPr id="20" name="SK-31-img-19" descr="preencoded.png"/>
          <p:cNvPicPr>
            <a:picLocks noChangeAspect="1"/>
          </p:cNvPicPr>
          <p:nvPr/>
        </p:nvPicPr>
        <p:blipFill>
          <a:blip r:embed="rId13"/>
          <a:stretch>
            <a:fillRect/>
          </a:stretch>
        </p:blipFill>
        <p:spPr>
          <a:xfrm>
            <a:off x="9191625" y="4198590"/>
            <a:ext cx="190500" cy="152400"/>
          </a:xfrm>
          <a:prstGeom prst="rect">
            <a:avLst/>
          </a:prstGeom>
        </p:spPr>
      </p:pic>
      <p:pic>
        <p:nvPicPr>
          <p:cNvPr id="21" name="SK-31-img-20" descr="preencoded.png"/>
          <p:cNvPicPr>
            <a:picLocks noChangeAspect="1"/>
          </p:cNvPicPr>
          <p:nvPr/>
        </p:nvPicPr>
        <p:blipFill>
          <a:blip r:embed="rId14"/>
          <a:stretch>
            <a:fillRect/>
          </a:stretch>
        </p:blipFill>
        <p:spPr>
          <a:xfrm>
            <a:off x="0" y="6477000"/>
            <a:ext cx="12192000" cy="381000"/>
          </a:xfrm>
          <a:prstGeom prst="rect">
            <a:avLst/>
          </a:prstGeom>
        </p:spPr>
      </p:pic>
      <p:sp>
        <p:nvSpPr>
          <p:cNvPr id="22" name="SK-31-text-21"/>
          <p:cNvSpPr/>
          <p:nvPr/>
        </p:nvSpPr>
        <p:spPr>
          <a:xfrm>
            <a:off x="952500" y="666750"/>
            <a:ext cx="10668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COMMON PITFALLS in Primary Care</a:t>
            </a:r>
            <a:endParaRPr lang="en-US" sz="2100" dirty="0"/>
          </a:p>
        </p:txBody>
      </p:sp>
      <p:sp>
        <p:nvSpPr>
          <p:cNvPr id="23" name="SK-31-text-22"/>
          <p:cNvSpPr/>
          <p:nvPr/>
        </p:nvSpPr>
        <p:spPr>
          <a:xfrm>
            <a:off x="952500" y="1024830"/>
            <a:ext cx="112395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IDENTIFYING AND AVOIDING FREQUENT ERRORS IN DIAGNOSIS, PSA INTERPRETATION, AND MANAGEMENT</a:t>
            </a:r>
            <a:endParaRPr lang="en-US" sz="1050" dirty="0"/>
          </a:p>
        </p:txBody>
      </p:sp>
      <p:sp>
        <p:nvSpPr>
          <p:cNvPr id="24" name="SK-31-text-23"/>
          <p:cNvSpPr/>
          <p:nvPr/>
        </p:nvSpPr>
        <p:spPr>
          <a:xfrm>
            <a:off x="952500" y="2686199"/>
            <a:ext cx="36576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Diagnostic Anchoring</a:t>
            </a:r>
            <a:endParaRPr lang="en-US" sz="1200" dirty="0"/>
          </a:p>
        </p:txBody>
      </p:sp>
      <p:sp>
        <p:nvSpPr>
          <p:cNvPr id="25" name="SK-31-text-24"/>
          <p:cNvSpPr/>
          <p:nvPr/>
        </p:nvSpPr>
        <p:spPr>
          <a:xfrm>
            <a:off x="762000" y="3029099"/>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Assuming all LUTS in older men equals BPH. Remember OAB, UTI, stones, or diabetes.</a:t>
            </a:r>
            <a:endParaRPr lang="en-US" sz="1050" dirty="0"/>
          </a:p>
        </p:txBody>
      </p:sp>
      <p:sp>
        <p:nvSpPr>
          <p:cNvPr id="26" name="SK-31-text-25"/>
          <p:cNvSpPr/>
          <p:nvPr/>
        </p:nvSpPr>
        <p:spPr>
          <a:xfrm>
            <a:off x="3762375" y="2686199"/>
            <a:ext cx="2743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Counseling Gaps</a:t>
            </a:r>
            <a:endParaRPr lang="en-US" sz="1200" dirty="0"/>
          </a:p>
        </p:txBody>
      </p:sp>
      <p:sp>
        <p:nvSpPr>
          <p:cNvPr id="27" name="SK-31-text-26"/>
          <p:cNvSpPr/>
          <p:nvPr/>
        </p:nvSpPr>
        <p:spPr>
          <a:xfrm>
            <a:off x="3571875" y="3029099"/>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Ordering PSA without discussing false positives, overdiagnosis, and biopsy risks.</a:t>
            </a:r>
            <a:endParaRPr lang="en-US" sz="1050" dirty="0"/>
          </a:p>
        </p:txBody>
      </p:sp>
      <p:sp>
        <p:nvSpPr>
          <p:cNvPr id="28" name="SK-31-text-27"/>
          <p:cNvSpPr/>
          <p:nvPr/>
        </p:nvSpPr>
        <p:spPr>
          <a:xfrm>
            <a:off x="6572250" y="2686199"/>
            <a:ext cx="34747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Obsolete Thresholds</a:t>
            </a:r>
            <a:endParaRPr lang="en-US" sz="1200" dirty="0"/>
          </a:p>
        </p:txBody>
      </p:sp>
      <p:sp>
        <p:nvSpPr>
          <p:cNvPr id="29" name="SK-31-text-28"/>
          <p:cNvSpPr/>
          <p:nvPr/>
        </p:nvSpPr>
        <p:spPr>
          <a:xfrm>
            <a:off x="6381750" y="3029099"/>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Using a single PSA threshold of &gt;4.0 for everyone. You must use age-specific NICE limits.</a:t>
            </a:r>
            <a:endParaRPr lang="en-US" sz="1050" dirty="0"/>
          </a:p>
        </p:txBody>
      </p:sp>
      <p:sp>
        <p:nvSpPr>
          <p:cNvPr id="30" name="SK-31-text-29"/>
          <p:cNvSpPr/>
          <p:nvPr/>
        </p:nvSpPr>
        <p:spPr>
          <a:xfrm>
            <a:off x="9382125" y="2686199"/>
            <a:ext cx="23774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DRE Oversight</a:t>
            </a:r>
            <a:endParaRPr lang="en-US" sz="1200" dirty="0"/>
          </a:p>
        </p:txBody>
      </p:sp>
      <p:sp>
        <p:nvSpPr>
          <p:cNvPr id="31" name="SK-31-text-30"/>
          <p:cNvSpPr/>
          <p:nvPr/>
        </p:nvSpPr>
        <p:spPr>
          <a:xfrm>
            <a:off x="9191625" y="3029099"/>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Forgetting that a malignant-feeling DRE needs 2WW even if the PSA is "normal".</a:t>
            </a:r>
            <a:endParaRPr lang="en-US" sz="1050" dirty="0"/>
          </a:p>
        </p:txBody>
      </p:sp>
      <p:sp>
        <p:nvSpPr>
          <p:cNvPr id="32" name="SK-31-text-31"/>
          <p:cNvSpPr/>
          <p:nvPr/>
        </p:nvSpPr>
        <p:spPr>
          <a:xfrm>
            <a:off x="952500" y="4160490"/>
            <a:ext cx="32308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5-ARI Calculation</a:t>
            </a:r>
            <a:endParaRPr lang="en-US" sz="1200" dirty="0"/>
          </a:p>
        </p:txBody>
      </p:sp>
      <p:sp>
        <p:nvSpPr>
          <p:cNvPr id="33" name="SK-31-text-32"/>
          <p:cNvSpPr/>
          <p:nvPr/>
        </p:nvSpPr>
        <p:spPr>
          <a:xfrm>
            <a:off x="762000" y="4503390"/>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Forgetting that Finasteride halves PSA. You must double the result to interpret it correctly.</a:t>
            </a:r>
            <a:endParaRPr lang="en-US" sz="1050" dirty="0"/>
          </a:p>
        </p:txBody>
      </p:sp>
      <p:sp>
        <p:nvSpPr>
          <p:cNvPr id="34" name="SK-31-text-33"/>
          <p:cNvSpPr/>
          <p:nvPr/>
        </p:nvSpPr>
        <p:spPr>
          <a:xfrm>
            <a:off x="3762375" y="4160490"/>
            <a:ext cx="34747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Premature Retesting</a:t>
            </a:r>
            <a:endParaRPr lang="en-US" sz="1200" dirty="0"/>
          </a:p>
        </p:txBody>
      </p:sp>
      <p:sp>
        <p:nvSpPr>
          <p:cNvPr id="35" name="SK-31-text-34"/>
          <p:cNvSpPr/>
          <p:nvPr/>
        </p:nvSpPr>
        <p:spPr>
          <a:xfrm>
            <a:off x="3571875" y="4503390"/>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Repeating PSA too soon after UTI or retention. Wait at least 3 months for a true baseline.</a:t>
            </a:r>
            <a:endParaRPr lang="en-US" sz="1050" dirty="0"/>
          </a:p>
        </p:txBody>
      </p:sp>
      <p:sp>
        <p:nvSpPr>
          <p:cNvPr id="36" name="SK-31-text-35"/>
          <p:cNvSpPr/>
          <p:nvPr/>
        </p:nvSpPr>
        <p:spPr>
          <a:xfrm>
            <a:off x="6572250" y="4160490"/>
            <a:ext cx="31089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Haematuria Misses</a:t>
            </a:r>
            <a:endParaRPr lang="en-US" sz="1200" dirty="0"/>
          </a:p>
        </p:txBody>
      </p:sp>
      <p:sp>
        <p:nvSpPr>
          <p:cNvPr id="37" name="SK-31-text-36"/>
          <p:cNvSpPr/>
          <p:nvPr/>
        </p:nvSpPr>
        <p:spPr>
          <a:xfrm>
            <a:off x="6381750" y="4503390"/>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Treating haematuria as "just part of BPH" without following NG12 2WW criteria.</a:t>
            </a:r>
            <a:endParaRPr lang="en-US" sz="1050" dirty="0"/>
          </a:p>
        </p:txBody>
      </p:sp>
      <p:sp>
        <p:nvSpPr>
          <p:cNvPr id="38" name="SK-31-text-37"/>
          <p:cNvSpPr/>
          <p:nvPr/>
        </p:nvSpPr>
        <p:spPr>
          <a:xfrm>
            <a:off x="9382125" y="4160490"/>
            <a:ext cx="280987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F3640"/>
                </a:solidFill>
              </a:rPr>
              <a:t>Prostatitis Safety</a:t>
            </a:r>
            <a:endParaRPr lang="en-US" sz="1200" dirty="0"/>
          </a:p>
        </p:txBody>
      </p:sp>
      <p:sp>
        <p:nvSpPr>
          <p:cNvPr id="39" name="SK-31-text-38"/>
          <p:cNvSpPr/>
          <p:nvPr/>
        </p:nvSpPr>
        <p:spPr>
          <a:xfrm>
            <a:off x="9191625" y="4503390"/>
            <a:ext cx="2238375" cy="559891"/>
          </a:xfrm>
          <a:prstGeom prst="rect">
            <a:avLst/>
          </a:prstGeom>
          <a:noFill/>
          <a:ln/>
        </p:spPr>
        <p:txBody>
          <a:bodyPr vert="horz" wrap="square" lIns="0" tIns="0" rIns="0" bIns="0" rtlCol="0" anchor="ctr"/>
          <a:lstStyle/>
          <a:p>
            <a:pPr marL="0" indent="0">
              <a:lnSpc>
                <a:spcPts val="1470"/>
              </a:lnSpc>
              <a:buNone/>
            </a:pPr>
            <a:r>
              <a:rPr lang="en-US" sz="1050" dirty="0">
                <a:solidFill>
                  <a:srgbClr val="4A5568"/>
                </a:solidFill>
              </a:rPr>
              <a:t>Vigorously massaging an acutely tender prostate, which risks triggering septicaemia.</a:t>
            </a:r>
            <a:endParaRPr lang="en-US" sz="1050" dirty="0"/>
          </a:p>
        </p:txBody>
      </p:sp>
      <p:sp>
        <p:nvSpPr>
          <p:cNvPr id="40" name="SK-31-text-39"/>
          <p:cNvSpPr/>
          <p:nvPr/>
        </p:nvSpPr>
        <p:spPr>
          <a:xfrm>
            <a:off x="571500" y="6477000"/>
            <a:ext cx="11049000" cy="381000"/>
          </a:xfrm>
          <a:prstGeom prst="rect">
            <a:avLst/>
          </a:prstGeom>
          <a:noFill/>
          <a:ln/>
        </p:spPr>
        <p:txBody>
          <a:bodyPr vert="horz" wrap="square" lIns="0" tIns="0" rIns="0" bIns="0" rtlCol="0" anchor="ctr"/>
          <a:lstStyle/>
          <a:p>
            <a:pPr marL="0" indent="0">
              <a:lnSpc>
                <a:spcPts val="1350"/>
              </a:lnSpc>
              <a:buNone/>
            </a:pPr>
            <a:r>
              <a:rPr lang="en-US" sz="900" dirty="0">
                <a:solidFill>
                  <a:srgbClr val="718096"/>
                </a:solidFill>
              </a:rPr>
              <a:t>www.bradfordvts.co.uk</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2-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2-img-3" descr="preencoded.png"/>
          <p:cNvPicPr>
            <a:picLocks noChangeAspect="1"/>
          </p:cNvPicPr>
          <p:nvPr/>
        </p:nvPicPr>
        <p:blipFill>
          <a:blip r:embed="rId4"/>
          <a:stretch>
            <a:fillRect/>
          </a:stretch>
        </p:blipFill>
        <p:spPr>
          <a:xfrm>
            <a:off x="0" y="0"/>
            <a:ext cx="12192000" cy="939105"/>
          </a:xfrm>
          <a:prstGeom prst="rect">
            <a:avLst/>
          </a:prstGeom>
        </p:spPr>
      </p:pic>
      <p:pic>
        <p:nvPicPr>
          <p:cNvPr id="5" name="SK-32-img-4" descr="preencoded.png"/>
          <p:cNvPicPr>
            <a:picLocks noChangeAspect="1"/>
          </p:cNvPicPr>
          <p:nvPr/>
        </p:nvPicPr>
        <p:blipFill>
          <a:blip r:embed="rId5"/>
          <a:stretch>
            <a:fillRect/>
          </a:stretch>
        </p:blipFill>
        <p:spPr>
          <a:xfrm>
            <a:off x="476250" y="1129605"/>
            <a:ext cx="4381500" cy="2299395"/>
          </a:xfrm>
          <a:prstGeom prst="rect">
            <a:avLst/>
          </a:prstGeom>
        </p:spPr>
      </p:pic>
      <p:pic>
        <p:nvPicPr>
          <p:cNvPr id="6" name="SK-32-img-5" descr="preencoded.png"/>
          <p:cNvPicPr>
            <a:picLocks noChangeAspect="1"/>
          </p:cNvPicPr>
          <p:nvPr/>
        </p:nvPicPr>
        <p:blipFill>
          <a:blip r:embed="rId6"/>
          <a:stretch>
            <a:fillRect/>
          </a:stretch>
        </p:blipFill>
        <p:spPr>
          <a:xfrm>
            <a:off x="666750" y="1320105"/>
            <a:ext cx="4000500" cy="352425"/>
          </a:xfrm>
          <a:prstGeom prst="rect">
            <a:avLst/>
          </a:prstGeom>
        </p:spPr>
      </p:pic>
      <p:pic>
        <p:nvPicPr>
          <p:cNvPr id="7" name="SK-32-img-6" descr="preencoded.png"/>
          <p:cNvPicPr>
            <a:picLocks noChangeAspect="1"/>
          </p:cNvPicPr>
          <p:nvPr/>
        </p:nvPicPr>
        <p:blipFill>
          <a:blip r:embed="rId7"/>
          <a:stretch>
            <a:fillRect/>
          </a:stretch>
        </p:blipFill>
        <p:spPr>
          <a:xfrm>
            <a:off x="666750" y="1353443"/>
            <a:ext cx="238125" cy="190500"/>
          </a:xfrm>
          <a:prstGeom prst="rect">
            <a:avLst/>
          </a:prstGeom>
        </p:spPr>
      </p:pic>
      <p:pic>
        <p:nvPicPr>
          <p:cNvPr id="8" name="SK-32-img-7" descr="preencoded.png"/>
          <p:cNvPicPr>
            <a:picLocks noChangeAspect="1"/>
          </p:cNvPicPr>
          <p:nvPr/>
        </p:nvPicPr>
        <p:blipFill>
          <a:blip r:embed="rId8"/>
          <a:stretch>
            <a:fillRect/>
          </a:stretch>
        </p:blipFill>
        <p:spPr>
          <a:xfrm>
            <a:off x="476250" y="3619500"/>
            <a:ext cx="4381500" cy="2476500"/>
          </a:xfrm>
          <a:prstGeom prst="rect">
            <a:avLst/>
          </a:prstGeom>
        </p:spPr>
      </p:pic>
      <p:pic>
        <p:nvPicPr>
          <p:cNvPr id="9" name="SK-32-img-8" descr="preencoded.png"/>
          <p:cNvPicPr>
            <a:picLocks noChangeAspect="1"/>
          </p:cNvPicPr>
          <p:nvPr/>
        </p:nvPicPr>
        <p:blipFill>
          <a:blip r:embed="rId9"/>
          <a:stretch>
            <a:fillRect/>
          </a:stretch>
        </p:blipFill>
        <p:spPr>
          <a:xfrm>
            <a:off x="666750" y="3810000"/>
            <a:ext cx="4000500" cy="352425"/>
          </a:xfrm>
          <a:prstGeom prst="rect">
            <a:avLst/>
          </a:prstGeom>
        </p:spPr>
      </p:pic>
      <p:pic>
        <p:nvPicPr>
          <p:cNvPr id="10" name="SK-32-img-9" descr="preencoded.png"/>
          <p:cNvPicPr>
            <a:picLocks noChangeAspect="1"/>
          </p:cNvPicPr>
          <p:nvPr/>
        </p:nvPicPr>
        <p:blipFill>
          <a:blip r:embed="rId10"/>
          <a:stretch>
            <a:fillRect/>
          </a:stretch>
        </p:blipFill>
        <p:spPr>
          <a:xfrm>
            <a:off x="666750" y="3843338"/>
            <a:ext cx="238125" cy="190500"/>
          </a:xfrm>
          <a:prstGeom prst="rect">
            <a:avLst/>
          </a:prstGeom>
        </p:spPr>
      </p:pic>
      <p:pic>
        <p:nvPicPr>
          <p:cNvPr id="11" name="SK-32-img-10" descr="preencoded.png"/>
          <p:cNvPicPr>
            <a:picLocks noChangeAspect="1"/>
          </p:cNvPicPr>
          <p:nvPr/>
        </p:nvPicPr>
        <p:blipFill>
          <a:blip r:embed="rId11"/>
          <a:stretch>
            <a:fillRect/>
          </a:stretch>
        </p:blipFill>
        <p:spPr>
          <a:xfrm>
            <a:off x="666750" y="4305300"/>
            <a:ext cx="1952625" cy="328613"/>
          </a:xfrm>
          <a:prstGeom prst="rect">
            <a:avLst/>
          </a:prstGeom>
        </p:spPr>
      </p:pic>
      <p:pic>
        <p:nvPicPr>
          <p:cNvPr id="12" name="SK-32-img-11" descr="preencoded.png"/>
          <p:cNvPicPr>
            <a:picLocks noChangeAspect="1"/>
          </p:cNvPicPr>
          <p:nvPr/>
        </p:nvPicPr>
        <p:blipFill>
          <a:blip r:embed="rId12"/>
          <a:stretch>
            <a:fillRect/>
          </a:stretch>
        </p:blipFill>
        <p:spPr>
          <a:xfrm>
            <a:off x="666750" y="4398169"/>
            <a:ext cx="178594" cy="142875"/>
          </a:xfrm>
          <a:prstGeom prst="rect">
            <a:avLst/>
          </a:prstGeom>
        </p:spPr>
      </p:pic>
      <p:pic>
        <p:nvPicPr>
          <p:cNvPr id="13" name="SK-32-img-12" descr="preencoded.png"/>
          <p:cNvPicPr>
            <a:picLocks noChangeAspect="1"/>
          </p:cNvPicPr>
          <p:nvPr/>
        </p:nvPicPr>
        <p:blipFill>
          <a:blip r:embed="rId11"/>
          <a:stretch>
            <a:fillRect/>
          </a:stretch>
        </p:blipFill>
        <p:spPr>
          <a:xfrm>
            <a:off x="2714625" y="4305300"/>
            <a:ext cx="1952625" cy="328613"/>
          </a:xfrm>
          <a:prstGeom prst="rect">
            <a:avLst/>
          </a:prstGeom>
        </p:spPr>
      </p:pic>
      <p:pic>
        <p:nvPicPr>
          <p:cNvPr id="14" name="SK-32-img-13" descr="preencoded.png"/>
          <p:cNvPicPr>
            <a:picLocks noChangeAspect="1"/>
          </p:cNvPicPr>
          <p:nvPr/>
        </p:nvPicPr>
        <p:blipFill>
          <a:blip r:embed="rId13"/>
          <a:stretch>
            <a:fillRect/>
          </a:stretch>
        </p:blipFill>
        <p:spPr>
          <a:xfrm>
            <a:off x="2714625" y="4398169"/>
            <a:ext cx="178594" cy="142875"/>
          </a:xfrm>
          <a:prstGeom prst="rect">
            <a:avLst/>
          </a:prstGeom>
        </p:spPr>
      </p:pic>
      <p:pic>
        <p:nvPicPr>
          <p:cNvPr id="15" name="SK-32-img-14" descr="preencoded.png"/>
          <p:cNvPicPr>
            <a:picLocks noChangeAspect="1"/>
          </p:cNvPicPr>
          <p:nvPr/>
        </p:nvPicPr>
        <p:blipFill>
          <a:blip r:embed="rId14"/>
          <a:stretch>
            <a:fillRect/>
          </a:stretch>
        </p:blipFill>
        <p:spPr>
          <a:xfrm>
            <a:off x="666750" y="4729163"/>
            <a:ext cx="1952625" cy="328613"/>
          </a:xfrm>
          <a:prstGeom prst="rect">
            <a:avLst/>
          </a:prstGeom>
        </p:spPr>
      </p:pic>
      <p:pic>
        <p:nvPicPr>
          <p:cNvPr id="16" name="SK-32-img-15" descr="preencoded.png"/>
          <p:cNvPicPr>
            <a:picLocks noChangeAspect="1"/>
          </p:cNvPicPr>
          <p:nvPr/>
        </p:nvPicPr>
        <p:blipFill>
          <a:blip r:embed="rId13"/>
          <a:stretch>
            <a:fillRect/>
          </a:stretch>
        </p:blipFill>
        <p:spPr>
          <a:xfrm>
            <a:off x="666750" y="4822031"/>
            <a:ext cx="178594" cy="142875"/>
          </a:xfrm>
          <a:prstGeom prst="rect">
            <a:avLst/>
          </a:prstGeom>
        </p:spPr>
      </p:pic>
      <p:pic>
        <p:nvPicPr>
          <p:cNvPr id="17" name="SK-32-img-16" descr="preencoded.png"/>
          <p:cNvPicPr>
            <a:picLocks noChangeAspect="1"/>
          </p:cNvPicPr>
          <p:nvPr/>
        </p:nvPicPr>
        <p:blipFill>
          <a:blip r:embed="rId14"/>
          <a:stretch>
            <a:fillRect/>
          </a:stretch>
        </p:blipFill>
        <p:spPr>
          <a:xfrm>
            <a:off x="2714625" y="4729163"/>
            <a:ext cx="1952625" cy="328613"/>
          </a:xfrm>
          <a:prstGeom prst="rect">
            <a:avLst/>
          </a:prstGeom>
        </p:spPr>
      </p:pic>
      <p:pic>
        <p:nvPicPr>
          <p:cNvPr id="18" name="SK-32-img-17" descr="preencoded.png"/>
          <p:cNvPicPr>
            <a:picLocks noChangeAspect="1"/>
          </p:cNvPicPr>
          <p:nvPr/>
        </p:nvPicPr>
        <p:blipFill>
          <a:blip r:embed="rId12"/>
          <a:stretch>
            <a:fillRect/>
          </a:stretch>
        </p:blipFill>
        <p:spPr>
          <a:xfrm>
            <a:off x="2714625" y="4822031"/>
            <a:ext cx="178594" cy="142875"/>
          </a:xfrm>
          <a:prstGeom prst="rect">
            <a:avLst/>
          </a:prstGeom>
        </p:spPr>
      </p:pic>
      <p:pic>
        <p:nvPicPr>
          <p:cNvPr id="19" name="SK-32-img-18" descr="preencoded.png"/>
          <p:cNvPicPr>
            <a:picLocks noChangeAspect="1"/>
          </p:cNvPicPr>
          <p:nvPr/>
        </p:nvPicPr>
        <p:blipFill>
          <a:blip r:embed="rId11"/>
          <a:stretch>
            <a:fillRect/>
          </a:stretch>
        </p:blipFill>
        <p:spPr>
          <a:xfrm>
            <a:off x="666750" y="5153025"/>
            <a:ext cx="1952625" cy="328613"/>
          </a:xfrm>
          <a:prstGeom prst="rect">
            <a:avLst/>
          </a:prstGeom>
        </p:spPr>
      </p:pic>
      <p:pic>
        <p:nvPicPr>
          <p:cNvPr id="20" name="SK-32-img-19" descr="preencoded.png"/>
          <p:cNvPicPr>
            <a:picLocks noChangeAspect="1"/>
          </p:cNvPicPr>
          <p:nvPr/>
        </p:nvPicPr>
        <p:blipFill>
          <a:blip r:embed="rId12"/>
          <a:stretch>
            <a:fillRect/>
          </a:stretch>
        </p:blipFill>
        <p:spPr>
          <a:xfrm>
            <a:off x="666750" y="5245894"/>
            <a:ext cx="178594" cy="142875"/>
          </a:xfrm>
          <a:prstGeom prst="rect">
            <a:avLst/>
          </a:prstGeom>
        </p:spPr>
      </p:pic>
      <p:pic>
        <p:nvPicPr>
          <p:cNvPr id="21" name="SK-32-img-20" descr="preencoded.png"/>
          <p:cNvPicPr>
            <a:picLocks noChangeAspect="1"/>
          </p:cNvPicPr>
          <p:nvPr/>
        </p:nvPicPr>
        <p:blipFill>
          <a:blip r:embed="rId11"/>
          <a:stretch>
            <a:fillRect/>
          </a:stretch>
        </p:blipFill>
        <p:spPr>
          <a:xfrm>
            <a:off x="2714625" y="5153025"/>
            <a:ext cx="1952625" cy="328613"/>
          </a:xfrm>
          <a:prstGeom prst="rect">
            <a:avLst/>
          </a:prstGeom>
        </p:spPr>
      </p:pic>
      <p:pic>
        <p:nvPicPr>
          <p:cNvPr id="22" name="SK-32-img-21" descr="preencoded.png"/>
          <p:cNvPicPr>
            <a:picLocks noChangeAspect="1"/>
          </p:cNvPicPr>
          <p:nvPr/>
        </p:nvPicPr>
        <p:blipFill>
          <a:blip r:embed="rId13"/>
          <a:stretch>
            <a:fillRect/>
          </a:stretch>
        </p:blipFill>
        <p:spPr>
          <a:xfrm>
            <a:off x="2714625" y="5245894"/>
            <a:ext cx="178594" cy="142875"/>
          </a:xfrm>
          <a:prstGeom prst="rect">
            <a:avLst/>
          </a:prstGeom>
        </p:spPr>
      </p:pic>
      <p:pic>
        <p:nvPicPr>
          <p:cNvPr id="23" name="SK-32-img-22" descr="preencoded.png"/>
          <p:cNvPicPr>
            <a:picLocks noChangeAspect="1"/>
          </p:cNvPicPr>
          <p:nvPr/>
        </p:nvPicPr>
        <p:blipFill>
          <a:blip r:embed="rId14"/>
          <a:stretch>
            <a:fillRect/>
          </a:stretch>
        </p:blipFill>
        <p:spPr>
          <a:xfrm>
            <a:off x="666750" y="5576888"/>
            <a:ext cx="1952625" cy="328613"/>
          </a:xfrm>
          <a:prstGeom prst="rect">
            <a:avLst/>
          </a:prstGeom>
        </p:spPr>
      </p:pic>
      <p:pic>
        <p:nvPicPr>
          <p:cNvPr id="24" name="SK-32-img-23" descr="preencoded.png"/>
          <p:cNvPicPr>
            <a:picLocks noChangeAspect="1"/>
          </p:cNvPicPr>
          <p:nvPr/>
        </p:nvPicPr>
        <p:blipFill>
          <a:blip r:embed="rId13"/>
          <a:stretch>
            <a:fillRect/>
          </a:stretch>
        </p:blipFill>
        <p:spPr>
          <a:xfrm>
            <a:off x="666750" y="5669756"/>
            <a:ext cx="178594" cy="142875"/>
          </a:xfrm>
          <a:prstGeom prst="rect">
            <a:avLst/>
          </a:prstGeom>
        </p:spPr>
      </p:pic>
      <p:pic>
        <p:nvPicPr>
          <p:cNvPr id="25" name="SK-32-img-24" descr="preencoded.png"/>
          <p:cNvPicPr>
            <a:picLocks noChangeAspect="1"/>
          </p:cNvPicPr>
          <p:nvPr/>
        </p:nvPicPr>
        <p:blipFill>
          <a:blip r:embed="rId14"/>
          <a:stretch>
            <a:fillRect/>
          </a:stretch>
        </p:blipFill>
        <p:spPr>
          <a:xfrm>
            <a:off x="2714625" y="5576888"/>
            <a:ext cx="1952625" cy="328613"/>
          </a:xfrm>
          <a:prstGeom prst="rect">
            <a:avLst/>
          </a:prstGeom>
        </p:spPr>
      </p:pic>
      <p:pic>
        <p:nvPicPr>
          <p:cNvPr id="26" name="SK-32-img-25" descr="preencoded.png"/>
          <p:cNvPicPr>
            <a:picLocks noChangeAspect="1"/>
          </p:cNvPicPr>
          <p:nvPr/>
        </p:nvPicPr>
        <p:blipFill>
          <a:blip r:embed="rId12"/>
          <a:stretch>
            <a:fillRect/>
          </a:stretch>
        </p:blipFill>
        <p:spPr>
          <a:xfrm>
            <a:off x="2714625" y="5669756"/>
            <a:ext cx="178594" cy="142875"/>
          </a:xfrm>
          <a:prstGeom prst="rect">
            <a:avLst/>
          </a:prstGeom>
        </p:spPr>
      </p:pic>
      <p:pic>
        <p:nvPicPr>
          <p:cNvPr id="27" name="SK-32-img-26" descr="preencoded.png"/>
          <p:cNvPicPr>
            <a:picLocks noChangeAspect="1"/>
          </p:cNvPicPr>
          <p:nvPr/>
        </p:nvPicPr>
        <p:blipFill>
          <a:blip r:embed="rId15"/>
          <a:stretch>
            <a:fillRect/>
          </a:stretch>
        </p:blipFill>
        <p:spPr>
          <a:xfrm>
            <a:off x="5143500" y="1129605"/>
            <a:ext cx="6572250" cy="4090095"/>
          </a:xfrm>
          <a:prstGeom prst="rect">
            <a:avLst/>
          </a:prstGeom>
        </p:spPr>
      </p:pic>
      <p:pic>
        <p:nvPicPr>
          <p:cNvPr id="28" name="SK-32-img-27" descr="preencoded.png"/>
          <p:cNvPicPr>
            <a:picLocks noChangeAspect="1"/>
          </p:cNvPicPr>
          <p:nvPr/>
        </p:nvPicPr>
        <p:blipFill>
          <a:blip r:embed="rId16"/>
          <a:stretch>
            <a:fillRect/>
          </a:stretch>
        </p:blipFill>
        <p:spPr>
          <a:xfrm>
            <a:off x="5334000" y="1320105"/>
            <a:ext cx="6191250" cy="352425"/>
          </a:xfrm>
          <a:prstGeom prst="rect">
            <a:avLst/>
          </a:prstGeom>
        </p:spPr>
      </p:pic>
      <p:pic>
        <p:nvPicPr>
          <p:cNvPr id="29" name="SK-32-img-28" descr="preencoded.png"/>
          <p:cNvPicPr>
            <a:picLocks noChangeAspect="1"/>
          </p:cNvPicPr>
          <p:nvPr/>
        </p:nvPicPr>
        <p:blipFill>
          <a:blip r:embed="rId17"/>
          <a:stretch>
            <a:fillRect/>
          </a:stretch>
        </p:blipFill>
        <p:spPr>
          <a:xfrm>
            <a:off x="5334000" y="1353443"/>
            <a:ext cx="238125" cy="190500"/>
          </a:xfrm>
          <a:prstGeom prst="rect">
            <a:avLst/>
          </a:prstGeom>
        </p:spPr>
      </p:pic>
      <p:pic>
        <p:nvPicPr>
          <p:cNvPr id="30" name="SK-32-img-29" descr="preencoded.png"/>
          <p:cNvPicPr>
            <a:picLocks noChangeAspect="1"/>
          </p:cNvPicPr>
          <p:nvPr/>
        </p:nvPicPr>
        <p:blipFill>
          <a:blip r:embed="rId18"/>
          <a:stretch>
            <a:fillRect/>
          </a:stretch>
        </p:blipFill>
        <p:spPr>
          <a:xfrm>
            <a:off x="5334000" y="1815405"/>
            <a:ext cx="190500" cy="156865"/>
          </a:xfrm>
          <a:prstGeom prst="rect">
            <a:avLst/>
          </a:prstGeom>
        </p:spPr>
      </p:pic>
      <p:pic>
        <p:nvPicPr>
          <p:cNvPr id="31" name="SK-32-img-30" descr="preencoded.png"/>
          <p:cNvPicPr>
            <a:picLocks noChangeAspect="1"/>
          </p:cNvPicPr>
          <p:nvPr/>
        </p:nvPicPr>
        <p:blipFill>
          <a:blip r:embed="rId19"/>
          <a:stretch>
            <a:fillRect/>
          </a:stretch>
        </p:blipFill>
        <p:spPr>
          <a:xfrm>
            <a:off x="5334000" y="2358330"/>
            <a:ext cx="190500" cy="156865"/>
          </a:xfrm>
          <a:prstGeom prst="rect">
            <a:avLst/>
          </a:prstGeom>
        </p:spPr>
      </p:pic>
      <p:pic>
        <p:nvPicPr>
          <p:cNvPr id="32" name="SK-32-img-31" descr="preencoded.png"/>
          <p:cNvPicPr>
            <a:picLocks noChangeAspect="1"/>
          </p:cNvPicPr>
          <p:nvPr/>
        </p:nvPicPr>
        <p:blipFill>
          <a:blip r:embed="rId20"/>
          <a:stretch>
            <a:fillRect/>
          </a:stretch>
        </p:blipFill>
        <p:spPr>
          <a:xfrm>
            <a:off x="5334000" y="2901255"/>
            <a:ext cx="190500" cy="156865"/>
          </a:xfrm>
          <a:prstGeom prst="rect">
            <a:avLst/>
          </a:prstGeom>
        </p:spPr>
      </p:pic>
      <p:pic>
        <p:nvPicPr>
          <p:cNvPr id="33" name="SK-32-img-32" descr="preencoded.png"/>
          <p:cNvPicPr>
            <a:picLocks noChangeAspect="1"/>
          </p:cNvPicPr>
          <p:nvPr/>
        </p:nvPicPr>
        <p:blipFill>
          <a:blip r:embed="rId21"/>
          <a:stretch>
            <a:fillRect/>
          </a:stretch>
        </p:blipFill>
        <p:spPr>
          <a:xfrm>
            <a:off x="5334000" y="3444180"/>
            <a:ext cx="190500" cy="156865"/>
          </a:xfrm>
          <a:prstGeom prst="rect">
            <a:avLst/>
          </a:prstGeom>
        </p:spPr>
      </p:pic>
      <p:pic>
        <p:nvPicPr>
          <p:cNvPr id="34" name="SK-32-img-33" descr="preencoded.png"/>
          <p:cNvPicPr>
            <a:picLocks noChangeAspect="1"/>
          </p:cNvPicPr>
          <p:nvPr/>
        </p:nvPicPr>
        <p:blipFill>
          <a:blip r:embed="rId22"/>
          <a:stretch>
            <a:fillRect/>
          </a:stretch>
        </p:blipFill>
        <p:spPr>
          <a:xfrm>
            <a:off x="5334000" y="3987105"/>
            <a:ext cx="190500" cy="156865"/>
          </a:xfrm>
          <a:prstGeom prst="rect">
            <a:avLst/>
          </a:prstGeom>
        </p:spPr>
      </p:pic>
      <p:pic>
        <p:nvPicPr>
          <p:cNvPr id="35" name="SK-32-img-34" descr="preencoded.png"/>
          <p:cNvPicPr>
            <a:picLocks noChangeAspect="1"/>
          </p:cNvPicPr>
          <p:nvPr/>
        </p:nvPicPr>
        <p:blipFill>
          <a:blip r:embed="rId23"/>
          <a:stretch>
            <a:fillRect/>
          </a:stretch>
        </p:blipFill>
        <p:spPr>
          <a:xfrm>
            <a:off x="5143500" y="5410200"/>
            <a:ext cx="6572250" cy="685800"/>
          </a:xfrm>
          <a:prstGeom prst="rect">
            <a:avLst/>
          </a:prstGeom>
        </p:spPr>
      </p:pic>
      <p:pic>
        <p:nvPicPr>
          <p:cNvPr id="36" name="SK-32-img-35" descr="preencoded.png"/>
          <p:cNvPicPr>
            <a:picLocks noChangeAspect="1"/>
          </p:cNvPicPr>
          <p:nvPr/>
        </p:nvPicPr>
        <p:blipFill>
          <a:blip r:embed="rId24"/>
          <a:stretch>
            <a:fillRect/>
          </a:stretch>
        </p:blipFill>
        <p:spPr>
          <a:xfrm>
            <a:off x="5334000" y="5553075"/>
            <a:ext cx="285750" cy="285750"/>
          </a:xfrm>
          <a:prstGeom prst="rect">
            <a:avLst/>
          </a:prstGeom>
        </p:spPr>
      </p:pic>
      <p:pic>
        <p:nvPicPr>
          <p:cNvPr id="37" name="SK-32-img-36" descr="preencoded.png"/>
          <p:cNvPicPr>
            <a:picLocks noChangeAspect="1"/>
          </p:cNvPicPr>
          <p:nvPr/>
        </p:nvPicPr>
        <p:blipFill>
          <a:blip r:embed="rId25"/>
          <a:stretch>
            <a:fillRect/>
          </a:stretch>
        </p:blipFill>
        <p:spPr>
          <a:xfrm>
            <a:off x="0" y="6477000"/>
            <a:ext cx="12192000" cy="381000"/>
          </a:xfrm>
          <a:prstGeom prst="rect">
            <a:avLst/>
          </a:prstGeom>
        </p:spPr>
      </p:pic>
      <p:sp>
        <p:nvSpPr>
          <p:cNvPr id="38" name="SK-32-text-37"/>
          <p:cNvSpPr/>
          <p:nvPr/>
        </p:nvSpPr>
        <p:spPr>
          <a:xfrm>
            <a:off x="476250" y="285750"/>
            <a:ext cx="1171575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SCA Case 1: 40-Year-Old Man with LUTS</a:t>
            </a:r>
            <a:endParaRPr lang="en-US" sz="2100" dirty="0"/>
          </a:p>
        </p:txBody>
      </p:sp>
      <p:sp>
        <p:nvSpPr>
          <p:cNvPr id="39" name="SK-32-text-38"/>
          <p:cNvSpPr/>
          <p:nvPr/>
        </p:nvSpPr>
        <p:spPr>
          <a:xfrm>
            <a:off x="476250" y="643830"/>
            <a:ext cx="112395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40" name="SK-32-text-39"/>
          <p:cNvSpPr/>
          <p:nvPr/>
        </p:nvSpPr>
        <p:spPr>
          <a:xfrm>
            <a:off x="1019175" y="1320105"/>
            <a:ext cx="24688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The Scenario</a:t>
            </a:r>
            <a:endParaRPr lang="en-US" sz="1350" dirty="0"/>
          </a:p>
        </p:txBody>
      </p:sp>
      <p:sp>
        <p:nvSpPr>
          <p:cNvPr id="41" name="SK-32-text-40"/>
          <p:cNvSpPr/>
          <p:nvPr/>
        </p:nvSpPr>
        <p:spPr>
          <a:xfrm>
            <a:off x="666750" y="1815405"/>
            <a:ext cx="4000500" cy="914400"/>
          </a:xfrm>
          <a:prstGeom prst="rect">
            <a:avLst/>
          </a:prstGeom>
          <a:noFill/>
          <a:ln/>
        </p:spPr>
        <p:txBody>
          <a:bodyPr vert="horz" wrap="square" lIns="0" tIns="0" rIns="0" bIns="0" rtlCol="0" anchor="ctr"/>
          <a:lstStyle/>
          <a:p>
            <a:pPr marL="0" indent="0">
              <a:lnSpc>
                <a:spcPts val="1800"/>
              </a:lnSpc>
              <a:buNone/>
            </a:pPr>
            <a:r>
              <a:rPr lang="en-US" sz="1200" dirty="0">
                <a:solidFill>
                  <a:srgbClr val="4B5563"/>
                </a:solidFill>
              </a:rPr>
              <a:t>A 40-year-old male presents with a 3-month history of </a:t>
            </a:r>
            <a:r>
              <a:rPr lang="en-US" sz="1200" b="1" dirty="0">
                <a:solidFill>
                  <a:srgbClr val="4B5563"/>
                </a:solidFill>
              </a:rPr>
              <a:t>hesitancy</a:t>
            </a:r>
            <a:r>
              <a:rPr lang="en-US" sz="1200" dirty="0">
                <a:solidFill>
                  <a:srgbClr val="4B5563"/>
                </a:solidFill>
              </a:rPr>
              <a:t> and </a:t>
            </a:r>
            <a:r>
              <a:rPr lang="en-US" sz="1200" b="1" dirty="0">
                <a:solidFill>
                  <a:srgbClr val="4B5563"/>
                </a:solidFill>
              </a:rPr>
              <a:t>increased daytime frequency</a:t>
            </a:r>
            <a:r>
              <a:rPr lang="en-US" sz="1200" dirty="0">
                <a:solidFill>
                  <a:srgbClr val="4B5563"/>
                </a:solidFill>
              </a:rPr>
              <a:t>. He is otherwise fit and well with no significant past medical history.</a:t>
            </a:r>
            <a:endParaRPr lang="en-US" sz="1200" dirty="0"/>
          </a:p>
        </p:txBody>
      </p:sp>
      <p:sp>
        <p:nvSpPr>
          <p:cNvPr id="42" name="SK-32-text-41"/>
          <p:cNvSpPr/>
          <p:nvPr/>
        </p:nvSpPr>
        <p:spPr>
          <a:xfrm>
            <a:off x="1019175" y="3810000"/>
            <a:ext cx="45262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Differential Diagnosis</a:t>
            </a:r>
            <a:endParaRPr lang="en-US" sz="1350" dirty="0"/>
          </a:p>
        </p:txBody>
      </p:sp>
      <p:sp>
        <p:nvSpPr>
          <p:cNvPr id="43" name="SK-32-text-42"/>
          <p:cNvSpPr/>
          <p:nvPr/>
        </p:nvSpPr>
        <p:spPr>
          <a:xfrm>
            <a:off x="845344" y="4305300"/>
            <a:ext cx="1952625"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Prostatitis</a:t>
            </a:r>
            <a:endParaRPr lang="en-US" sz="1125" dirty="0"/>
          </a:p>
        </p:txBody>
      </p:sp>
      <p:sp>
        <p:nvSpPr>
          <p:cNvPr id="44" name="SK-32-text-43"/>
          <p:cNvSpPr/>
          <p:nvPr/>
        </p:nvSpPr>
        <p:spPr>
          <a:xfrm>
            <a:off x="2893219" y="4305300"/>
            <a:ext cx="1952625"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UTI</a:t>
            </a:r>
            <a:endParaRPr lang="en-US" sz="1125" dirty="0"/>
          </a:p>
        </p:txBody>
      </p:sp>
      <p:sp>
        <p:nvSpPr>
          <p:cNvPr id="45" name="SK-32-text-44"/>
          <p:cNvSpPr/>
          <p:nvPr/>
        </p:nvSpPr>
        <p:spPr>
          <a:xfrm>
            <a:off x="845344" y="4729163"/>
            <a:ext cx="308610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Urethral Stricture</a:t>
            </a:r>
            <a:endParaRPr lang="en-US" sz="1125" dirty="0"/>
          </a:p>
        </p:txBody>
      </p:sp>
      <p:sp>
        <p:nvSpPr>
          <p:cNvPr id="46" name="SK-32-text-45"/>
          <p:cNvSpPr/>
          <p:nvPr/>
        </p:nvSpPr>
        <p:spPr>
          <a:xfrm>
            <a:off x="2893219" y="4729163"/>
            <a:ext cx="394335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Early BPH (Less likely)</a:t>
            </a:r>
            <a:endParaRPr lang="en-US" sz="1125" dirty="0"/>
          </a:p>
        </p:txBody>
      </p:sp>
      <p:sp>
        <p:nvSpPr>
          <p:cNvPr id="47" name="SK-32-text-46"/>
          <p:cNvSpPr/>
          <p:nvPr/>
        </p:nvSpPr>
        <p:spPr>
          <a:xfrm>
            <a:off x="845344" y="5153025"/>
            <a:ext cx="325755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High Caffeine/Fluid</a:t>
            </a:r>
            <a:endParaRPr lang="en-US" sz="1125" dirty="0"/>
          </a:p>
        </p:txBody>
      </p:sp>
      <p:sp>
        <p:nvSpPr>
          <p:cNvPr id="48" name="SK-32-text-47"/>
          <p:cNvSpPr/>
          <p:nvPr/>
        </p:nvSpPr>
        <p:spPr>
          <a:xfrm>
            <a:off x="2893219" y="5153025"/>
            <a:ext cx="325755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Anxiety / Lifestyle</a:t>
            </a:r>
            <a:endParaRPr lang="en-US" sz="1125" dirty="0"/>
          </a:p>
        </p:txBody>
      </p:sp>
      <p:sp>
        <p:nvSpPr>
          <p:cNvPr id="49" name="SK-32-text-48"/>
          <p:cNvSpPr/>
          <p:nvPr/>
        </p:nvSpPr>
        <p:spPr>
          <a:xfrm>
            <a:off x="845344" y="5576888"/>
            <a:ext cx="394335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STI (History dependent)</a:t>
            </a:r>
            <a:endParaRPr lang="en-US" sz="1125" dirty="0"/>
          </a:p>
        </p:txBody>
      </p:sp>
      <p:sp>
        <p:nvSpPr>
          <p:cNvPr id="50" name="SK-32-text-49"/>
          <p:cNvSpPr/>
          <p:nvPr/>
        </p:nvSpPr>
        <p:spPr>
          <a:xfrm>
            <a:off x="2893219" y="5576888"/>
            <a:ext cx="2400300" cy="328613"/>
          </a:xfrm>
          <a:prstGeom prst="rect">
            <a:avLst/>
          </a:prstGeom>
          <a:noFill/>
          <a:ln/>
        </p:spPr>
        <p:txBody>
          <a:bodyPr vert="horz" wrap="square" lIns="0" tIns="0" rIns="0" bIns="0" rtlCol="0" anchor="ctr"/>
          <a:lstStyle/>
          <a:p>
            <a:pPr marL="0" indent="0" algn="l">
              <a:lnSpc>
                <a:spcPts val="1688"/>
              </a:lnSpc>
              <a:buNone/>
            </a:pPr>
            <a:r>
              <a:rPr lang="en-US" sz="1125" dirty="0">
                <a:solidFill>
                  <a:srgbClr val="2F3640"/>
                </a:solidFill>
              </a:rPr>
              <a:t>Bladder Stones</a:t>
            </a:r>
            <a:endParaRPr lang="en-US" sz="1125" dirty="0"/>
          </a:p>
        </p:txBody>
      </p:sp>
      <p:sp>
        <p:nvSpPr>
          <p:cNvPr id="51" name="SK-32-text-50"/>
          <p:cNvSpPr/>
          <p:nvPr/>
        </p:nvSpPr>
        <p:spPr>
          <a:xfrm>
            <a:off x="5686425" y="1320105"/>
            <a:ext cx="61722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Ideal SCA Management Structure</a:t>
            </a:r>
            <a:endParaRPr lang="en-US" sz="1350" dirty="0"/>
          </a:p>
        </p:txBody>
      </p:sp>
      <p:sp>
        <p:nvSpPr>
          <p:cNvPr id="52" name="SK-32-text-51"/>
          <p:cNvSpPr/>
          <p:nvPr/>
        </p:nvSpPr>
        <p:spPr>
          <a:xfrm>
            <a:off x="5524500" y="1815405"/>
            <a:ext cx="3607445"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Focused History</a:t>
            </a:r>
            <a:endParaRPr lang="en-US" sz="1200" dirty="0"/>
          </a:p>
        </p:txBody>
      </p:sp>
      <p:sp>
        <p:nvSpPr>
          <p:cNvPr id="53" name="SK-32-text-52"/>
          <p:cNvSpPr/>
          <p:nvPr/>
        </p:nvSpPr>
        <p:spPr>
          <a:xfrm>
            <a:off x="5524500" y="2044005"/>
            <a:ext cx="6667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6B7280"/>
                </a:solidFill>
              </a:rPr>
              <a:t>Ask about flow, bother, nocturia, and lifestyle (caffeine/fluids).</a:t>
            </a:r>
            <a:endParaRPr lang="en-US" sz="1050" dirty="0"/>
          </a:p>
        </p:txBody>
      </p:sp>
      <p:sp>
        <p:nvSpPr>
          <p:cNvPr id="54" name="SK-32-text-53"/>
          <p:cNvSpPr/>
          <p:nvPr/>
        </p:nvSpPr>
        <p:spPr>
          <a:xfrm>
            <a:off x="5524500" y="2358330"/>
            <a:ext cx="4136082"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Physical Examination</a:t>
            </a:r>
            <a:endParaRPr lang="en-US" sz="1200" dirty="0"/>
          </a:p>
        </p:txBody>
      </p:sp>
      <p:sp>
        <p:nvSpPr>
          <p:cNvPr id="55" name="SK-32-text-54"/>
          <p:cNvSpPr/>
          <p:nvPr/>
        </p:nvSpPr>
        <p:spPr>
          <a:xfrm>
            <a:off x="5524500" y="2586930"/>
            <a:ext cx="6667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6B7280"/>
                </a:solidFill>
              </a:rPr>
              <a:t>Abdominal exam for bladder; DRE if appropriate (consent/chaperone).</a:t>
            </a:r>
            <a:endParaRPr lang="en-US" sz="1050" dirty="0"/>
          </a:p>
        </p:txBody>
      </p:sp>
      <p:sp>
        <p:nvSpPr>
          <p:cNvPr id="56" name="SK-32-text-55"/>
          <p:cNvSpPr/>
          <p:nvPr/>
        </p:nvSpPr>
        <p:spPr>
          <a:xfrm>
            <a:off x="5524500" y="2901255"/>
            <a:ext cx="3565624"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Urinalysis &amp; MSU</a:t>
            </a:r>
            <a:endParaRPr lang="en-US" sz="1200" dirty="0"/>
          </a:p>
        </p:txBody>
      </p:sp>
      <p:sp>
        <p:nvSpPr>
          <p:cNvPr id="57" name="SK-32-text-56"/>
          <p:cNvSpPr/>
          <p:nvPr/>
        </p:nvSpPr>
        <p:spPr>
          <a:xfrm>
            <a:off x="5524500" y="3129855"/>
            <a:ext cx="6667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6B7280"/>
                </a:solidFill>
              </a:rPr>
              <a:t>Essential to exclude infection or haematuria in a young man.</a:t>
            </a:r>
            <a:endParaRPr lang="en-US" sz="1050" dirty="0"/>
          </a:p>
        </p:txBody>
      </p:sp>
      <p:sp>
        <p:nvSpPr>
          <p:cNvPr id="58" name="SK-32-text-57"/>
          <p:cNvSpPr/>
          <p:nvPr/>
        </p:nvSpPr>
        <p:spPr>
          <a:xfrm>
            <a:off x="5524500" y="3444180"/>
            <a:ext cx="438912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Selective PSA Discussion</a:t>
            </a:r>
            <a:endParaRPr lang="en-US" sz="1200" dirty="0"/>
          </a:p>
        </p:txBody>
      </p:sp>
      <p:sp>
        <p:nvSpPr>
          <p:cNvPr id="59" name="SK-32-text-58"/>
          <p:cNvSpPr/>
          <p:nvPr/>
        </p:nvSpPr>
        <p:spPr>
          <a:xfrm>
            <a:off x="5524500" y="3672780"/>
            <a:ext cx="6667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6B7280"/>
                </a:solidFill>
              </a:rPr>
              <a:t>Only if clinically indicated and after full counselling (shared decision).</a:t>
            </a:r>
            <a:endParaRPr lang="en-US" sz="1050" dirty="0"/>
          </a:p>
        </p:txBody>
      </p:sp>
      <p:sp>
        <p:nvSpPr>
          <p:cNvPr id="60" name="SK-32-text-59"/>
          <p:cNvSpPr/>
          <p:nvPr/>
        </p:nvSpPr>
        <p:spPr>
          <a:xfrm>
            <a:off x="5524500" y="3987105"/>
            <a:ext cx="475488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F3640"/>
                </a:solidFill>
              </a:rPr>
              <a:t>Safety-netting &amp; Follow-up</a:t>
            </a:r>
            <a:endParaRPr lang="en-US" sz="1200" dirty="0"/>
          </a:p>
        </p:txBody>
      </p:sp>
      <p:sp>
        <p:nvSpPr>
          <p:cNvPr id="61" name="SK-32-text-60"/>
          <p:cNvSpPr/>
          <p:nvPr/>
        </p:nvSpPr>
        <p:spPr>
          <a:xfrm>
            <a:off x="5524500" y="4215705"/>
            <a:ext cx="6667500" cy="200025"/>
          </a:xfrm>
          <a:prstGeom prst="rect">
            <a:avLst/>
          </a:prstGeom>
          <a:noFill/>
          <a:ln/>
        </p:spPr>
        <p:txBody>
          <a:bodyPr vert="horz" wrap="square" lIns="0" tIns="0" rIns="0" bIns="0" rtlCol="0" anchor="ctr"/>
          <a:lstStyle/>
          <a:p>
            <a:pPr marL="0" indent="0" algn="l">
              <a:lnSpc>
                <a:spcPts val="1575"/>
              </a:lnSpc>
              <a:buNone/>
            </a:pPr>
            <a:r>
              <a:rPr lang="en-US" sz="1050" dirty="0">
                <a:solidFill>
                  <a:srgbClr val="6B7280"/>
                </a:solidFill>
              </a:rPr>
              <a:t>Clarify when to return (red flags/worsening) and review plan.</a:t>
            </a:r>
            <a:endParaRPr lang="en-US" sz="1050" dirty="0"/>
          </a:p>
        </p:txBody>
      </p:sp>
      <p:sp>
        <p:nvSpPr>
          <p:cNvPr id="62" name="SK-32-text-61"/>
          <p:cNvSpPr/>
          <p:nvPr/>
        </p:nvSpPr>
        <p:spPr>
          <a:xfrm>
            <a:off x="5762625" y="5553075"/>
            <a:ext cx="5762625"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D9488"/>
                </a:solidFill>
              </a:rPr>
              <a:t>SCA PEARL: Avoid "PSA anchoring." In a 40-year-old symptomatic man, do not jump to PSA testing first without exploring lifestyle factors and excluding infection.</a:t>
            </a:r>
            <a:endParaRPr lang="en-US" sz="1125" dirty="0"/>
          </a:p>
        </p:txBody>
      </p:sp>
      <p:sp>
        <p:nvSpPr>
          <p:cNvPr id="63" name="SK-32-text-62"/>
          <p:cNvSpPr/>
          <p:nvPr/>
        </p:nvSpPr>
        <p:spPr>
          <a:xfrm>
            <a:off x="10465891" y="6581775"/>
            <a:ext cx="1726109" cy="171450"/>
          </a:xfrm>
          <a:prstGeom prst="rect">
            <a:avLst/>
          </a:prstGeom>
          <a:noFill/>
          <a:ln/>
        </p:spPr>
        <p:txBody>
          <a:bodyPr vert="horz" wrap="square" lIns="0" tIns="0" rIns="0" bIns="0" rtlCol="0" anchor="ctr"/>
          <a:lstStyle/>
          <a:p>
            <a:pPr marL="0" indent="0">
              <a:lnSpc>
                <a:spcPts val="1350"/>
              </a:lnSpc>
              <a:buNone/>
            </a:pPr>
            <a:r>
              <a:rPr lang="en-US" sz="900" kern="0" spc="30" dirty="0">
                <a:solidFill>
                  <a:srgbClr val="9CA3AF"/>
                </a:solidFill>
              </a:rPr>
              <a:t>www.bradfordvts.co.uk</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3-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3-img-3" descr="preencoded.png"/>
          <p:cNvPicPr>
            <a:picLocks noChangeAspect="1"/>
          </p:cNvPicPr>
          <p:nvPr/>
        </p:nvPicPr>
        <p:blipFill>
          <a:blip r:embed="rId4"/>
          <a:stretch>
            <a:fillRect/>
          </a:stretch>
        </p:blipFill>
        <p:spPr>
          <a:xfrm>
            <a:off x="0" y="190500"/>
            <a:ext cx="12192000" cy="843855"/>
          </a:xfrm>
          <a:prstGeom prst="rect">
            <a:avLst/>
          </a:prstGeom>
        </p:spPr>
      </p:pic>
      <p:pic>
        <p:nvPicPr>
          <p:cNvPr id="5" name="SK-33-img-4" descr="preencoded.png"/>
          <p:cNvPicPr>
            <a:picLocks noChangeAspect="1"/>
          </p:cNvPicPr>
          <p:nvPr/>
        </p:nvPicPr>
        <p:blipFill>
          <a:blip r:embed="rId5"/>
          <a:stretch>
            <a:fillRect/>
          </a:stretch>
        </p:blipFill>
        <p:spPr>
          <a:xfrm>
            <a:off x="381000" y="1538436"/>
            <a:ext cx="5572125" cy="2598241"/>
          </a:xfrm>
          <a:prstGeom prst="rect">
            <a:avLst/>
          </a:prstGeom>
        </p:spPr>
      </p:pic>
      <p:pic>
        <p:nvPicPr>
          <p:cNvPr id="6" name="SK-33-img-5" descr="preencoded.png"/>
          <p:cNvPicPr>
            <a:picLocks noChangeAspect="1"/>
          </p:cNvPicPr>
          <p:nvPr/>
        </p:nvPicPr>
        <p:blipFill>
          <a:blip r:embed="rId6"/>
          <a:stretch>
            <a:fillRect/>
          </a:stretch>
        </p:blipFill>
        <p:spPr>
          <a:xfrm>
            <a:off x="571500" y="1728936"/>
            <a:ext cx="5191125" cy="361950"/>
          </a:xfrm>
          <a:prstGeom prst="rect">
            <a:avLst/>
          </a:prstGeom>
        </p:spPr>
      </p:pic>
      <p:pic>
        <p:nvPicPr>
          <p:cNvPr id="7" name="SK-33-img-6" descr="preencoded.png"/>
          <p:cNvPicPr>
            <a:picLocks noChangeAspect="1"/>
          </p:cNvPicPr>
          <p:nvPr/>
        </p:nvPicPr>
        <p:blipFill>
          <a:blip r:embed="rId7"/>
          <a:stretch>
            <a:fillRect/>
          </a:stretch>
        </p:blipFill>
        <p:spPr>
          <a:xfrm>
            <a:off x="571500" y="1783407"/>
            <a:ext cx="238125" cy="190500"/>
          </a:xfrm>
          <a:prstGeom prst="rect">
            <a:avLst/>
          </a:prstGeom>
        </p:spPr>
      </p:pic>
      <p:pic>
        <p:nvPicPr>
          <p:cNvPr id="8" name="SK-33-img-7" descr="preencoded.png"/>
          <p:cNvPicPr>
            <a:picLocks noChangeAspect="1"/>
          </p:cNvPicPr>
          <p:nvPr/>
        </p:nvPicPr>
        <p:blipFill>
          <a:blip r:embed="rId8"/>
          <a:stretch>
            <a:fillRect/>
          </a:stretch>
        </p:blipFill>
        <p:spPr>
          <a:xfrm>
            <a:off x="571500" y="2205186"/>
            <a:ext cx="202406" cy="202406"/>
          </a:xfrm>
          <a:prstGeom prst="rect">
            <a:avLst/>
          </a:prstGeom>
        </p:spPr>
      </p:pic>
      <p:pic>
        <p:nvPicPr>
          <p:cNvPr id="9" name="SK-33-img-8" descr="preencoded.png"/>
          <p:cNvPicPr>
            <a:picLocks noChangeAspect="1"/>
          </p:cNvPicPr>
          <p:nvPr/>
        </p:nvPicPr>
        <p:blipFill>
          <a:blip r:embed="rId9"/>
          <a:stretch>
            <a:fillRect/>
          </a:stretch>
        </p:blipFill>
        <p:spPr>
          <a:xfrm>
            <a:off x="571500" y="2753767"/>
            <a:ext cx="202406" cy="166688"/>
          </a:xfrm>
          <a:prstGeom prst="rect">
            <a:avLst/>
          </a:prstGeom>
        </p:spPr>
      </p:pic>
      <p:pic>
        <p:nvPicPr>
          <p:cNvPr id="10" name="SK-33-img-9" descr="preencoded.png"/>
          <p:cNvPicPr>
            <a:picLocks noChangeAspect="1"/>
          </p:cNvPicPr>
          <p:nvPr/>
        </p:nvPicPr>
        <p:blipFill>
          <a:blip r:embed="rId10"/>
          <a:stretch>
            <a:fillRect/>
          </a:stretch>
        </p:blipFill>
        <p:spPr>
          <a:xfrm>
            <a:off x="571500" y="3075682"/>
            <a:ext cx="202406" cy="188863"/>
          </a:xfrm>
          <a:prstGeom prst="rect">
            <a:avLst/>
          </a:prstGeom>
        </p:spPr>
      </p:pic>
      <p:pic>
        <p:nvPicPr>
          <p:cNvPr id="11" name="SK-33-img-10" descr="preencoded.png"/>
          <p:cNvPicPr>
            <a:picLocks noChangeAspect="1"/>
          </p:cNvPicPr>
          <p:nvPr/>
        </p:nvPicPr>
        <p:blipFill>
          <a:blip r:embed="rId11"/>
          <a:stretch>
            <a:fillRect/>
          </a:stretch>
        </p:blipFill>
        <p:spPr>
          <a:xfrm>
            <a:off x="571500" y="3624263"/>
            <a:ext cx="202406" cy="166688"/>
          </a:xfrm>
          <a:prstGeom prst="rect">
            <a:avLst/>
          </a:prstGeom>
        </p:spPr>
      </p:pic>
      <p:pic>
        <p:nvPicPr>
          <p:cNvPr id="12" name="SK-33-img-11" descr="preencoded.png"/>
          <p:cNvPicPr>
            <a:picLocks noChangeAspect="1"/>
          </p:cNvPicPr>
          <p:nvPr/>
        </p:nvPicPr>
        <p:blipFill>
          <a:blip r:embed="rId12"/>
          <a:stretch>
            <a:fillRect/>
          </a:stretch>
        </p:blipFill>
        <p:spPr>
          <a:xfrm>
            <a:off x="381000" y="4327178"/>
            <a:ext cx="5572125" cy="1045666"/>
          </a:xfrm>
          <a:prstGeom prst="rect">
            <a:avLst/>
          </a:prstGeom>
        </p:spPr>
      </p:pic>
      <p:pic>
        <p:nvPicPr>
          <p:cNvPr id="13" name="SK-33-img-12" descr="preencoded.png"/>
          <p:cNvPicPr>
            <a:picLocks noChangeAspect="1"/>
          </p:cNvPicPr>
          <p:nvPr/>
        </p:nvPicPr>
        <p:blipFill>
          <a:blip r:embed="rId13"/>
          <a:stretch>
            <a:fillRect/>
          </a:stretch>
        </p:blipFill>
        <p:spPr>
          <a:xfrm>
            <a:off x="523875" y="4510980"/>
            <a:ext cx="214313" cy="175320"/>
          </a:xfrm>
          <a:prstGeom prst="rect">
            <a:avLst/>
          </a:prstGeom>
        </p:spPr>
      </p:pic>
      <p:pic>
        <p:nvPicPr>
          <p:cNvPr id="14" name="SK-33-img-13" descr="preencoded.png"/>
          <p:cNvPicPr>
            <a:picLocks noChangeAspect="1"/>
          </p:cNvPicPr>
          <p:nvPr/>
        </p:nvPicPr>
        <p:blipFill>
          <a:blip r:embed="rId14"/>
          <a:stretch>
            <a:fillRect/>
          </a:stretch>
        </p:blipFill>
        <p:spPr>
          <a:xfrm>
            <a:off x="6238875" y="1308795"/>
            <a:ext cx="5572125" cy="2598241"/>
          </a:xfrm>
          <a:prstGeom prst="rect">
            <a:avLst/>
          </a:prstGeom>
        </p:spPr>
      </p:pic>
      <p:pic>
        <p:nvPicPr>
          <p:cNvPr id="15" name="SK-33-img-14" descr="preencoded.png"/>
          <p:cNvPicPr>
            <a:picLocks noChangeAspect="1"/>
          </p:cNvPicPr>
          <p:nvPr/>
        </p:nvPicPr>
        <p:blipFill>
          <a:blip r:embed="rId15"/>
          <a:stretch>
            <a:fillRect/>
          </a:stretch>
        </p:blipFill>
        <p:spPr>
          <a:xfrm>
            <a:off x="6429375" y="1499295"/>
            <a:ext cx="5191125" cy="361950"/>
          </a:xfrm>
          <a:prstGeom prst="rect">
            <a:avLst/>
          </a:prstGeom>
        </p:spPr>
      </p:pic>
      <p:pic>
        <p:nvPicPr>
          <p:cNvPr id="16" name="SK-33-img-15" descr="preencoded.png"/>
          <p:cNvPicPr>
            <a:picLocks noChangeAspect="1"/>
          </p:cNvPicPr>
          <p:nvPr/>
        </p:nvPicPr>
        <p:blipFill>
          <a:blip r:embed="rId16"/>
          <a:stretch>
            <a:fillRect/>
          </a:stretch>
        </p:blipFill>
        <p:spPr>
          <a:xfrm>
            <a:off x="6429375" y="1553766"/>
            <a:ext cx="238125" cy="190500"/>
          </a:xfrm>
          <a:prstGeom prst="rect">
            <a:avLst/>
          </a:prstGeom>
        </p:spPr>
      </p:pic>
      <p:pic>
        <p:nvPicPr>
          <p:cNvPr id="17" name="SK-33-img-16" descr="preencoded.png"/>
          <p:cNvPicPr>
            <a:picLocks noChangeAspect="1"/>
          </p:cNvPicPr>
          <p:nvPr/>
        </p:nvPicPr>
        <p:blipFill>
          <a:blip r:embed="rId17"/>
          <a:stretch>
            <a:fillRect/>
          </a:stretch>
        </p:blipFill>
        <p:spPr>
          <a:xfrm>
            <a:off x="6429375" y="1975545"/>
            <a:ext cx="202406" cy="166688"/>
          </a:xfrm>
          <a:prstGeom prst="rect">
            <a:avLst/>
          </a:prstGeom>
        </p:spPr>
      </p:pic>
      <p:pic>
        <p:nvPicPr>
          <p:cNvPr id="18" name="SK-33-img-17" descr="preencoded.png"/>
          <p:cNvPicPr>
            <a:picLocks noChangeAspect="1"/>
          </p:cNvPicPr>
          <p:nvPr/>
        </p:nvPicPr>
        <p:blipFill>
          <a:blip r:embed="rId18"/>
          <a:stretch>
            <a:fillRect/>
          </a:stretch>
        </p:blipFill>
        <p:spPr>
          <a:xfrm>
            <a:off x="6429375" y="2297460"/>
            <a:ext cx="202406" cy="166688"/>
          </a:xfrm>
          <a:prstGeom prst="rect">
            <a:avLst/>
          </a:prstGeom>
        </p:spPr>
      </p:pic>
      <p:pic>
        <p:nvPicPr>
          <p:cNvPr id="19" name="SK-33-img-18" descr="preencoded.png"/>
          <p:cNvPicPr>
            <a:picLocks noChangeAspect="1"/>
          </p:cNvPicPr>
          <p:nvPr/>
        </p:nvPicPr>
        <p:blipFill>
          <a:blip r:embed="rId19"/>
          <a:stretch>
            <a:fillRect/>
          </a:stretch>
        </p:blipFill>
        <p:spPr>
          <a:xfrm>
            <a:off x="6429375" y="2619375"/>
            <a:ext cx="202406" cy="188863"/>
          </a:xfrm>
          <a:prstGeom prst="rect">
            <a:avLst/>
          </a:prstGeom>
        </p:spPr>
      </p:pic>
      <p:pic>
        <p:nvPicPr>
          <p:cNvPr id="20" name="SK-33-img-19" descr="preencoded.png"/>
          <p:cNvPicPr>
            <a:picLocks noChangeAspect="1"/>
          </p:cNvPicPr>
          <p:nvPr/>
        </p:nvPicPr>
        <p:blipFill>
          <a:blip r:embed="rId20"/>
          <a:stretch>
            <a:fillRect/>
          </a:stretch>
        </p:blipFill>
        <p:spPr>
          <a:xfrm>
            <a:off x="6429375" y="3167955"/>
            <a:ext cx="202406" cy="166688"/>
          </a:xfrm>
          <a:prstGeom prst="rect">
            <a:avLst/>
          </a:prstGeom>
        </p:spPr>
      </p:pic>
      <p:pic>
        <p:nvPicPr>
          <p:cNvPr id="21" name="SK-33-img-20" descr="preencoded.png"/>
          <p:cNvPicPr>
            <a:picLocks noChangeAspect="1"/>
          </p:cNvPicPr>
          <p:nvPr/>
        </p:nvPicPr>
        <p:blipFill>
          <a:blip r:embed="rId21"/>
          <a:stretch>
            <a:fillRect/>
          </a:stretch>
        </p:blipFill>
        <p:spPr>
          <a:xfrm>
            <a:off x="6238875" y="4288036"/>
            <a:ext cx="5572125" cy="1314450"/>
          </a:xfrm>
          <a:prstGeom prst="rect">
            <a:avLst/>
          </a:prstGeom>
        </p:spPr>
      </p:pic>
      <p:pic>
        <p:nvPicPr>
          <p:cNvPr id="22" name="SK-33-img-21" descr="preencoded.png"/>
          <p:cNvPicPr>
            <a:picLocks noChangeAspect="1"/>
          </p:cNvPicPr>
          <p:nvPr/>
        </p:nvPicPr>
        <p:blipFill>
          <a:blip r:embed="rId22"/>
          <a:stretch>
            <a:fillRect/>
          </a:stretch>
        </p:blipFill>
        <p:spPr>
          <a:xfrm>
            <a:off x="6381750" y="4471839"/>
            <a:ext cx="214313" cy="175320"/>
          </a:xfrm>
          <a:prstGeom prst="rect">
            <a:avLst/>
          </a:prstGeom>
        </p:spPr>
      </p:pic>
      <p:pic>
        <p:nvPicPr>
          <p:cNvPr id="23" name="SK-33-img-22" descr="preencoded.png"/>
          <p:cNvPicPr>
            <a:picLocks noChangeAspect="1"/>
          </p:cNvPicPr>
          <p:nvPr/>
        </p:nvPicPr>
        <p:blipFill>
          <a:blip r:embed="rId23"/>
          <a:stretch>
            <a:fillRect/>
          </a:stretch>
        </p:blipFill>
        <p:spPr>
          <a:xfrm>
            <a:off x="6381750" y="4764286"/>
            <a:ext cx="178594" cy="147042"/>
          </a:xfrm>
          <a:prstGeom prst="rect">
            <a:avLst/>
          </a:prstGeom>
        </p:spPr>
      </p:pic>
      <p:pic>
        <p:nvPicPr>
          <p:cNvPr id="24" name="SK-33-img-23" descr="preencoded.png"/>
          <p:cNvPicPr>
            <a:picLocks noChangeAspect="1"/>
          </p:cNvPicPr>
          <p:nvPr/>
        </p:nvPicPr>
        <p:blipFill>
          <a:blip r:embed="rId23"/>
          <a:stretch>
            <a:fillRect/>
          </a:stretch>
        </p:blipFill>
        <p:spPr>
          <a:xfrm>
            <a:off x="6381750" y="5011936"/>
            <a:ext cx="178594" cy="147042"/>
          </a:xfrm>
          <a:prstGeom prst="rect">
            <a:avLst/>
          </a:prstGeom>
        </p:spPr>
      </p:pic>
      <p:pic>
        <p:nvPicPr>
          <p:cNvPr id="25" name="SK-33-img-24" descr="preencoded.png"/>
          <p:cNvPicPr>
            <a:picLocks noChangeAspect="1"/>
          </p:cNvPicPr>
          <p:nvPr/>
        </p:nvPicPr>
        <p:blipFill>
          <a:blip r:embed="rId23"/>
          <a:stretch>
            <a:fillRect/>
          </a:stretch>
        </p:blipFill>
        <p:spPr>
          <a:xfrm>
            <a:off x="6381750" y="5259586"/>
            <a:ext cx="178594" cy="147042"/>
          </a:xfrm>
          <a:prstGeom prst="rect">
            <a:avLst/>
          </a:prstGeom>
        </p:spPr>
      </p:pic>
      <p:pic>
        <p:nvPicPr>
          <p:cNvPr id="26" name="SK-33-img-25" descr="preencoded.png"/>
          <p:cNvPicPr>
            <a:picLocks noChangeAspect="1"/>
          </p:cNvPicPr>
          <p:nvPr/>
        </p:nvPicPr>
        <p:blipFill>
          <a:blip r:embed="rId24"/>
          <a:stretch>
            <a:fillRect/>
          </a:stretch>
        </p:blipFill>
        <p:spPr>
          <a:xfrm>
            <a:off x="0" y="5734050"/>
            <a:ext cx="12192000" cy="762000"/>
          </a:xfrm>
          <a:prstGeom prst="rect">
            <a:avLst/>
          </a:prstGeom>
        </p:spPr>
      </p:pic>
      <p:pic>
        <p:nvPicPr>
          <p:cNvPr id="27" name="SK-33-img-26" descr="preencoded.png"/>
          <p:cNvPicPr>
            <a:picLocks noChangeAspect="1"/>
          </p:cNvPicPr>
          <p:nvPr/>
        </p:nvPicPr>
        <p:blipFill>
          <a:blip r:embed="rId25"/>
          <a:stretch>
            <a:fillRect/>
          </a:stretch>
        </p:blipFill>
        <p:spPr>
          <a:xfrm>
            <a:off x="0" y="6496050"/>
            <a:ext cx="12192000" cy="361950"/>
          </a:xfrm>
          <a:prstGeom prst="rect">
            <a:avLst/>
          </a:prstGeom>
        </p:spPr>
      </p:pic>
      <p:sp>
        <p:nvSpPr>
          <p:cNvPr id="28" name="SK-33-text-27"/>
          <p:cNvSpPr/>
          <p:nvPr/>
        </p:nvSpPr>
        <p:spPr>
          <a:xfrm>
            <a:off x="381000" y="3810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SCA Case 2: 60-Year-Old with Systemic Symptoms</a:t>
            </a:r>
            <a:endParaRPr lang="en-US" sz="2100" dirty="0"/>
          </a:p>
        </p:txBody>
      </p:sp>
      <p:sp>
        <p:nvSpPr>
          <p:cNvPr id="29" name="SK-33-text-28"/>
          <p:cNvSpPr/>
          <p:nvPr/>
        </p:nvSpPr>
        <p:spPr>
          <a:xfrm>
            <a:off x="381000" y="7390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30" name="SK-33-text-29"/>
          <p:cNvSpPr/>
          <p:nvPr/>
        </p:nvSpPr>
        <p:spPr>
          <a:xfrm>
            <a:off x="809625" y="1728936"/>
            <a:ext cx="5191125" cy="361950"/>
          </a:xfrm>
          <a:prstGeom prst="rect">
            <a:avLst/>
          </a:prstGeom>
          <a:noFill/>
          <a:ln/>
        </p:spPr>
        <p:txBody>
          <a:bodyPr vert="horz" wrap="square" lIns="0" tIns="0" rIns="0" bIns="0" rtlCol="0" anchor="ctr"/>
          <a:lstStyle/>
          <a:p>
            <a:pPr marL="0" indent="0">
              <a:lnSpc>
                <a:spcPts val="2250"/>
              </a:lnSpc>
              <a:buNone/>
            </a:pPr>
            <a:r>
              <a:rPr lang="en-US" sz="1500" dirty="0">
                <a:solidFill>
                  <a:srgbClr val="2D6A4F"/>
                </a:solidFill>
              </a:rPr>
              <a:t> Presentation</a:t>
            </a:r>
            <a:endParaRPr lang="en-US" sz="1500" dirty="0"/>
          </a:p>
        </p:txBody>
      </p:sp>
      <p:sp>
        <p:nvSpPr>
          <p:cNvPr id="31" name="SK-33-text-30"/>
          <p:cNvSpPr/>
          <p:nvPr/>
        </p:nvSpPr>
        <p:spPr>
          <a:xfrm>
            <a:off x="773906" y="2205186"/>
            <a:ext cx="5191125"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Patient:</a:t>
            </a:r>
            <a:r>
              <a:rPr lang="en-US" sz="1275" dirty="0">
                <a:solidFill>
                  <a:srgbClr val="2F3640"/>
                </a:solidFill>
              </a:rPr>
              <a:t>60-year-old male presenting with a 3-month history of worsening LUTS.</a:t>
            </a:r>
            <a:endParaRPr lang="en-US" sz="1275" dirty="0"/>
          </a:p>
        </p:txBody>
      </p:sp>
      <p:sp>
        <p:nvSpPr>
          <p:cNvPr id="32" name="SK-33-text-31"/>
          <p:cNvSpPr/>
          <p:nvPr/>
        </p:nvSpPr>
        <p:spPr>
          <a:xfrm>
            <a:off x="773906" y="2753767"/>
            <a:ext cx="1141809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Symptoms:</a:t>
            </a:r>
            <a:r>
              <a:rPr lang="en-US" sz="1275" dirty="0">
                <a:solidFill>
                  <a:srgbClr val="2F3640"/>
                </a:solidFill>
              </a:rPr>
              <a:t>Significant hesitancy, poor flow, and nocturia (3-4 times).</a:t>
            </a:r>
            <a:endParaRPr lang="en-US" sz="1275" dirty="0"/>
          </a:p>
        </p:txBody>
      </p:sp>
      <p:sp>
        <p:nvSpPr>
          <p:cNvPr id="33" name="SK-33-text-32"/>
          <p:cNvSpPr/>
          <p:nvPr/>
        </p:nvSpPr>
        <p:spPr>
          <a:xfrm>
            <a:off x="773906" y="3075682"/>
            <a:ext cx="5191125"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Systemic:</a:t>
            </a:r>
            <a:r>
              <a:rPr lang="en-US" sz="1275" dirty="0">
                <a:solidFill>
                  <a:srgbClr val="2F3640"/>
                </a:solidFill>
              </a:rPr>
              <a:t>Unintentional 5kg weight loss and persistent dull lumbar backache.</a:t>
            </a:r>
            <a:endParaRPr lang="en-US" sz="1275" dirty="0"/>
          </a:p>
        </p:txBody>
      </p:sp>
      <p:sp>
        <p:nvSpPr>
          <p:cNvPr id="34" name="SK-33-text-33"/>
          <p:cNvSpPr/>
          <p:nvPr/>
        </p:nvSpPr>
        <p:spPr>
          <a:xfrm>
            <a:off x="773906" y="3624263"/>
            <a:ext cx="1141809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Observation:</a:t>
            </a:r>
            <a:r>
              <a:rPr lang="en-US" sz="1275" dirty="0">
                <a:solidFill>
                  <a:srgbClr val="2F3640"/>
                </a:solidFill>
              </a:rPr>
              <a:t>Appears fatigued; no previous urological history.</a:t>
            </a:r>
            <a:endParaRPr lang="en-US" sz="1275" dirty="0"/>
          </a:p>
        </p:txBody>
      </p:sp>
      <p:sp>
        <p:nvSpPr>
          <p:cNvPr id="35" name="SK-33-text-34"/>
          <p:cNvSpPr/>
          <p:nvPr/>
        </p:nvSpPr>
        <p:spPr>
          <a:xfrm>
            <a:off x="738188" y="4470053"/>
            <a:ext cx="61722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B91C1C"/>
                </a:solidFill>
              </a:rPr>
              <a:t>RED FLAG: Suspected Malignancy</a:t>
            </a:r>
            <a:endParaRPr lang="en-US" sz="1350" dirty="0"/>
          </a:p>
        </p:txBody>
      </p:sp>
      <p:sp>
        <p:nvSpPr>
          <p:cNvPr id="36" name="SK-33-text-35"/>
          <p:cNvSpPr/>
          <p:nvPr/>
        </p:nvSpPr>
        <p:spPr>
          <a:xfrm>
            <a:off x="523875" y="4803428"/>
            <a:ext cx="5286375"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B91C1C"/>
                </a:solidFill>
              </a:rPr>
              <a:t>Weight loss + Back pain + LUTS</a:t>
            </a:r>
            <a:r>
              <a:rPr lang="en-US" sz="1200" dirty="0">
                <a:solidFill>
                  <a:srgbClr val="B91C1C"/>
                </a:solidFill>
              </a:rPr>
              <a:t> in an older man = Think metastatic prostate cancer until proven otherwise. This requires immediate prioritization.</a:t>
            </a:r>
            <a:endParaRPr lang="en-US" sz="1200" dirty="0"/>
          </a:p>
        </p:txBody>
      </p:sp>
      <p:sp>
        <p:nvSpPr>
          <p:cNvPr id="37" name="SK-33-text-36"/>
          <p:cNvSpPr/>
          <p:nvPr/>
        </p:nvSpPr>
        <p:spPr>
          <a:xfrm>
            <a:off x="6667500" y="1499295"/>
            <a:ext cx="5486400" cy="361950"/>
          </a:xfrm>
          <a:prstGeom prst="rect">
            <a:avLst/>
          </a:prstGeom>
          <a:noFill/>
          <a:ln/>
        </p:spPr>
        <p:txBody>
          <a:bodyPr vert="horz" wrap="square" lIns="0" tIns="0" rIns="0" bIns="0" rtlCol="0" anchor="ctr"/>
          <a:lstStyle/>
          <a:p>
            <a:pPr marL="0" indent="0">
              <a:lnSpc>
                <a:spcPts val="2250"/>
              </a:lnSpc>
              <a:buNone/>
            </a:pPr>
            <a:r>
              <a:rPr lang="en-US" sz="1500" dirty="0">
                <a:solidFill>
                  <a:srgbClr val="2D6A4F"/>
                </a:solidFill>
              </a:rPr>
              <a:t> Urgent Assessment Steps</a:t>
            </a:r>
            <a:endParaRPr lang="en-US" sz="1500" dirty="0"/>
          </a:p>
        </p:txBody>
      </p:sp>
      <p:sp>
        <p:nvSpPr>
          <p:cNvPr id="38" name="SK-33-text-37"/>
          <p:cNvSpPr/>
          <p:nvPr/>
        </p:nvSpPr>
        <p:spPr>
          <a:xfrm>
            <a:off x="6631781" y="1975545"/>
            <a:ext cx="5560219"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Urgent DRE:</a:t>
            </a:r>
            <a:r>
              <a:rPr lang="en-US" sz="1275" dirty="0">
                <a:solidFill>
                  <a:srgbClr val="2F3640"/>
                </a:solidFill>
              </a:rPr>
              <a:t>Assess for hard, irregular, or asymmetric gland.</a:t>
            </a:r>
            <a:endParaRPr lang="en-US" sz="1275" dirty="0"/>
          </a:p>
        </p:txBody>
      </p:sp>
      <p:sp>
        <p:nvSpPr>
          <p:cNvPr id="39" name="SK-33-text-38"/>
          <p:cNvSpPr/>
          <p:nvPr/>
        </p:nvSpPr>
        <p:spPr>
          <a:xfrm>
            <a:off x="6631781" y="2297460"/>
            <a:ext cx="5560219"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PSA Testing:</a:t>
            </a:r>
            <a:r>
              <a:rPr lang="en-US" sz="1275" dirty="0">
                <a:solidFill>
                  <a:srgbClr val="2F3640"/>
                </a:solidFill>
              </a:rPr>
              <a:t>Check age-specific thresholds (NICE NG12).</a:t>
            </a:r>
            <a:endParaRPr lang="en-US" sz="1275" dirty="0"/>
          </a:p>
        </p:txBody>
      </p:sp>
      <p:sp>
        <p:nvSpPr>
          <p:cNvPr id="40" name="SK-33-text-39"/>
          <p:cNvSpPr/>
          <p:nvPr/>
        </p:nvSpPr>
        <p:spPr>
          <a:xfrm>
            <a:off x="6631781" y="2619375"/>
            <a:ext cx="5191125"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Baseline Bloods:</a:t>
            </a:r>
            <a:r>
              <a:rPr lang="en-US" sz="1275" dirty="0">
                <a:solidFill>
                  <a:srgbClr val="2F3640"/>
                </a:solidFill>
              </a:rPr>
              <a:t>Renal function (eGFR), FBC (anaemia), Bone profile/ALP.</a:t>
            </a:r>
            <a:endParaRPr lang="en-US" sz="1275" dirty="0"/>
          </a:p>
        </p:txBody>
      </p:sp>
      <p:sp>
        <p:nvSpPr>
          <p:cNvPr id="41" name="SK-33-text-40"/>
          <p:cNvSpPr/>
          <p:nvPr/>
        </p:nvSpPr>
        <p:spPr>
          <a:xfrm>
            <a:off x="6631781" y="3167955"/>
            <a:ext cx="5191125"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F3640"/>
                </a:solidFill>
              </a:rPr>
              <a:t>Neuro Check:</a:t>
            </a:r>
            <a:r>
              <a:rPr lang="en-US" sz="1275" dirty="0">
                <a:solidFill>
                  <a:srgbClr val="2F3640"/>
                </a:solidFill>
              </a:rPr>
              <a:t>Rule out Metastatic Spinal Cord Compression (MSCC).</a:t>
            </a:r>
            <a:endParaRPr lang="en-US" sz="1275" dirty="0"/>
          </a:p>
        </p:txBody>
      </p:sp>
      <p:sp>
        <p:nvSpPr>
          <p:cNvPr id="42" name="SK-33-text-41"/>
          <p:cNvSpPr/>
          <p:nvPr/>
        </p:nvSpPr>
        <p:spPr>
          <a:xfrm>
            <a:off x="6596063" y="4430911"/>
            <a:ext cx="52863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766E"/>
                </a:solidFill>
              </a:rPr>
              <a:t>SCA Clinical Strategy</a:t>
            </a:r>
            <a:endParaRPr lang="en-US" sz="1350" dirty="0"/>
          </a:p>
        </p:txBody>
      </p:sp>
      <p:sp>
        <p:nvSpPr>
          <p:cNvPr id="43" name="SK-33-text-42"/>
          <p:cNvSpPr/>
          <p:nvPr/>
        </p:nvSpPr>
        <p:spPr>
          <a:xfrm>
            <a:off x="6560344" y="4764286"/>
            <a:ext cx="5631656"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0F766E"/>
                </a:solidFill>
              </a:rPr>
              <a:t>Use "Urgent 2-Week Wait" language clearly with the patient.</a:t>
            </a:r>
            <a:endParaRPr lang="en-US" sz="1125" dirty="0"/>
          </a:p>
        </p:txBody>
      </p:sp>
      <p:sp>
        <p:nvSpPr>
          <p:cNvPr id="44" name="SK-33-text-43"/>
          <p:cNvSpPr/>
          <p:nvPr/>
        </p:nvSpPr>
        <p:spPr>
          <a:xfrm>
            <a:off x="6560344" y="5011936"/>
            <a:ext cx="5631656"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0F766E"/>
                </a:solidFill>
              </a:rPr>
              <a:t>Do not delay referral for blood results if DRE is malignant.</a:t>
            </a:r>
            <a:endParaRPr lang="en-US" sz="1125" dirty="0"/>
          </a:p>
        </p:txBody>
      </p:sp>
      <p:sp>
        <p:nvSpPr>
          <p:cNvPr id="45" name="SK-33-text-44"/>
          <p:cNvSpPr/>
          <p:nvPr/>
        </p:nvSpPr>
        <p:spPr>
          <a:xfrm>
            <a:off x="6560344" y="5259586"/>
            <a:ext cx="5631656"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0F766E"/>
                </a:solidFill>
              </a:rPr>
              <a:t>Safety-net for MSCC: "Leg weakness or bowel/bladder changes? Go to A&amp;E."</a:t>
            </a:r>
            <a:endParaRPr lang="en-US" sz="1125" dirty="0"/>
          </a:p>
        </p:txBody>
      </p:sp>
      <p:sp>
        <p:nvSpPr>
          <p:cNvPr id="46" name="SK-33-text-45"/>
          <p:cNvSpPr/>
          <p:nvPr/>
        </p:nvSpPr>
        <p:spPr>
          <a:xfrm>
            <a:off x="381000" y="5734050"/>
            <a:ext cx="11430000" cy="762000"/>
          </a:xfrm>
          <a:prstGeom prst="rect">
            <a:avLst/>
          </a:prstGeom>
          <a:noFill/>
          <a:ln/>
        </p:spPr>
        <p:txBody>
          <a:bodyPr vert="horz" wrap="square" lIns="0" tIns="0" rIns="0" bIns="0" rtlCol="0" anchor="ctr"/>
          <a:lstStyle/>
          <a:p>
            <a:pPr marL="0" indent="0">
              <a:lnSpc>
                <a:spcPts val="1463"/>
              </a:lnSpc>
              <a:buNone/>
            </a:pPr>
            <a:r>
              <a:rPr lang="en-US" sz="975" b="1" dirty="0">
                <a:solidFill>
                  <a:srgbClr val="374151"/>
                </a:solidFill>
              </a:rPr>
              <a:t>Speaker Notes:</a:t>
            </a:r>
            <a:r>
              <a:rPr lang="en-US" sz="975" dirty="0">
                <a:solidFill>
                  <a:srgbClr val="374151"/>
                </a:solidFill>
              </a:rPr>
              <a:t> This case is a classic 'red flag' scenario often used in SCA exams to test your ability to recognise red flags and act decisively. The presence of weight loss and back pain in an older man with urinary symptoms should immediately trigger suspicion of metastatic prostate cancer. Don't wait for a PSA result if the DRE is malignant or if the clinical picture is this concerning—start the 2WW process. Also, always check for 'red flag' neurological symptoms like saddle anaesthesia or leg weakness to rule out spinal cord compression, which would be a same-day neurosurgical emergency.</a:t>
            </a:r>
            <a:endParaRPr lang="en-US" sz="975" dirty="0"/>
          </a:p>
        </p:txBody>
      </p:sp>
      <p:sp>
        <p:nvSpPr>
          <p:cNvPr id="47" name="SK-33-text-46"/>
          <p:cNvSpPr/>
          <p:nvPr/>
        </p:nvSpPr>
        <p:spPr>
          <a:xfrm>
            <a:off x="381000" y="6591300"/>
            <a:ext cx="726948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rPr>
              <a:t>Prostate Disorders, BPH &amp; PSA Testing in Primary Care</a:t>
            </a:r>
            <a:endParaRPr lang="en-US" sz="900" dirty="0"/>
          </a:p>
        </p:txBody>
      </p:sp>
      <p:sp>
        <p:nvSpPr>
          <p:cNvPr id="48" name="SK-33-text-47"/>
          <p:cNvSpPr/>
          <p:nvPr/>
        </p:nvSpPr>
        <p:spPr>
          <a:xfrm>
            <a:off x="10551319" y="6591300"/>
            <a:ext cx="1640681" cy="171450"/>
          </a:xfrm>
          <a:prstGeom prst="rect">
            <a:avLst/>
          </a:prstGeom>
          <a:noFill/>
          <a:ln/>
        </p:spPr>
        <p:txBody>
          <a:bodyPr vert="horz" wrap="square" lIns="0" tIns="0" rIns="0" bIns="0" rtlCol="0" anchor="ctr"/>
          <a:lstStyle/>
          <a:p>
            <a:pPr marL="0" indent="0">
              <a:lnSpc>
                <a:spcPts val="1350"/>
              </a:lnSpc>
              <a:buNone/>
            </a:pPr>
            <a:r>
              <a:rPr lang="en-US" sz="900" b="1" dirty="0">
                <a:solidFill>
                  <a:srgbClr val="2D6A4F"/>
                </a:solidFill>
              </a:rPr>
              <a:t>www.bradfordvts.co.uk</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4-img-3" descr="preencoded.png"/>
          <p:cNvPicPr>
            <a:picLocks noChangeAspect="1"/>
          </p:cNvPicPr>
          <p:nvPr/>
        </p:nvPicPr>
        <p:blipFill>
          <a:blip r:embed="rId5"/>
          <a:stretch>
            <a:fillRect/>
          </a:stretch>
        </p:blipFill>
        <p:spPr>
          <a:xfrm>
            <a:off x="0" y="0"/>
            <a:ext cx="12192000" cy="843855"/>
          </a:xfrm>
          <a:prstGeom prst="rect">
            <a:avLst/>
          </a:prstGeom>
        </p:spPr>
      </p:pic>
      <p:pic>
        <p:nvPicPr>
          <p:cNvPr id="5" name="SK-34-img-4" descr="preencoded.png"/>
          <p:cNvPicPr>
            <a:picLocks noChangeAspect="1"/>
          </p:cNvPicPr>
          <p:nvPr/>
        </p:nvPicPr>
        <p:blipFill>
          <a:blip r:embed="rId6"/>
          <a:stretch>
            <a:fillRect/>
          </a:stretch>
        </p:blipFill>
        <p:spPr>
          <a:xfrm>
            <a:off x="381000" y="1659582"/>
            <a:ext cx="4476750" cy="1757958"/>
          </a:xfrm>
          <a:prstGeom prst="rect">
            <a:avLst/>
          </a:prstGeom>
        </p:spPr>
      </p:pic>
      <p:pic>
        <p:nvPicPr>
          <p:cNvPr id="6" name="SK-34-img-5" descr="preencoded.png"/>
          <p:cNvPicPr>
            <a:picLocks noChangeAspect="1"/>
          </p:cNvPicPr>
          <p:nvPr/>
        </p:nvPicPr>
        <p:blipFill>
          <a:blip r:embed="rId7"/>
          <a:stretch>
            <a:fillRect/>
          </a:stretch>
        </p:blipFill>
        <p:spPr>
          <a:xfrm>
            <a:off x="571500" y="1891010"/>
            <a:ext cx="214313" cy="175320"/>
          </a:xfrm>
          <a:prstGeom prst="rect">
            <a:avLst/>
          </a:prstGeom>
        </p:spPr>
      </p:pic>
      <p:pic>
        <p:nvPicPr>
          <p:cNvPr id="7" name="SK-34-img-6" descr="preencoded.png"/>
          <p:cNvPicPr>
            <a:picLocks noChangeAspect="1"/>
          </p:cNvPicPr>
          <p:nvPr/>
        </p:nvPicPr>
        <p:blipFill>
          <a:blip r:embed="rId8"/>
          <a:stretch>
            <a:fillRect/>
          </a:stretch>
        </p:blipFill>
        <p:spPr>
          <a:xfrm>
            <a:off x="571500" y="2221557"/>
            <a:ext cx="190500" cy="190500"/>
          </a:xfrm>
          <a:prstGeom prst="rect">
            <a:avLst/>
          </a:prstGeom>
        </p:spPr>
      </p:pic>
      <p:pic>
        <p:nvPicPr>
          <p:cNvPr id="8" name="SK-34-img-7" descr="preencoded.png"/>
          <p:cNvPicPr>
            <a:picLocks noChangeAspect="1"/>
          </p:cNvPicPr>
          <p:nvPr/>
        </p:nvPicPr>
        <p:blipFill>
          <a:blip r:embed="rId8"/>
          <a:stretch>
            <a:fillRect/>
          </a:stretch>
        </p:blipFill>
        <p:spPr>
          <a:xfrm>
            <a:off x="571500" y="2724299"/>
            <a:ext cx="190500" cy="190500"/>
          </a:xfrm>
          <a:prstGeom prst="rect">
            <a:avLst/>
          </a:prstGeom>
        </p:spPr>
      </p:pic>
      <p:pic>
        <p:nvPicPr>
          <p:cNvPr id="9" name="SK-34-img-8" descr="preencoded.png"/>
          <p:cNvPicPr>
            <a:picLocks noChangeAspect="1"/>
          </p:cNvPicPr>
          <p:nvPr/>
        </p:nvPicPr>
        <p:blipFill>
          <a:blip r:embed="rId9"/>
          <a:stretch>
            <a:fillRect/>
          </a:stretch>
        </p:blipFill>
        <p:spPr>
          <a:xfrm>
            <a:off x="381000" y="3608040"/>
            <a:ext cx="4476750" cy="1834158"/>
          </a:xfrm>
          <a:prstGeom prst="rect">
            <a:avLst/>
          </a:prstGeom>
        </p:spPr>
      </p:pic>
      <p:pic>
        <p:nvPicPr>
          <p:cNvPr id="10" name="SK-34-img-9" descr="preencoded.png"/>
          <p:cNvPicPr>
            <a:picLocks noChangeAspect="1"/>
          </p:cNvPicPr>
          <p:nvPr/>
        </p:nvPicPr>
        <p:blipFill>
          <a:blip r:embed="rId10"/>
          <a:stretch>
            <a:fillRect/>
          </a:stretch>
        </p:blipFill>
        <p:spPr>
          <a:xfrm>
            <a:off x="571500" y="3839468"/>
            <a:ext cx="214313" cy="175320"/>
          </a:xfrm>
          <a:prstGeom prst="rect">
            <a:avLst/>
          </a:prstGeom>
        </p:spPr>
      </p:pic>
      <p:pic>
        <p:nvPicPr>
          <p:cNvPr id="11" name="SK-34-img-10" descr="preencoded.png"/>
          <p:cNvPicPr>
            <a:picLocks noChangeAspect="1"/>
          </p:cNvPicPr>
          <p:nvPr/>
        </p:nvPicPr>
        <p:blipFill>
          <a:blip r:embed="rId11"/>
          <a:stretch>
            <a:fillRect/>
          </a:stretch>
        </p:blipFill>
        <p:spPr>
          <a:xfrm>
            <a:off x="571500" y="4170015"/>
            <a:ext cx="190500" cy="152400"/>
          </a:xfrm>
          <a:prstGeom prst="rect">
            <a:avLst/>
          </a:prstGeom>
        </p:spPr>
      </p:pic>
      <p:pic>
        <p:nvPicPr>
          <p:cNvPr id="12" name="SK-34-img-11" descr="preencoded.png"/>
          <p:cNvPicPr>
            <a:picLocks noChangeAspect="1"/>
          </p:cNvPicPr>
          <p:nvPr/>
        </p:nvPicPr>
        <p:blipFill>
          <a:blip r:embed="rId12"/>
          <a:stretch>
            <a:fillRect/>
          </a:stretch>
        </p:blipFill>
        <p:spPr>
          <a:xfrm>
            <a:off x="571500" y="4459486"/>
            <a:ext cx="190500" cy="190500"/>
          </a:xfrm>
          <a:prstGeom prst="rect">
            <a:avLst/>
          </a:prstGeom>
        </p:spPr>
      </p:pic>
      <p:pic>
        <p:nvPicPr>
          <p:cNvPr id="13" name="SK-34-img-12" descr="preencoded.png"/>
          <p:cNvPicPr>
            <a:picLocks noChangeAspect="1"/>
          </p:cNvPicPr>
          <p:nvPr/>
        </p:nvPicPr>
        <p:blipFill>
          <a:blip r:embed="rId11"/>
          <a:stretch>
            <a:fillRect/>
          </a:stretch>
        </p:blipFill>
        <p:spPr>
          <a:xfrm>
            <a:off x="571500" y="4962227"/>
            <a:ext cx="190500" cy="152400"/>
          </a:xfrm>
          <a:prstGeom prst="rect">
            <a:avLst/>
          </a:prstGeom>
        </p:spPr>
      </p:pic>
      <p:pic>
        <p:nvPicPr>
          <p:cNvPr id="14" name="SK-34-img-13" descr="preencoded.png"/>
          <p:cNvPicPr>
            <a:picLocks noChangeAspect="1"/>
          </p:cNvPicPr>
          <p:nvPr/>
        </p:nvPicPr>
        <p:blipFill>
          <a:blip r:embed="rId13"/>
          <a:stretch>
            <a:fillRect/>
          </a:stretch>
        </p:blipFill>
        <p:spPr>
          <a:xfrm>
            <a:off x="5095875" y="1457474"/>
            <a:ext cx="6715125" cy="1910358"/>
          </a:xfrm>
          <a:prstGeom prst="rect">
            <a:avLst/>
          </a:prstGeom>
        </p:spPr>
      </p:pic>
      <p:pic>
        <p:nvPicPr>
          <p:cNvPr id="15" name="SK-34-img-14" descr="preencoded.png"/>
          <p:cNvPicPr>
            <a:picLocks noChangeAspect="1"/>
          </p:cNvPicPr>
          <p:nvPr/>
        </p:nvPicPr>
        <p:blipFill>
          <a:blip r:embed="rId14"/>
          <a:stretch>
            <a:fillRect/>
          </a:stretch>
        </p:blipFill>
        <p:spPr>
          <a:xfrm>
            <a:off x="5286375" y="1688902"/>
            <a:ext cx="214313" cy="175320"/>
          </a:xfrm>
          <a:prstGeom prst="rect">
            <a:avLst/>
          </a:prstGeom>
        </p:spPr>
      </p:pic>
      <p:pic>
        <p:nvPicPr>
          <p:cNvPr id="16" name="SK-34-img-15" descr="preencoded.png"/>
          <p:cNvPicPr>
            <a:picLocks noChangeAspect="1"/>
          </p:cNvPicPr>
          <p:nvPr/>
        </p:nvPicPr>
        <p:blipFill>
          <a:blip r:embed="rId15"/>
          <a:stretch>
            <a:fillRect/>
          </a:stretch>
        </p:blipFill>
        <p:spPr>
          <a:xfrm>
            <a:off x="5286375" y="2019449"/>
            <a:ext cx="190500" cy="152400"/>
          </a:xfrm>
          <a:prstGeom prst="rect">
            <a:avLst/>
          </a:prstGeom>
        </p:spPr>
      </p:pic>
      <p:pic>
        <p:nvPicPr>
          <p:cNvPr id="17" name="SK-34-img-16" descr="preencoded.png"/>
          <p:cNvPicPr>
            <a:picLocks noChangeAspect="1"/>
          </p:cNvPicPr>
          <p:nvPr/>
        </p:nvPicPr>
        <p:blipFill>
          <a:blip r:embed="rId16"/>
          <a:stretch>
            <a:fillRect/>
          </a:stretch>
        </p:blipFill>
        <p:spPr>
          <a:xfrm>
            <a:off x="5286375" y="2308920"/>
            <a:ext cx="190500" cy="152400"/>
          </a:xfrm>
          <a:prstGeom prst="rect">
            <a:avLst/>
          </a:prstGeom>
        </p:spPr>
      </p:pic>
      <p:pic>
        <p:nvPicPr>
          <p:cNvPr id="18" name="SK-34-img-17" descr="preencoded.png"/>
          <p:cNvPicPr>
            <a:picLocks noChangeAspect="1"/>
          </p:cNvPicPr>
          <p:nvPr/>
        </p:nvPicPr>
        <p:blipFill>
          <a:blip r:embed="rId17"/>
          <a:stretch>
            <a:fillRect/>
          </a:stretch>
        </p:blipFill>
        <p:spPr>
          <a:xfrm>
            <a:off x="5286375" y="2598390"/>
            <a:ext cx="190500" cy="152400"/>
          </a:xfrm>
          <a:prstGeom prst="rect">
            <a:avLst/>
          </a:prstGeom>
        </p:spPr>
      </p:pic>
      <p:pic>
        <p:nvPicPr>
          <p:cNvPr id="19" name="SK-34-img-18" descr="preencoded.png"/>
          <p:cNvPicPr>
            <a:picLocks noChangeAspect="1"/>
          </p:cNvPicPr>
          <p:nvPr/>
        </p:nvPicPr>
        <p:blipFill>
          <a:blip r:embed="rId15"/>
          <a:stretch>
            <a:fillRect/>
          </a:stretch>
        </p:blipFill>
        <p:spPr>
          <a:xfrm>
            <a:off x="5286375" y="2887861"/>
            <a:ext cx="190500" cy="152400"/>
          </a:xfrm>
          <a:prstGeom prst="rect">
            <a:avLst/>
          </a:prstGeom>
        </p:spPr>
      </p:pic>
      <p:pic>
        <p:nvPicPr>
          <p:cNvPr id="20" name="SK-34-img-19" descr="preencoded.png"/>
          <p:cNvPicPr>
            <a:picLocks noChangeAspect="1"/>
          </p:cNvPicPr>
          <p:nvPr/>
        </p:nvPicPr>
        <p:blipFill>
          <a:blip r:embed="rId18"/>
          <a:stretch>
            <a:fillRect/>
          </a:stretch>
        </p:blipFill>
        <p:spPr>
          <a:xfrm>
            <a:off x="5095875" y="3558332"/>
            <a:ext cx="6715125" cy="947737"/>
          </a:xfrm>
          <a:prstGeom prst="rect">
            <a:avLst/>
          </a:prstGeom>
        </p:spPr>
      </p:pic>
      <p:pic>
        <p:nvPicPr>
          <p:cNvPr id="21" name="SK-34-img-20" descr="preencoded.png"/>
          <p:cNvPicPr>
            <a:picLocks noChangeAspect="1"/>
          </p:cNvPicPr>
          <p:nvPr/>
        </p:nvPicPr>
        <p:blipFill>
          <a:blip r:embed="rId19"/>
          <a:stretch>
            <a:fillRect/>
          </a:stretch>
        </p:blipFill>
        <p:spPr>
          <a:xfrm>
            <a:off x="5095875" y="4696569"/>
            <a:ext cx="6715125" cy="947737"/>
          </a:xfrm>
          <a:prstGeom prst="rect">
            <a:avLst/>
          </a:prstGeom>
        </p:spPr>
      </p:pic>
      <p:pic>
        <p:nvPicPr>
          <p:cNvPr id="22" name="SK-34-img-21" descr="preencoded.png"/>
          <p:cNvPicPr>
            <a:picLocks noChangeAspect="1"/>
          </p:cNvPicPr>
          <p:nvPr/>
        </p:nvPicPr>
        <p:blipFill>
          <a:blip r:embed="rId20"/>
          <a:stretch>
            <a:fillRect/>
          </a:stretch>
        </p:blipFill>
        <p:spPr>
          <a:xfrm>
            <a:off x="0" y="6496050"/>
            <a:ext cx="12192000" cy="361950"/>
          </a:xfrm>
          <a:prstGeom prst="rect">
            <a:avLst/>
          </a:prstGeom>
        </p:spPr>
      </p:pic>
      <p:sp>
        <p:nvSpPr>
          <p:cNvPr id="23" name="SK-34-text-22"/>
          <p:cNvSpPr/>
          <p:nvPr/>
        </p:nvSpPr>
        <p:spPr>
          <a:xfrm>
            <a:off x="381000" y="1905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SCA Case 3: 63-Year-Old with Moderate LUTS</a:t>
            </a:r>
            <a:endParaRPr lang="en-US" sz="2100" dirty="0"/>
          </a:p>
        </p:txBody>
      </p:sp>
      <p:sp>
        <p:nvSpPr>
          <p:cNvPr id="24" name="SK-34-text-23"/>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5" name="SK-34-text-24"/>
          <p:cNvSpPr/>
          <p:nvPr/>
        </p:nvSpPr>
        <p:spPr>
          <a:xfrm>
            <a:off x="881063" y="1850082"/>
            <a:ext cx="40957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Case Presentation</a:t>
            </a:r>
            <a:endParaRPr lang="en-US" sz="1350" dirty="0"/>
          </a:p>
        </p:txBody>
      </p:sp>
      <p:sp>
        <p:nvSpPr>
          <p:cNvPr id="26" name="SK-34-text-25"/>
          <p:cNvSpPr/>
          <p:nvPr/>
        </p:nvSpPr>
        <p:spPr>
          <a:xfrm>
            <a:off x="857250" y="2221557"/>
            <a:ext cx="3810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F3640"/>
                </a:solidFill>
              </a:rPr>
              <a:t>63-year-old male presenting with 6-month history of hesitancy, weak stream, and nocturia (x2).</a:t>
            </a:r>
            <a:endParaRPr lang="en-US" sz="1200" dirty="0"/>
          </a:p>
        </p:txBody>
      </p:sp>
      <p:sp>
        <p:nvSpPr>
          <p:cNvPr id="27" name="SK-34-text-26"/>
          <p:cNvSpPr/>
          <p:nvPr/>
        </p:nvSpPr>
        <p:spPr>
          <a:xfrm>
            <a:off x="857250" y="2724299"/>
            <a:ext cx="381000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F3640"/>
                </a:solidFill>
              </a:rPr>
              <a:t>No red flags: No haematuria, no weight loss, no bone pain, no systemic symptoms.</a:t>
            </a:r>
            <a:endParaRPr lang="en-US" sz="1200" dirty="0"/>
          </a:p>
        </p:txBody>
      </p:sp>
      <p:sp>
        <p:nvSpPr>
          <p:cNvPr id="28" name="SK-34-text-27"/>
          <p:cNvSpPr/>
          <p:nvPr/>
        </p:nvSpPr>
        <p:spPr>
          <a:xfrm>
            <a:off x="881063" y="3798540"/>
            <a:ext cx="40957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Initial Assessment</a:t>
            </a:r>
            <a:endParaRPr lang="en-US" sz="1350" dirty="0"/>
          </a:p>
        </p:txBody>
      </p:sp>
      <p:sp>
        <p:nvSpPr>
          <p:cNvPr id="29" name="SK-34-text-28"/>
          <p:cNvSpPr/>
          <p:nvPr/>
        </p:nvSpPr>
        <p:spPr>
          <a:xfrm>
            <a:off x="857250" y="4170015"/>
            <a:ext cx="682752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I-PSS:</a:t>
            </a:r>
            <a:r>
              <a:rPr lang="en-US" sz="1200" dirty="0">
                <a:solidFill>
                  <a:srgbClr val="2F3640"/>
                </a:solidFill>
              </a:rPr>
              <a:t> Score 15 (Moderate symptoms).</a:t>
            </a:r>
            <a:endParaRPr lang="en-US" sz="1200" dirty="0"/>
          </a:p>
        </p:txBody>
      </p:sp>
      <p:sp>
        <p:nvSpPr>
          <p:cNvPr id="30" name="SK-34-text-29"/>
          <p:cNvSpPr/>
          <p:nvPr/>
        </p:nvSpPr>
        <p:spPr>
          <a:xfrm>
            <a:off x="857250" y="4459486"/>
            <a:ext cx="3810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DRE:</a:t>
            </a:r>
            <a:r>
              <a:rPr lang="en-US" sz="1200" dirty="0">
                <a:solidFill>
                  <a:srgbClr val="2F3640"/>
                </a:solidFill>
              </a:rPr>
              <a:t> Smooth, elastic, chestnut-sized gland (approx. 30g). Symmetrical.</a:t>
            </a:r>
            <a:endParaRPr lang="en-US" sz="1200" dirty="0"/>
          </a:p>
        </p:txBody>
      </p:sp>
      <p:sp>
        <p:nvSpPr>
          <p:cNvPr id="31" name="SK-34-text-30"/>
          <p:cNvSpPr/>
          <p:nvPr/>
        </p:nvSpPr>
        <p:spPr>
          <a:xfrm>
            <a:off x="857250" y="4962227"/>
            <a:ext cx="9875520"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Urinalysis:</a:t>
            </a:r>
            <a:r>
              <a:rPr lang="en-US" sz="1200" dirty="0">
                <a:solidFill>
                  <a:srgbClr val="2F3640"/>
                </a:solidFill>
              </a:rPr>
              <a:t> Negative for blood, protein, and nitrites.</a:t>
            </a:r>
            <a:endParaRPr lang="en-US" sz="1200" dirty="0"/>
          </a:p>
        </p:txBody>
      </p:sp>
      <p:sp>
        <p:nvSpPr>
          <p:cNvPr id="32" name="SK-34-text-31"/>
          <p:cNvSpPr/>
          <p:nvPr/>
        </p:nvSpPr>
        <p:spPr>
          <a:xfrm>
            <a:off x="5595938" y="1647974"/>
            <a:ext cx="6334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Structured Management Plan</a:t>
            </a:r>
            <a:endParaRPr lang="en-US" sz="1350" dirty="0"/>
          </a:p>
        </p:txBody>
      </p:sp>
      <p:sp>
        <p:nvSpPr>
          <p:cNvPr id="33" name="SK-34-text-32"/>
          <p:cNvSpPr/>
          <p:nvPr/>
        </p:nvSpPr>
        <p:spPr>
          <a:xfrm>
            <a:off x="5572125" y="2019449"/>
            <a:ext cx="6619875"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Lifestyle:</a:t>
            </a:r>
            <a:r>
              <a:rPr lang="en-US" sz="1200" dirty="0">
                <a:solidFill>
                  <a:srgbClr val="2F3640"/>
                </a:solidFill>
              </a:rPr>
              <a:t> Reduce caffeine/alcohol; fluid restriction 2 hours before bed; double voiding.</a:t>
            </a:r>
            <a:endParaRPr lang="en-US" sz="1200" dirty="0"/>
          </a:p>
        </p:txBody>
      </p:sp>
      <p:sp>
        <p:nvSpPr>
          <p:cNvPr id="34" name="SK-34-text-33"/>
          <p:cNvSpPr/>
          <p:nvPr/>
        </p:nvSpPr>
        <p:spPr>
          <a:xfrm>
            <a:off x="5572125" y="2308920"/>
            <a:ext cx="6619875"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Shared Decision:</a:t>
            </a:r>
            <a:r>
              <a:rPr lang="en-US" sz="1200" dirty="0">
                <a:solidFill>
                  <a:srgbClr val="2F3640"/>
                </a:solidFill>
              </a:rPr>
              <a:t> PSA counselling provided; patient opts for testing (Normal result).</a:t>
            </a:r>
            <a:endParaRPr lang="en-US" sz="1200" dirty="0"/>
          </a:p>
        </p:txBody>
      </p:sp>
      <p:sp>
        <p:nvSpPr>
          <p:cNvPr id="35" name="SK-34-text-34"/>
          <p:cNvSpPr/>
          <p:nvPr/>
        </p:nvSpPr>
        <p:spPr>
          <a:xfrm>
            <a:off x="5572125" y="2598390"/>
            <a:ext cx="6619875"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Medical:</a:t>
            </a:r>
            <a:r>
              <a:rPr lang="en-US" sz="1200" dirty="0">
                <a:solidFill>
                  <a:srgbClr val="2F3640"/>
                </a:solidFill>
              </a:rPr>
              <a:t> Trial of Tamsulosin 400mcg OD for bothersome voiding symptoms.</a:t>
            </a:r>
            <a:endParaRPr lang="en-US" sz="1200" dirty="0"/>
          </a:p>
        </p:txBody>
      </p:sp>
      <p:sp>
        <p:nvSpPr>
          <p:cNvPr id="36" name="SK-34-text-35"/>
          <p:cNvSpPr/>
          <p:nvPr/>
        </p:nvSpPr>
        <p:spPr>
          <a:xfrm>
            <a:off x="5572125" y="2887861"/>
            <a:ext cx="6619875" cy="213271"/>
          </a:xfrm>
          <a:prstGeom prst="rect">
            <a:avLst/>
          </a:prstGeom>
          <a:noFill/>
          <a:ln/>
        </p:spPr>
        <p:txBody>
          <a:bodyPr vert="horz" wrap="square" lIns="0" tIns="0" rIns="0" bIns="0" rtlCol="0" anchor="ctr"/>
          <a:lstStyle/>
          <a:p>
            <a:pPr marL="0" indent="0" algn="l">
              <a:lnSpc>
                <a:spcPts val="1680"/>
              </a:lnSpc>
              <a:buNone/>
            </a:pPr>
            <a:r>
              <a:rPr lang="en-US" sz="1200" b="1" dirty="0">
                <a:solidFill>
                  <a:srgbClr val="2F3640"/>
                </a:solidFill>
              </a:rPr>
              <a:t>Review:</a:t>
            </a:r>
            <a:r>
              <a:rPr lang="en-US" sz="1200" dirty="0">
                <a:solidFill>
                  <a:srgbClr val="2F3640"/>
                </a:solidFill>
              </a:rPr>
              <a:t> Follow-up in 4–6 weeks to assess response and side effects.</a:t>
            </a:r>
            <a:endParaRPr lang="en-US" sz="1200" dirty="0"/>
          </a:p>
        </p:txBody>
      </p:sp>
      <p:sp>
        <p:nvSpPr>
          <p:cNvPr id="37" name="SK-34-text-36"/>
          <p:cNvSpPr/>
          <p:nvPr/>
        </p:nvSpPr>
        <p:spPr>
          <a:xfrm>
            <a:off x="5238750" y="3701207"/>
            <a:ext cx="6429375"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2D6A4F"/>
                </a:solidFill>
              </a:rPr>
              <a:t>PRIMARY CARE MANAGEMENT</a:t>
            </a:r>
            <a:endParaRPr lang="en-US" sz="1125" dirty="0"/>
          </a:p>
        </p:txBody>
      </p:sp>
      <p:sp>
        <p:nvSpPr>
          <p:cNvPr id="38" name="SK-34-text-37"/>
          <p:cNvSpPr/>
          <p:nvPr/>
        </p:nvSpPr>
        <p:spPr>
          <a:xfrm>
            <a:off x="5238750" y="3963144"/>
            <a:ext cx="6429375" cy="400050"/>
          </a:xfrm>
          <a:prstGeom prst="rect">
            <a:avLst/>
          </a:prstGeom>
          <a:noFill/>
          <a:ln/>
        </p:spPr>
        <p:txBody>
          <a:bodyPr vert="horz" wrap="square" lIns="0" tIns="0" rIns="0" bIns="0" rtlCol="0" anchor="ctr"/>
          <a:lstStyle/>
          <a:p>
            <a:pPr marL="0" indent="0">
              <a:lnSpc>
                <a:spcPts val="1575"/>
              </a:lnSpc>
              <a:buNone/>
            </a:pPr>
            <a:r>
              <a:rPr lang="en-US" sz="1125" dirty="0">
                <a:solidFill>
                  <a:srgbClr val="2F3640"/>
                </a:solidFill>
              </a:rPr>
              <a:t>This is an ideal primary care management case: uncomplicated LUTS, no red flags, and moderate bother requiring a structured approach of lifestyle + medication.</a:t>
            </a:r>
            <a:endParaRPr lang="en-US" sz="1125" dirty="0"/>
          </a:p>
        </p:txBody>
      </p:sp>
      <p:sp>
        <p:nvSpPr>
          <p:cNvPr id="39" name="SK-34-text-38"/>
          <p:cNvSpPr/>
          <p:nvPr/>
        </p:nvSpPr>
        <p:spPr>
          <a:xfrm>
            <a:off x="5238750" y="4839444"/>
            <a:ext cx="6429375"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319795"/>
                </a:solidFill>
              </a:rPr>
              <a:t>SCA EXAM PEARL</a:t>
            </a:r>
            <a:endParaRPr lang="en-US" sz="1125" dirty="0"/>
          </a:p>
        </p:txBody>
      </p:sp>
      <p:sp>
        <p:nvSpPr>
          <p:cNvPr id="40" name="SK-34-text-39"/>
          <p:cNvSpPr/>
          <p:nvPr/>
        </p:nvSpPr>
        <p:spPr>
          <a:xfrm>
            <a:off x="5238750" y="5101382"/>
            <a:ext cx="6429375" cy="400050"/>
          </a:xfrm>
          <a:prstGeom prst="rect">
            <a:avLst/>
          </a:prstGeom>
          <a:noFill/>
          <a:ln/>
        </p:spPr>
        <p:txBody>
          <a:bodyPr vert="horz" wrap="square" lIns="0" tIns="0" rIns="0" bIns="0" rtlCol="0" anchor="ctr"/>
          <a:lstStyle/>
          <a:p>
            <a:pPr marL="0" indent="0">
              <a:lnSpc>
                <a:spcPts val="1575"/>
              </a:lnSpc>
              <a:buNone/>
            </a:pPr>
            <a:r>
              <a:rPr lang="en-US" sz="1125" dirty="0">
                <a:solidFill>
                  <a:srgbClr val="2F3640"/>
                </a:solidFill>
              </a:rPr>
              <a:t>Focus on the </a:t>
            </a:r>
            <a:r>
              <a:rPr lang="en-US" sz="1125" b="1" dirty="0">
                <a:solidFill>
                  <a:srgbClr val="2F3640"/>
                </a:solidFill>
              </a:rPr>
              <a:t>bother</a:t>
            </a:r>
            <a:r>
              <a:rPr lang="en-US" sz="1125" dirty="0">
                <a:solidFill>
                  <a:srgbClr val="2F3640"/>
                </a:solidFill>
              </a:rPr>
              <a:t> to the patient. Demonstrate safety-netting for acute retention and haematuria, even in a "benign" scenario.</a:t>
            </a:r>
            <a:endParaRPr lang="en-US" sz="1125" dirty="0"/>
          </a:p>
        </p:txBody>
      </p:sp>
      <p:sp>
        <p:nvSpPr>
          <p:cNvPr id="41" name="SK-34-text-40"/>
          <p:cNvSpPr/>
          <p:nvPr/>
        </p:nvSpPr>
        <p:spPr>
          <a:xfrm>
            <a:off x="381000" y="6496050"/>
            <a:ext cx="11430000" cy="361950"/>
          </a:xfrm>
          <a:prstGeom prst="rect">
            <a:avLst/>
          </a:prstGeom>
          <a:noFill/>
          <a:ln/>
        </p:spPr>
        <p:txBody>
          <a:bodyPr vert="horz" wrap="square" lIns="0" tIns="0" rIns="0" bIns="0" rtlCol="0" anchor="ctr"/>
          <a:lstStyle/>
          <a:p>
            <a:pPr marL="0" indent="0" algn="l">
              <a:lnSpc>
                <a:spcPts val="1350"/>
              </a:lnSpc>
              <a:buNone/>
            </a:pPr>
            <a:r>
              <a:rPr lang="en-US" sz="900" dirty="0">
                <a:solidFill>
                  <a:srgbClr val="94A3B8"/>
                </a:solidFill>
              </a:rPr>
              <a:t>www.bradfordvts.co.uk</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5-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5-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35-img-4" descr="preencoded.png"/>
          <p:cNvPicPr>
            <a:picLocks noChangeAspect="1"/>
          </p:cNvPicPr>
          <p:nvPr/>
        </p:nvPicPr>
        <p:blipFill>
          <a:blip r:embed="rId5"/>
          <a:stretch>
            <a:fillRect/>
          </a:stretch>
        </p:blipFill>
        <p:spPr>
          <a:xfrm>
            <a:off x="381000" y="1592907"/>
            <a:ext cx="4457700" cy="2944416"/>
          </a:xfrm>
          <a:prstGeom prst="rect">
            <a:avLst/>
          </a:prstGeom>
        </p:spPr>
      </p:pic>
      <p:pic>
        <p:nvPicPr>
          <p:cNvPr id="6" name="SK-35-img-5" descr="preencoded.png"/>
          <p:cNvPicPr>
            <a:picLocks noChangeAspect="1"/>
          </p:cNvPicPr>
          <p:nvPr/>
        </p:nvPicPr>
        <p:blipFill>
          <a:blip r:embed="rId6"/>
          <a:stretch>
            <a:fillRect/>
          </a:stretch>
        </p:blipFill>
        <p:spPr>
          <a:xfrm>
            <a:off x="571500" y="1824335"/>
            <a:ext cx="214313" cy="175320"/>
          </a:xfrm>
          <a:prstGeom prst="rect">
            <a:avLst/>
          </a:prstGeom>
        </p:spPr>
      </p:pic>
      <p:pic>
        <p:nvPicPr>
          <p:cNvPr id="7" name="SK-35-img-6" descr="preencoded.png"/>
          <p:cNvPicPr>
            <a:picLocks noChangeAspect="1"/>
          </p:cNvPicPr>
          <p:nvPr/>
        </p:nvPicPr>
        <p:blipFill>
          <a:blip r:embed="rId7"/>
          <a:stretch>
            <a:fillRect/>
          </a:stretch>
        </p:blipFill>
        <p:spPr>
          <a:xfrm>
            <a:off x="571500" y="2183457"/>
            <a:ext cx="190500" cy="190500"/>
          </a:xfrm>
          <a:prstGeom prst="rect">
            <a:avLst/>
          </a:prstGeom>
        </p:spPr>
      </p:pic>
      <p:pic>
        <p:nvPicPr>
          <p:cNvPr id="8" name="SK-35-img-7" descr="preencoded.png"/>
          <p:cNvPicPr>
            <a:picLocks noChangeAspect="1"/>
          </p:cNvPicPr>
          <p:nvPr/>
        </p:nvPicPr>
        <p:blipFill>
          <a:blip r:embed="rId8"/>
          <a:stretch>
            <a:fillRect/>
          </a:stretch>
        </p:blipFill>
        <p:spPr>
          <a:xfrm>
            <a:off x="571500" y="2724299"/>
            <a:ext cx="190500" cy="222200"/>
          </a:xfrm>
          <a:prstGeom prst="rect">
            <a:avLst/>
          </a:prstGeom>
        </p:spPr>
      </p:pic>
      <p:pic>
        <p:nvPicPr>
          <p:cNvPr id="9" name="SK-35-img-8" descr="preencoded.png"/>
          <p:cNvPicPr>
            <a:picLocks noChangeAspect="1"/>
          </p:cNvPicPr>
          <p:nvPr/>
        </p:nvPicPr>
        <p:blipFill>
          <a:blip r:embed="rId9"/>
          <a:stretch>
            <a:fillRect/>
          </a:stretch>
        </p:blipFill>
        <p:spPr>
          <a:xfrm>
            <a:off x="571500" y="3265140"/>
            <a:ext cx="190500" cy="166688"/>
          </a:xfrm>
          <a:prstGeom prst="rect">
            <a:avLst/>
          </a:prstGeom>
        </p:spPr>
      </p:pic>
      <p:pic>
        <p:nvPicPr>
          <p:cNvPr id="10" name="SK-35-img-9" descr="preencoded.png"/>
          <p:cNvPicPr>
            <a:picLocks noChangeAspect="1"/>
          </p:cNvPicPr>
          <p:nvPr/>
        </p:nvPicPr>
        <p:blipFill>
          <a:blip r:embed="rId10"/>
          <a:stretch>
            <a:fillRect/>
          </a:stretch>
        </p:blipFill>
        <p:spPr>
          <a:xfrm>
            <a:off x="571500" y="3805982"/>
            <a:ext cx="190500" cy="156865"/>
          </a:xfrm>
          <a:prstGeom prst="rect">
            <a:avLst/>
          </a:prstGeom>
        </p:spPr>
      </p:pic>
      <p:pic>
        <p:nvPicPr>
          <p:cNvPr id="11" name="SK-35-img-10" descr="preencoded.png"/>
          <p:cNvPicPr>
            <a:picLocks noChangeAspect="1"/>
          </p:cNvPicPr>
          <p:nvPr/>
        </p:nvPicPr>
        <p:blipFill>
          <a:blip r:embed="rId11"/>
          <a:stretch>
            <a:fillRect/>
          </a:stretch>
        </p:blipFill>
        <p:spPr>
          <a:xfrm>
            <a:off x="381000" y="4727823"/>
            <a:ext cx="4457700" cy="1162050"/>
          </a:xfrm>
          <a:prstGeom prst="rect">
            <a:avLst/>
          </a:prstGeom>
        </p:spPr>
      </p:pic>
      <p:pic>
        <p:nvPicPr>
          <p:cNvPr id="12" name="SK-35-img-11" descr="preencoded.png"/>
          <p:cNvPicPr>
            <a:picLocks noChangeAspect="1"/>
          </p:cNvPicPr>
          <p:nvPr/>
        </p:nvPicPr>
        <p:blipFill>
          <a:blip r:embed="rId12"/>
          <a:stretch>
            <a:fillRect/>
          </a:stretch>
        </p:blipFill>
        <p:spPr>
          <a:xfrm>
            <a:off x="523875" y="4900613"/>
            <a:ext cx="154781" cy="125760"/>
          </a:xfrm>
          <a:prstGeom prst="rect">
            <a:avLst/>
          </a:prstGeom>
        </p:spPr>
      </p:pic>
      <p:pic>
        <p:nvPicPr>
          <p:cNvPr id="13" name="SK-35-img-12" descr="preencoded.png"/>
          <p:cNvPicPr>
            <a:picLocks noChangeAspect="1"/>
          </p:cNvPicPr>
          <p:nvPr/>
        </p:nvPicPr>
        <p:blipFill>
          <a:blip r:embed="rId13"/>
          <a:stretch>
            <a:fillRect/>
          </a:stretch>
        </p:blipFill>
        <p:spPr>
          <a:xfrm>
            <a:off x="5124450" y="1160115"/>
            <a:ext cx="6686550" cy="3248025"/>
          </a:xfrm>
          <a:prstGeom prst="rect">
            <a:avLst/>
          </a:prstGeom>
        </p:spPr>
      </p:pic>
      <p:pic>
        <p:nvPicPr>
          <p:cNvPr id="14" name="SK-35-img-13" descr="preencoded.png"/>
          <p:cNvPicPr>
            <a:picLocks noChangeAspect="1"/>
          </p:cNvPicPr>
          <p:nvPr/>
        </p:nvPicPr>
        <p:blipFill>
          <a:blip r:embed="rId14"/>
          <a:stretch>
            <a:fillRect/>
          </a:stretch>
        </p:blipFill>
        <p:spPr>
          <a:xfrm>
            <a:off x="5314950" y="1391543"/>
            <a:ext cx="214313" cy="175320"/>
          </a:xfrm>
          <a:prstGeom prst="rect">
            <a:avLst/>
          </a:prstGeom>
        </p:spPr>
      </p:pic>
      <p:pic>
        <p:nvPicPr>
          <p:cNvPr id="15" name="SK-35-img-14" descr="preencoded.png"/>
          <p:cNvPicPr>
            <a:picLocks noChangeAspect="1"/>
          </p:cNvPicPr>
          <p:nvPr/>
        </p:nvPicPr>
        <p:blipFill>
          <a:blip r:embed="rId15"/>
          <a:stretch>
            <a:fillRect/>
          </a:stretch>
        </p:blipFill>
        <p:spPr>
          <a:xfrm>
            <a:off x="5314950" y="1750665"/>
            <a:ext cx="793105" cy="352425"/>
          </a:xfrm>
          <a:prstGeom prst="rect">
            <a:avLst/>
          </a:prstGeom>
        </p:spPr>
      </p:pic>
      <p:pic>
        <p:nvPicPr>
          <p:cNvPr id="16" name="SK-35-img-15" descr="preencoded.png"/>
          <p:cNvPicPr>
            <a:picLocks noChangeAspect="1"/>
          </p:cNvPicPr>
          <p:nvPr/>
        </p:nvPicPr>
        <p:blipFill>
          <a:blip r:embed="rId16"/>
          <a:stretch>
            <a:fillRect/>
          </a:stretch>
        </p:blipFill>
        <p:spPr>
          <a:xfrm>
            <a:off x="6108055" y="1750665"/>
            <a:ext cx="1916460" cy="352425"/>
          </a:xfrm>
          <a:prstGeom prst="rect">
            <a:avLst/>
          </a:prstGeom>
        </p:spPr>
      </p:pic>
      <p:pic>
        <p:nvPicPr>
          <p:cNvPr id="17" name="SK-35-img-16" descr="preencoded.png"/>
          <p:cNvPicPr>
            <a:picLocks noChangeAspect="1"/>
          </p:cNvPicPr>
          <p:nvPr/>
        </p:nvPicPr>
        <p:blipFill>
          <a:blip r:embed="rId17"/>
          <a:stretch>
            <a:fillRect/>
          </a:stretch>
        </p:blipFill>
        <p:spPr>
          <a:xfrm>
            <a:off x="8024515" y="1750665"/>
            <a:ext cx="1799481" cy="352425"/>
          </a:xfrm>
          <a:prstGeom prst="rect">
            <a:avLst/>
          </a:prstGeom>
        </p:spPr>
      </p:pic>
      <p:pic>
        <p:nvPicPr>
          <p:cNvPr id="18" name="SK-35-img-17" descr="preencoded.png"/>
          <p:cNvPicPr>
            <a:picLocks noChangeAspect="1"/>
          </p:cNvPicPr>
          <p:nvPr/>
        </p:nvPicPr>
        <p:blipFill>
          <a:blip r:embed="rId17"/>
          <a:stretch>
            <a:fillRect/>
          </a:stretch>
        </p:blipFill>
        <p:spPr>
          <a:xfrm>
            <a:off x="9823996" y="1750665"/>
            <a:ext cx="1796504" cy="352425"/>
          </a:xfrm>
          <a:prstGeom prst="rect">
            <a:avLst/>
          </a:prstGeom>
        </p:spPr>
      </p:pic>
      <p:pic>
        <p:nvPicPr>
          <p:cNvPr id="19" name="SK-35-img-18" descr="preencoded.png"/>
          <p:cNvPicPr>
            <a:picLocks noChangeAspect="1"/>
          </p:cNvPicPr>
          <p:nvPr/>
        </p:nvPicPr>
        <p:blipFill>
          <a:blip r:embed="rId18"/>
          <a:stretch>
            <a:fillRect/>
          </a:stretch>
        </p:blipFill>
        <p:spPr>
          <a:xfrm>
            <a:off x="5314950" y="2103090"/>
            <a:ext cx="793105" cy="352425"/>
          </a:xfrm>
          <a:prstGeom prst="rect">
            <a:avLst/>
          </a:prstGeom>
        </p:spPr>
      </p:pic>
      <p:pic>
        <p:nvPicPr>
          <p:cNvPr id="20" name="SK-35-img-19" descr="preencoded.png"/>
          <p:cNvPicPr>
            <a:picLocks noChangeAspect="1"/>
          </p:cNvPicPr>
          <p:nvPr/>
        </p:nvPicPr>
        <p:blipFill>
          <a:blip r:embed="rId19"/>
          <a:stretch>
            <a:fillRect/>
          </a:stretch>
        </p:blipFill>
        <p:spPr>
          <a:xfrm>
            <a:off x="6108055" y="2103090"/>
            <a:ext cx="1916460" cy="352425"/>
          </a:xfrm>
          <a:prstGeom prst="rect">
            <a:avLst/>
          </a:prstGeom>
        </p:spPr>
      </p:pic>
      <p:pic>
        <p:nvPicPr>
          <p:cNvPr id="21" name="SK-35-img-20" descr="preencoded.png"/>
          <p:cNvPicPr>
            <a:picLocks noChangeAspect="1"/>
          </p:cNvPicPr>
          <p:nvPr/>
        </p:nvPicPr>
        <p:blipFill>
          <a:blip r:embed="rId20"/>
          <a:stretch>
            <a:fillRect/>
          </a:stretch>
        </p:blipFill>
        <p:spPr>
          <a:xfrm>
            <a:off x="8024515" y="2103090"/>
            <a:ext cx="1799481" cy="352425"/>
          </a:xfrm>
          <a:prstGeom prst="rect">
            <a:avLst/>
          </a:prstGeom>
        </p:spPr>
      </p:pic>
      <p:pic>
        <p:nvPicPr>
          <p:cNvPr id="22" name="SK-35-img-21" descr="preencoded.png"/>
          <p:cNvPicPr>
            <a:picLocks noChangeAspect="1"/>
          </p:cNvPicPr>
          <p:nvPr/>
        </p:nvPicPr>
        <p:blipFill>
          <a:blip r:embed="rId20"/>
          <a:stretch>
            <a:fillRect/>
          </a:stretch>
        </p:blipFill>
        <p:spPr>
          <a:xfrm>
            <a:off x="9823996" y="2103090"/>
            <a:ext cx="1796504" cy="352425"/>
          </a:xfrm>
          <a:prstGeom prst="rect">
            <a:avLst/>
          </a:prstGeom>
        </p:spPr>
      </p:pic>
      <p:pic>
        <p:nvPicPr>
          <p:cNvPr id="23" name="SK-35-img-22" descr="preencoded.png"/>
          <p:cNvPicPr>
            <a:picLocks noChangeAspect="1"/>
          </p:cNvPicPr>
          <p:nvPr/>
        </p:nvPicPr>
        <p:blipFill>
          <a:blip r:embed="rId21"/>
          <a:stretch>
            <a:fillRect/>
          </a:stretch>
        </p:blipFill>
        <p:spPr>
          <a:xfrm>
            <a:off x="5314950" y="2455515"/>
            <a:ext cx="793105" cy="352425"/>
          </a:xfrm>
          <a:prstGeom prst="rect">
            <a:avLst/>
          </a:prstGeom>
        </p:spPr>
      </p:pic>
      <p:pic>
        <p:nvPicPr>
          <p:cNvPr id="24" name="SK-35-img-23" descr="preencoded.png"/>
          <p:cNvPicPr>
            <a:picLocks noChangeAspect="1"/>
          </p:cNvPicPr>
          <p:nvPr/>
        </p:nvPicPr>
        <p:blipFill>
          <a:blip r:embed="rId22"/>
          <a:stretch>
            <a:fillRect/>
          </a:stretch>
        </p:blipFill>
        <p:spPr>
          <a:xfrm>
            <a:off x="6108055" y="2455515"/>
            <a:ext cx="1916460" cy="352425"/>
          </a:xfrm>
          <a:prstGeom prst="rect">
            <a:avLst/>
          </a:prstGeom>
        </p:spPr>
      </p:pic>
      <p:pic>
        <p:nvPicPr>
          <p:cNvPr id="25" name="SK-35-img-24" descr="preencoded.png"/>
          <p:cNvPicPr>
            <a:picLocks noChangeAspect="1"/>
          </p:cNvPicPr>
          <p:nvPr/>
        </p:nvPicPr>
        <p:blipFill>
          <a:blip r:embed="rId23"/>
          <a:stretch>
            <a:fillRect/>
          </a:stretch>
        </p:blipFill>
        <p:spPr>
          <a:xfrm>
            <a:off x="8024515" y="2455515"/>
            <a:ext cx="1799481" cy="352425"/>
          </a:xfrm>
          <a:prstGeom prst="rect">
            <a:avLst/>
          </a:prstGeom>
        </p:spPr>
      </p:pic>
      <p:pic>
        <p:nvPicPr>
          <p:cNvPr id="26" name="SK-35-img-25" descr="preencoded.png"/>
          <p:cNvPicPr>
            <a:picLocks noChangeAspect="1"/>
          </p:cNvPicPr>
          <p:nvPr/>
        </p:nvPicPr>
        <p:blipFill>
          <a:blip r:embed="rId23"/>
          <a:stretch>
            <a:fillRect/>
          </a:stretch>
        </p:blipFill>
        <p:spPr>
          <a:xfrm>
            <a:off x="9823996" y="2455515"/>
            <a:ext cx="1796504" cy="352425"/>
          </a:xfrm>
          <a:prstGeom prst="rect">
            <a:avLst/>
          </a:prstGeom>
        </p:spPr>
      </p:pic>
      <p:pic>
        <p:nvPicPr>
          <p:cNvPr id="27" name="SK-35-img-26" descr="preencoded.png"/>
          <p:cNvPicPr>
            <a:picLocks noChangeAspect="1"/>
          </p:cNvPicPr>
          <p:nvPr/>
        </p:nvPicPr>
        <p:blipFill>
          <a:blip r:embed="rId18"/>
          <a:stretch>
            <a:fillRect/>
          </a:stretch>
        </p:blipFill>
        <p:spPr>
          <a:xfrm>
            <a:off x="5314950" y="2807940"/>
            <a:ext cx="793105" cy="352425"/>
          </a:xfrm>
          <a:prstGeom prst="rect">
            <a:avLst/>
          </a:prstGeom>
        </p:spPr>
      </p:pic>
      <p:pic>
        <p:nvPicPr>
          <p:cNvPr id="28" name="SK-35-img-27" descr="preencoded.png"/>
          <p:cNvPicPr>
            <a:picLocks noChangeAspect="1"/>
          </p:cNvPicPr>
          <p:nvPr/>
        </p:nvPicPr>
        <p:blipFill>
          <a:blip r:embed="rId19"/>
          <a:stretch>
            <a:fillRect/>
          </a:stretch>
        </p:blipFill>
        <p:spPr>
          <a:xfrm>
            <a:off x="6108055" y="2807940"/>
            <a:ext cx="1916460" cy="352425"/>
          </a:xfrm>
          <a:prstGeom prst="rect">
            <a:avLst/>
          </a:prstGeom>
        </p:spPr>
      </p:pic>
      <p:pic>
        <p:nvPicPr>
          <p:cNvPr id="29" name="SK-35-img-28" descr="preencoded.png"/>
          <p:cNvPicPr>
            <a:picLocks noChangeAspect="1"/>
          </p:cNvPicPr>
          <p:nvPr/>
        </p:nvPicPr>
        <p:blipFill>
          <a:blip r:embed="rId20"/>
          <a:stretch>
            <a:fillRect/>
          </a:stretch>
        </p:blipFill>
        <p:spPr>
          <a:xfrm>
            <a:off x="8024515" y="2807940"/>
            <a:ext cx="1799481" cy="352425"/>
          </a:xfrm>
          <a:prstGeom prst="rect">
            <a:avLst/>
          </a:prstGeom>
        </p:spPr>
      </p:pic>
      <p:pic>
        <p:nvPicPr>
          <p:cNvPr id="30" name="SK-35-img-29" descr="preencoded.png"/>
          <p:cNvPicPr>
            <a:picLocks noChangeAspect="1"/>
          </p:cNvPicPr>
          <p:nvPr/>
        </p:nvPicPr>
        <p:blipFill>
          <a:blip r:embed="rId20"/>
          <a:stretch>
            <a:fillRect/>
          </a:stretch>
        </p:blipFill>
        <p:spPr>
          <a:xfrm>
            <a:off x="9823996" y="2807940"/>
            <a:ext cx="1796504" cy="352425"/>
          </a:xfrm>
          <a:prstGeom prst="rect">
            <a:avLst/>
          </a:prstGeom>
        </p:spPr>
      </p:pic>
      <p:pic>
        <p:nvPicPr>
          <p:cNvPr id="31" name="SK-35-img-30" descr="preencoded.png"/>
          <p:cNvPicPr>
            <a:picLocks noChangeAspect="1"/>
          </p:cNvPicPr>
          <p:nvPr/>
        </p:nvPicPr>
        <p:blipFill>
          <a:blip r:embed="rId21"/>
          <a:stretch>
            <a:fillRect/>
          </a:stretch>
        </p:blipFill>
        <p:spPr>
          <a:xfrm>
            <a:off x="5314950" y="3160365"/>
            <a:ext cx="793105" cy="352425"/>
          </a:xfrm>
          <a:prstGeom prst="rect">
            <a:avLst/>
          </a:prstGeom>
        </p:spPr>
      </p:pic>
      <p:pic>
        <p:nvPicPr>
          <p:cNvPr id="32" name="SK-35-img-31" descr="preencoded.png"/>
          <p:cNvPicPr>
            <a:picLocks noChangeAspect="1"/>
          </p:cNvPicPr>
          <p:nvPr/>
        </p:nvPicPr>
        <p:blipFill>
          <a:blip r:embed="rId22"/>
          <a:stretch>
            <a:fillRect/>
          </a:stretch>
        </p:blipFill>
        <p:spPr>
          <a:xfrm>
            <a:off x="6108055" y="3160365"/>
            <a:ext cx="1916460" cy="352425"/>
          </a:xfrm>
          <a:prstGeom prst="rect">
            <a:avLst/>
          </a:prstGeom>
        </p:spPr>
      </p:pic>
      <p:pic>
        <p:nvPicPr>
          <p:cNvPr id="33" name="SK-35-img-32" descr="preencoded.png"/>
          <p:cNvPicPr>
            <a:picLocks noChangeAspect="1"/>
          </p:cNvPicPr>
          <p:nvPr/>
        </p:nvPicPr>
        <p:blipFill>
          <a:blip r:embed="rId23"/>
          <a:stretch>
            <a:fillRect/>
          </a:stretch>
        </p:blipFill>
        <p:spPr>
          <a:xfrm>
            <a:off x="8024515" y="3160365"/>
            <a:ext cx="1799481" cy="352425"/>
          </a:xfrm>
          <a:prstGeom prst="rect">
            <a:avLst/>
          </a:prstGeom>
        </p:spPr>
      </p:pic>
      <p:pic>
        <p:nvPicPr>
          <p:cNvPr id="34" name="SK-35-img-33" descr="preencoded.png"/>
          <p:cNvPicPr>
            <a:picLocks noChangeAspect="1"/>
          </p:cNvPicPr>
          <p:nvPr/>
        </p:nvPicPr>
        <p:blipFill>
          <a:blip r:embed="rId23"/>
          <a:stretch>
            <a:fillRect/>
          </a:stretch>
        </p:blipFill>
        <p:spPr>
          <a:xfrm>
            <a:off x="9823996" y="3160365"/>
            <a:ext cx="1796504" cy="352425"/>
          </a:xfrm>
          <a:prstGeom prst="rect">
            <a:avLst/>
          </a:prstGeom>
        </p:spPr>
      </p:pic>
      <p:pic>
        <p:nvPicPr>
          <p:cNvPr id="35" name="SK-35-img-34" descr="preencoded.png"/>
          <p:cNvPicPr>
            <a:picLocks noChangeAspect="1"/>
          </p:cNvPicPr>
          <p:nvPr/>
        </p:nvPicPr>
        <p:blipFill>
          <a:blip r:embed="rId18"/>
          <a:stretch>
            <a:fillRect/>
          </a:stretch>
        </p:blipFill>
        <p:spPr>
          <a:xfrm>
            <a:off x="5314950" y="3512790"/>
            <a:ext cx="793105" cy="352425"/>
          </a:xfrm>
          <a:prstGeom prst="rect">
            <a:avLst/>
          </a:prstGeom>
        </p:spPr>
      </p:pic>
      <p:pic>
        <p:nvPicPr>
          <p:cNvPr id="36" name="SK-35-img-35" descr="preencoded.png"/>
          <p:cNvPicPr>
            <a:picLocks noChangeAspect="1"/>
          </p:cNvPicPr>
          <p:nvPr/>
        </p:nvPicPr>
        <p:blipFill>
          <a:blip r:embed="rId19"/>
          <a:stretch>
            <a:fillRect/>
          </a:stretch>
        </p:blipFill>
        <p:spPr>
          <a:xfrm>
            <a:off x="6108055" y="3512790"/>
            <a:ext cx="1916460" cy="352425"/>
          </a:xfrm>
          <a:prstGeom prst="rect">
            <a:avLst/>
          </a:prstGeom>
        </p:spPr>
      </p:pic>
      <p:pic>
        <p:nvPicPr>
          <p:cNvPr id="37" name="SK-35-img-36" descr="preencoded.png"/>
          <p:cNvPicPr>
            <a:picLocks noChangeAspect="1"/>
          </p:cNvPicPr>
          <p:nvPr/>
        </p:nvPicPr>
        <p:blipFill>
          <a:blip r:embed="rId20"/>
          <a:stretch>
            <a:fillRect/>
          </a:stretch>
        </p:blipFill>
        <p:spPr>
          <a:xfrm>
            <a:off x="8024515" y="3512790"/>
            <a:ext cx="1799481" cy="352425"/>
          </a:xfrm>
          <a:prstGeom prst="rect">
            <a:avLst/>
          </a:prstGeom>
        </p:spPr>
      </p:pic>
      <p:pic>
        <p:nvPicPr>
          <p:cNvPr id="38" name="SK-35-img-37" descr="preencoded.png"/>
          <p:cNvPicPr>
            <a:picLocks noChangeAspect="1"/>
          </p:cNvPicPr>
          <p:nvPr/>
        </p:nvPicPr>
        <p:blipFill>
          <a:blip r:embed="rId20"/>
          <a:stretch>
            <a:fillRect/>
          </a:stretch>
        </p:blipFill>
        <p:spPr>
          <a:xfrm>
            <a:off x="9823996" y="3512790"/>
            <a:ext cx="1796504" cy="352425"/>
          </a:xfrm>
          <a:prstGeom prst="rect">
            <a:avLst/>
          </a:prstGeom>
        </p:spPr>
      </p:pic>
      <p:pic>
        <p:nvPicPr>
          <p:cNvPr id="39" name="SK-35-img-38" descr="preencoded.png"/>
          <p:cNvPicPr>
            <a:picLocks noChangeAspect="1"/>
          </p:cNvPicPr>
          <p:nvPr/>
        </p:nvPicPr>
        <p:blipFill>
          <a:blip r:embed="rId21"/>
          <a:stretch>
            <a:fillRect/>
          </a:stretch>
        </p:blipFill>
        <p:spPr>
          <a:xfrm>
            <a:off x="5314950" y="3865215"/>
            <a:ext cx="793105" cy="352425"/>
          </a:xfrm>
          <a:prstGeom prst="rect">
            <a:avLst/>
          </a:prstGeom>
        </p:spPr>
      </p:pic>
      <p:pic>
        <p:nvPicPr>
          <p:cNvPr id="40" name="SK-35-img-39" descr="preencoded.png"/>
          <p:cNvPicPr>
            <a:picLocks noChangeAspect="1"/>
          </p:cNvPicPr>
          <p:nvPr/>
        </p:nvPicPr>
        <p:blipFill>
          <a:blip r:embed="rId22"/>
          <a:stretch>
            <a:fillRect/>
          </a:stretch>
        </p:blipFill>
        <p:spPr>
          <a:xfrm>
            <a:off x="6108055" y="3865215"/>
            <a:ext cx="1916460" cy="352425"/>
          </a:xfrm>
          <a:prstGeom prst="rect">
            <a:avLst/>
          </a:prstGeom>
        </p:spPr>
      </p:pic>
      <p:pic>
        <p:nvPicPr>
          <p:cNvPr id="41" name="SK-35-img-40" descr="preencoded.png"/>
          <p:cNvPicPr>
            <a:picLocks noChangeAspect="1"/>
          </p:cNvPicPr>
          <p:nvPr/>
        </p:nvPicPr>
        <p:blipFill>
          <a:blip r:embed="rId23"/>
          <a:stretch>
            <a:fillRect/>
          </a:stretch>
        </p:blipFill>
        <p:spPr>
          <a:xfrm>
            <a:off x="8024515" y="3865215"/>
            <a:ext cx="1799481" cy="352425"/>
          </a:xfrm>
          <a:prstGeom prst="rect">
            <a:avLst/>
          </a:prstGeom>
        </p:spPr>
      </p:pic>
      <p:pic>
        <p:nvPicPr>
          <p:cNvPr id="42" name="SK-35-img-41" descr="preencoded.png"/>
          <p:cNvPicPr>
            <a:picLocks noChangeAspect="1"/>
          </p:cNvPicPr>
          <p:nvPr/>
        </p:nvPicPr>
        <p:blipFill>
          <a:blip r:embed="rId23"/>
          <a:stretch>
            <a:fillRect/>
          </a:stretch>
        </p:blipFill>
        <p:spPr>
          <a:xfrm>
            <a:off x="9823996" y="3865215"/>
            <a:ext cx="1796504" cy="352425"/>
          </a:xfrm>
          <a:prstGeom prst="rect">
            <a:avLst/>
          </a:prstGeom>
        </p:spPr>
      </p:pic>
      <p:pic>
        <p:nvPicPr>
          <p:cNvPr id="43" name="SK-35-img-42" descr="preencoded.png"/>
          <p:cNvPicPr>
            <a:picLocks noChangeAspect="1"/>
          </p:cNvPicPr>
          <p:nvPr/>
        </p:nvPicPr>
        <p:blipFill>
          <a:blip r:embed="rId24"/>
          <a:stretch>
            <a:fillRect/>
          </a:stretch>
        </p:blipFill>
        <p:spPr>
          <a:xfrm>
            <a:off x="5124450" y="4598640"/>
            <a:ext cx="6686550" cy="1724025"/>
          </a:xfrm>
          <a:prstGeom prst="rect">
            <a:avLst/>
          </a:prstGeom>
        </p:spPr>
      </p:pic>
      <p:pic>
        <p:nvPicPr>
          <p:cNvPr id="44" name="SK-35-img-43" descr="preencoded.png"/>
          <p:cNvPicPr>
            <a:picLocks noChangeAspect="1"/>
          </p:cNvPicPr>
          <p:nvPr/>
        </p:nvPicPr>
        <p:blipFill>
          <a:blip r:embed="rId25"/>
          <a:stretch>
            <a:fillRect/>
          </a:stretch>
        </p:blipFill>
        <p:spPr>
          <a:xfrm>
            <a:off x="5314950" y="4830068"/>
            <a:ext cx="214313" cy="175320"/>
          </a:xfrm>
          <a:prstGeom prst="rect">
            <a:avLst/>
          </a:prstGeom>
        </p:spPr>
      </p:pic>
      <p:pic>
        <p:nvPicPr>
          <p:cNvPr id="45" name="SK-35-img-44" descr="preencoded.png"/>
          <p:cNvPicPr>
            <a:picLocks noChangeAspect="1"/>
          </p:cNvPicPr>
          <p:nvPr/>
        </p:nvPicPr>
        <p:blipFill>
          <a:blip r:embed="rId26"/>
          <a:stretch>
            <a:fillRect/>
          </a:stretch>
        </p:blipFill>
        <p:spPr>
          <a:xfrm>
            <a:off x="0" y="6496050"/>
            <a:ext cx="12192000" cy="361950"/>
          </a:xfrm>
          <a:prstGeom prst="rect">
            <a:avLst/>
          </a:prstGeom>
        </p:spPr>
      </p:pic>
      <p:sp>
        <p:nvSpPr>
          <p:cNvPr id="46" name="SK-35-text-45"/>
          <p:cNvSpPr/>
          <p:nvPr/>
        </p:nvSpPr>
        <p:spPr>
          <a:xfrm>
            <a:off x="381000" y="190500"/>
            <a:ext cx="11811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Frequency-Volume Chart and Bladder Diary</a:t>
            </a:r>
            <a:endParaRPr lang="en-US" sz="2100" dirty="0"/>
          </a:p>
        </p:txBody>
      </p:sp>
      <p:sp>
        <p:nvSpPr>
          <p:cNvPr id="47" name="SK-35-text-46"/>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48" name="SK-35-text-47"/>
          <p:cNvSpPr/>
          <p:nvPr/>
        </p:nvSpPr>
        <p:spPr>
          <a:xfrm>
            <a:off x="881063" y="1783407"/>
            <a:ext cx="40767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Clinical Purpose</a:t>
            </a:r>
            <a:endParaRPr lang="en-US" sz="1350" dirty="0"/>
          </a:p>
        </p:txBody>
      </p:sp>
      <p:sp>
        <p:nvSpPr>
          <p:cNvPr id="49" name="SK-35-text-48"/>
          <p:cNvSpPr/>
          <p:nvPr/>
        </p:nvSpPr>
        <p:spPr>
          <a:xfrm>
            <a:off x="876300" y="2183457"/>
            <a:ext cx="37719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Objective Data:</a:t>
            </a:r>
            <a:r>
              <a:rPr lang="en-US" sz="1200" dirty="0">
                <a:solidFill>
                  <a:srgbClr val="2F3640"/>
                </a:solidFill>
              </a:rPr>
              <a:t> Moves beyond subjective "going often" to quantifiable volumes and timing.</a:t>
            </a:r>
            <a:endParaRPr lang="en-US" sz="1200" dirty="0"/>
          </a:p>
        </p:txBody>
      </p:sp>
      <p:sp>
        <p:nvSpPr>
          <p:cNvPr id="50" name="SK-35-text-49"/>
          <p:cNvSpPr/>
          <p:nvPr/>
        </p:nvSpPr>
        <p:spPr>
          <a:xfrm>
            <a:off x="876300" y="2724299"/>
            <a:ext cx="37719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Differential Tool:</a:t>
            </a:r>
            <a:r>
              <a:rPr lang="en-US" sz="1200" dirty="0">
                <a:solidFill>
                  <a:srgbClr val="2F3640"/>
                </a:solidFill>
              </a:rPr>
              <a:t> Distinguishes OAB (small volumes) from Polyuria (large total volumes).</a:t>
            </a:r>
            <a:endParaRPr lang="en-US" sz="1200" dirty="0"/>
          </a:p>
        </p:txBody>
      </p:sp>
      <p:sp>
        <p:nvSpPr>
          <p:cNvPr id="51" name="SK-35-text-50"/>
          <p:cNvSpPr/>
          <p:nvPr/>
        </p:nvSpPr>
        <p:spPr>
          <a:xfrm>
            <a:off x="876300" y="3265140"/>
            <a:ext cx="37719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Nocturnal Polyuria:</a:t>
            </a:r>
            <a:r>
              <a:rPr lang="en-US" sz="1200" dirty="0">
                <a:solidFill>
                  <a:srgbClr val="2F3640"/>
                </a:solidFill>
              </a:rPr>
              <a:t> Diagnosed if night-time voiding is &gt;1/3 of total 24h output.</a:t>
            </a:r>
            <a:endParaRPr lang="en-US" sz="1200" dirty="0"/>
          </a:p>
        </p:txBody>
      </p:sp>
      <p:sp>
        <p:nvSpPr>
          <p:cNvPr id="52" name="SK-35-text-51"/>
          <p:cNvSpPr/>
          <p:nvPr/>
        </p:nvSpPr>
        <p:spPr>
          <a:xfrm>
            <a:off x="876300" y="3805982"/>
            <a:ext cx="37719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2F3640"/>
                </a:solidFill>
              </a:rPr>
              <a:t>Treatment Baseline:</a:t>
            </a:r>
            <a:r>
              <a:rPr lang="en-US" sz="1200" dirty="0">
                <a:solidFill>
                  <a:srgbClr val="2F3640"/>
                </a:solidFill>
              </a:rPr>
              <a:t> Essential for monitoring response to alpha-blockers or anticholinergics.</a:t>
            </a:r>
            <a:endParaRPr lang="en-US" sz="1200" dirty="0"/>
          </a:p>
        </p:txBody>
      </p:sp>
      <p:sp>
        <p:nvSpPr>
          <p:cNvPr id="53" name="SK-35-text-52"/>
          <p:cNvSpPr/>
          <p:nvPr/>
        </p:nvSpPr>
        <p:spPr>
          <a:xfrm>
            <a:off x="754856" y="4870698"/>
            <a:ext cx="4171950" cy="185738"/>
          </a:xfrm>
          <a:prstGeom prst="rect">
            <a:avLst/>
          </a:prstGeom>
          <a:noFill/>
          <a:ln/>
        </p:spPr>
        <p:txBody>
          <a:bodyPr vert="horz" wrap="square" lIns="0" tIns="0" rIns="0" bIns="0" rtlCol="0" anchor="ctr"/>
          <a:lstStyle/>
          <a:p>
            <a:pPr marL="0" indent="0">
              <a:lnSpc>
                <a:spcPts val="1463"/>
              </a:lnSpc>
              <a:buNone/>
            </a:pPr>
            <a:r>
              <a:rPr lang="en-US" sz="975" b="1" dirty="0">
                <a:solidFill>
                  <a:srgbClr val="234E52"/>
                </a:solidFill>
              </a:rPr>
              <a:t>SCA EXAM FOCUS</a:t>
            </a:r>
            <a:endParaRPr lang="en-US" sz="975" dirty="0"/>
          </a:p>
        </p:txBody>
      </p:sp>
      <p:sp>
        <p:nvSpPr>
          <p:cNvPr id="54" name="SK-35-text-53"/>
          <p:cNvSpPr/>
          <p:nvPr/>
        </p:nvSpPr>
        <p:spPr>
          <a:xfrm>
            <a:off x="523875" y="5104061"/>
            <a:ext cx="4171950" cy="642938"/>
          </a:xfrm>
          <a:prstGeom prst="rect">
            <a:avLst/>
          </a:prstGeom>
          <a:noFill/>
          <a:ln/>
        </p:spPr>
        <p:txBody>
          <a:bodyPr vert="horz" wrap="square" lIns="0" tIns="0" rIns="0" bIns="0" rtlCol="0" anchor="ctr"/>
          <a:lstStyle/>
          <a:p>
            <a:pPr marL="0" indent="0">
              <a:lnSpc>
                <a:spcPts val="1688"/>
              </a:lnSpc>
              <a:buNone/>
            </a:pPr>
            <a:r>
              <a:rPr lang="en-US" sz="1125" dirty="0">
                <a:solidFill>
                  <a:srgbClr val="234E52"/>
                </a:solidFill>
              </a:rPr>
              <a:t>Suggesting a 3-day diary demonstrates a structured approach. It validates patient concerns while screening for lifestyle factors like caffeine or excessive evening fluids.</a:t>
            </a:r>
            <a:endParaRPr lang="en-US" sz="1125" dirty="0"/>
          </a:p>
        </p:txBody>
      </p:sp>
      <p:sp>
        <p:nvSpPr>
          <p:cNvPr id="55" name="SK-35-text-54"/>
          <p:cNvSpPr/>
          <p:nvPr/>
        </p:nvSpPr>
        <p:spPr>
          <a:xfrm>
            <a:off x="5624513" y="1350615"/>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D6A4F"/>
                </a:solidFill>
              </a:rPr>
              <a:t>Diary Mockup (Example Entry)</a:t>
            </a:r>
            <a:endParaRPr lang="en-US" sz="1350" dirty="0"/>
          </a:p>
        </p:txBody>
      </p:sp>
      <p:sp>
        <p:nvSpPr>
          <p:cNvPr id="56" name="SK-35-text-55"/>
          <p:cNvSpPr/>
          <p:nvPr/>
        </p:nvSpPr>
        <p:spPr>
          <a:xfrm>
            <a:off x="5391150" y="1750665"/>
            <a:ext cx="640705" cy="3524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Time</a:t>
            </a:r>
            <a:endParaRPr lang="en-US" sz="1050" dirty="0"/>
          </a:p>
        </p:txBody>
      </p:sp>
      <p:sp>
        <p:nvSpPr>
          <p:cNvPr id="57" name="SK-35-text-56"/>
          <p:cNvSpPr/>
          <p:nvPr/>
        </p:nvSpPr>
        <p:spPr>
          <a:xfrm>
            <a:off x="6184255" y="1750665"/>
            <a:ext cx="2504014" cy="3524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Fluid Intake (ml)</a:t>
            </a:r>
            <a:endParaRPr lang="en-US" sz="1050" dirty="0"/>
          </a:p>
        </p:txBody>
      </p:sp>
      <p:sp>
        <p:nvSpPr>
          <p:cNvPr id="58" name="SK-35-text-57"/>
          <p:cNvSpPr/>
          <p:nvPr/>
        </p:nvSpPr>
        <p:spPr>
          <a:xfrm>
            <a:off x="8100715" y="1750665"/>
            <a:ext cx="2197016" cy="3524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Voided Vol (ml)</a:t>
            </a:r>
            <a:endParaRPr lang="en-US" sz="1050" dirty="0"/>
          </a:p>
        </p:txBody>
      </p:sp>
      <p:sp>
        <p:nvSpPr>
          <p:cNvPr id="59" name="SK-35-text-58"/>
          <p:cNvSpPr/>
          <p:nvPr/>
        </p:nvSpPr>
        <p:spPr>
          <a:xfrm>
            <a:off x="9900196" y="1750665"/>
            <a:ext cx="2050234" cy="352425"/>
          </a:xfrm>
          <a:prstGeom prst="rect">
            <a:avLst/>
          </a:prstGeom>
          <a:noFill/>
          <a:ln/>
        </p:spPr>
        <p:txBody>
          <a:bodyPr vert="horz" wrap="square" lIns="0" tIns="0" rIns="0" bIns="0" rtlCol="0" anchor="ctr"/>
          <a:lstStyle/>
          <a:p>
            <a:pPr marL="0" indent="0" algn="l">
              <a:lnSpc>
                <a:spcPts val="1575"/>
              </a:lnSpc>
              <a:buNone/>
            </a:pPr>
            <a:r>
              <a:rPr lang="en-US" sz="1050" b="1" dirty="0">
                <a:solidFill>
                  <a:srgbClr val="2D6A4F"/>
                </a:solidFill>
              </a:rPr>
              <a:t>Urgency / Leak</a:t>
            </a:r>
            <a:endParaRPr lang="en-US" sz="1050" dirty="0"/>
          </a:p>
        </p:txBody>
      </p:sp>
      <p:sp>
        <p:nvSpPr>
          <p:cNvPr id="60" name="SK-35-text-59"/>
          <p:cNvSpPr/>
          <p:nvPr/>
        </p:nvSpPr>
        <p:spPr>
          <a:xfrm>
            <a:off x="5391150" y="2103090"/>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08:00</a:t>
            </a:r>
            <a:endParaRPr lang="en-US" sz="1050" dirty="0"/>
          </a:p>
        </p:txBody>
      </p:sp>
      <p:sp>
        <p:nvSpPr>
          <p:cNvPr id="61" name="SK-35-text-60"/>
          <p:cNvSpPr/>
          <p:nvPr/>
        </p:nvSpPr>
        <p:spPr>
          <a:xfrm>
            <a:off x="6184255" y="2103090"/>
            <a:ext cx="206212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250 (Coffee)</a:t>
            </a:r>
            <a:endParaRPr lang="en-US" sz="1050" dirty="0"/>
          </a:p>
        </p:txBody>
      </p:sp>
      <p:sp>
        <p:nvSpPr>
          <p:cNvPr id="62" name="SK-35-text-61"/>
          <p:cNvSpPr/>
          <p:nvPr/>
        </p:nvSpPr>
        <p:spPr>
          <a:xfrm>
            <a:off x="8100715" y="2103090"/>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t>
            </a:r>
            <a:endParaRPr lang="en-US" sz="1050" dirty="0"/>
          </a:p>
        </p:txBody>
      </p:sp>
      <p:sp>
        <p:nvSpPr>
          <p:cNvPr id="63" name="SK-35-text-62"/>
          <p:cNvSpPr/>
          <p:nvPr/>
        </p:nvSpPr>
        <p:spPr>
          <a:xfrm>
            <a:off x="9900196" y="2103090"/>
            <a:ext cx="164410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None</a:t>
            </a:r>
            <a:endParaRPr lang="en-US" sz="1050" dirty="0"/>
          </a:p>
        </p:txBody>
      </p:sp>
      <p:sp>
        <p:nvSpPr>
          <p:cNvPr id="64" name="SK-35-text-63"/>
          <p:cNvSpPr/>
          <p:nvPr/>
        </p:nvSpPr>
        <p:spPr>
          <a:xfrm>
            <a:off x="5391150" y="2455515"/>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09:30</a:t>
            </a:r>
            <a:endParaRPr lang="en-US" sz="1050" dirty="0"/>
          </a:p>
        </p:txBody>
      </p:sp>
      <p:sp>
        <p:nvSpPr>
          <p:cNvPr id="65" name="SK-35-text-64"/>
          <p:cNvSpPr/>
          <p:nvPr/>
        </p:nvSpPr>
        <p:spPr>
          <a:xfrm>
            <a:off x="6184255" y="2455515"/>
            <a:ext cx="1764060"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t>
            </a:r>
            <a:endParaRPr lang="en-US" sz="1050" dirty="0"/>
          </a:p>
        </p:txBody>
      </p:sp>
      <p:sp>
        <p:nvSpPr>
          <p:cNvPr id="66" name="SK-35-text-65"/>
          <p:cNvSpPr/>
          <p:nvPr/>
        </p:nvSpPr>
        <p:spPr>
          <a:xfrm>
            <a:off x="8100715" y="2455515"/>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120 ml</a:t>
            </a:r>
            <a:endParaRPr lang="en-US" sz="1050" dirty="0"/>
          </a:p>
        </p:txBody>
      </p:sp>
      <p:sp>
        <p:nvSpPr>
          <p:cNvPr id="67" name="SK-35-text-66"/>
          <p:cNvSpPr/>
          <p:nvPr/>
        </p:nvSpPr>
        <p:spPr>
          <a:xfrm>
            <a:off x="9900196" y="2455515"/>
            <a:ext cx="164410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Moderate</a:t>
            </a:r>
            <a:endParaRPr lang="en-US" sz="1050" dirty="0"/>
          </a:p>
        </p:txBody>
      </p:sp>
      <p:sp>
        <p:nvSpPr>
          <p:cNvPr id="68" name="SK-35-text-67"/>
          <p:cNvSpPr/>
          <p:nvPr/>
        </p:nvSpPr>
        <p:spPr>
          <a:xfrm>
            <a:off x="5391150" y="2807940"/>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11:00</a:t>
            </a:r>
            <a:endParaRPr lang="en-US" sz="1050" dirty="0"/>
          </a:p>
        </p:txBody>
      </p:sp>
      <p:sp>
        <p:nvSpPr>
          <p:cNvPr id="69" name="SK-35-text-68"/>
          <p:cNvSpPr/>
          <p:nvPr/>
        </p:nvSpPr>
        <p:spPr>
          <a:xfrm>
            <a:off x="6184255" y="2807940"/>
            <a:ext cx="191483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300 (Water)</a:t>
            </a:r>
            <a:endParaRPr lang="en-US" sz="1050" dirty="0"/>
          </a:p>
        </p:txBody>
      </p:sp>
      <p:sp>
        <p:nvSpPr>
          <p:cNvPr id="70" name="SK-35-text-69"/>
          <p:cNvSpPr/>
          <p:nvPr/>
        </p:nvSpPr>
        <p:spPr>
          <a:xfrm>
            <a:off x="8100715" y="2807940"/>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80 ml</a:t>
            </a:r>
            <a:endParaRPr lang="en-US" sz="1050" dirty="0"/>
          </a:p>
        </p:txBody>
      </p:sp>
      <p:sp>
        <p:nvSpPr>
          <p:cNvPr id="71" name="SK-35-text-70"/>
          <p:cNvSpPr/>
          <p:nvPr/>
        </p:nvSpPr>
        <p:spPr>
          <a:xfrm>
            <a:off x="9900196" y="2807940"/>
            <a:ext cx="190378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Strong + Leak</a:t>
            </a:r>
            <a:endParaRPr lang="en-US" sz="1050" dirty="0"/>
          </a:p>
        </p:txBody>
      </p:sp>
      <p:sp>
        <p:nvSpPr>
          <p:cNvPr id="72" name="SK-35-text-71"/>
          <p:cNvSpPr/>
          <p:nvPr/>
        </p:nvSpPr>
        <p:spPr>
          <a:xfrm>
            <a:off x="5391150" y="3160365"/>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14:00</a:t>
            </a:r>
            <a:endParaRPr lang="en-US" sz="1050" dirty="0"/>
          </a:p>
        </p:txBody>
      </p:sp>
      <p:sp>
        <p:nvSpPr>
          <p:cNvPr id="73" name="SK-35-text-72"/>
          <p:cNvSpPr/>
          <p:nvPr/>
        </p:nvSpPr>
        <p:spPr>
          <a:xfrm>
            <a:off x="6184255" y="3160365"/>
            <a:ext cx="1764060"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t>
            </a:r>
            <a:endParaRPr lang="en-US" sz="1050" dirty="0"/>
          </a:p>
        </p:txBody>
      </p:sp>
      <p:sp>
        <p:nvSpPr>
          <p:cNvPr id="74" name="SK-35-text-73"/>
          <p:cNvSpPr/>
          <p:nvPr/>
        </p:nvSpPr>
        <p:spPr>
          <a:xfrm>
            <a:off x="8100715" y="3160365"/>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150 ml</a:t>
            </a:r>
            <a:endParaRPr lang="en-US" sz="1050" dirty="0"/>
          </a:p>
        </p:txBody>
      </p:sp>
      <p:sp>
        <p:nvSpPr>
          <p:cNvPr id="75" name="SK-35-text-74"/>
          <p:cNvSpPr/>
          <p:nvPr/>
        </p:nvSpPr>
        <p:spPr>
          <a:xfrm>
            <a:off x="9900196" y="3160365"/>
            <a:ext cx="164410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Mild</a:t>
            </a:r>
            <a:endParaRPr lang="en-US" sz="1050" dirty="0"/>
          </a:p>
        </p:txBody>
      </p:sp>
      <p:sp>
        <p:nvSpPr>
          <p:cNvPr id="76" name="SK-35-text-75"/>
          <p:cNvSpPr/>
          <p:nvPr/>
        </p:nvSpPr>
        <p:spPr>
          <a:xfrm>
            <a:off x="5391150" y="3512790"/>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22:00</a:t>
            </a:r>
            <a:endParaRPr lang="en-US" sz="1050" dirty="0"/>
          </a:p>
        </p:txBody>
      </p:sp>
      <p:sp>
        <p:nvSpPr>
          <p:cNvPr id="77" name="SK-35-text-76"/>
          <p:cNvSpPr/>
          <p:nvPr/>
        </p:nvSpPr>
        <p:spPr>
          <a:xfrm>
            <a:off x="6184255" y="3512790"/>
            <a:ext cx="1764060"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200 (Tea)</a:t>
            </a:r>
            <a:endParaRPr lang="en-US" sz="1050" dirty="0"/>
          </a:p>
        </p:txBody>
      </p:sp>
      <p:sp>
        <p:nvSpPr>
          <p:cNvPr id="78" name="SK-35-text-77"/>
          <p:cNvSpPr/>
          <p:nvPr/>
        </p:nvSpPr>
        <p:spPr>
          <a:xfrm>
            <a:off x="8100715" y="3512790"/>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t>
            </a:r>
            <a:endParaRPr lang="en-US" sz="1050" dirty="0"/>
          </a:p>
        </p:txBody>
      </p:sp>
      <p:sp>
        <p:nvSpPr>
          <p:cNvPr id="79" name="SK-35-text-78"/>
          <p:cNvSpPr/>
          <p:nvPr/>
        </p:nvSpPr>
        <p:spPr>
          <a:xfrm>
            <a:off x="9900196" y="3512790"/>
            <a:ext cx="164410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None</a:t>
            </a:r>
            <a:endParaRPr lang="en-US" sz="1050" dirty="0"/>
          </a:p>
        </p:txBody>
      </p:sp>
      <p:sp>
        <p:nvSpPr>
          <p:cNvPr id="80" name="SK-35-text-79"/>
          <p:cNvSpPr/>
          <p:nvPr/>
        </p:nvSpPr>
        <p:spPr>
          <a:xfrm>
            <a:off x="5391150" y="3865215"/>
            <a:ext cx="991079"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03:00</a:t>
            </a:r>
            <a:endParaRPr lang="en-US" sz="1050" dirty="0"/>
          </a:p>
        </p:txBody>
      </p:sp>
      <p:sp>
        <p:nvSpPr>
          <p:cNvPr id="81" name="SK-35-text-80"/>
          <p:cNvSpPr/>
          <p:nvPr/>
        </p:nvSpPr>
        <p:spPr>
          <a:xfrm>
            <a:off x="6184255" y="3865215"/>
            <a:ext cx="1764060"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a:t>
            </a:r>
            <a:endParaRPr lang="en-US" sz="1050" dirty="0"/>
          </a:p>
        </p:txBody>
      </p:sp>
      <p:sp>
        <p:nvSpPr>
          <p:cNvPr id="82" name="SK-35-text-81"/>
          <p:cNvSpPr/>
          <p:nvPr/>
        </p:nvSpPr>
        <p:spPr>
          <a:xfrm>
            <a:off x="8100715" y="3865215"/>
            <a:ext cx="1647081"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450 ml</a:t>
            </a:r>
            <a:endParaRPr lang="en-US" sz="1050" dirty="0"/>
          </a:p>
        </p:txBody>
      </p:sp>
      <p:sp>
        <p:nvSpPr>
          <p:cNvPr id="83" name="SK-35-text-82"/>
          <p:cNvSpPr/>
          <p:nvPr/>
        </p:nvSpPr>
        <p:spPr>
          <a:xfrm>
            <a:off x="9900196" y="3865215"/>
            <a:ext cx="1644104" cy="352425"/>
          </a:xfrm>
          <a:prstGeom prst="rect">
            <a:avLst/>
          </a:prstGeom>
          <a:noFill/>
          <a:ln/>
        </p:spPr>
        <p:txBody>
          <a:bodyPr vert="horz" wrap="square" lIns="0" tIns="0" rIns="0" bIns="0" rtlCol="0" anchor="ctr"/>
          <a:lstStyle/>
          <a:p>
            <a:pPr marL="0" indent="0">
              <a:lnSpc>
                <a:spcPts val="1575"/>
              </a:lnSpc>
              <a:buNone/>
            </a:pPr>
            <a:r>
              <a:rPr lang="en-US" sz="1050" dirty="0">
                <a:solidFill>
                  <a:srgbClr val="2F3640"/>
                </a:solidFill>
              </a:rPr>
              <a:t>Nocturnal</a:t>
            </a:r>
            <a:endParaRPr lang="en-US" sz="1050" dirty="0"/>
          </a:p>
        </p:txBody>
      </p:sp>
      <p:sp>
        <p:nvSpPr>
          <p:cNvPr id="84" name="SK-35-text-83"/>
          <p:cNvSpPr/>
          <p:nvPr/>
        </p:nvSpPr>
        <p:spPr>
          <a:xfrm>
            <a:off x="5624513" y="4789140"/>
            <a:ext cx="63055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D97706"/>
                </a:solidFill>
              </a:rPr>
              <a:t>Interpretation Keys</a:t>
            </a:r>
            <a:endParaRPr lang="en-US" sz="1350" dirty="0"/>
          </a:p>
        </p:txBody>
      </p:sp>
      <p:sp>
        <p:nvSpPr>
          <p:cNvPr id="85" name="SK-35-text-84"/>
          <p:cNvSpPr/>
          <p:nvPr/>
        </p:nvSpPr>
        <p:spPr>
          <a:xfrm>
            <a:off x="5314950" y="5189190"/>
            <a:ext cx="3081338"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Polyuria:</a:t>
            </a:r>
            <a:r>
              <a:rPr lang="en-US" sz="1050" dirty="0">
                <a:solidFill>
                  <a:srgbClr val="2F3640"/>
                </a:solidFill>
              </a:rPr>
              <a:t> &gt;3 Litres/24h. Check for Diabetes, DI, or excessive intake.</a:t>
            </a:r>
            <a:endParaRPr lang="en-US" sz="1050" dirty="0"/>
          </a:p>
        </p:txBody>
      </p:sp>
      <p:sp>
        <p:nvSpPr>
          <p:cNvPr id="86" name="SK-35-text-85"/>
          <p:cNvSpPr/>
          <p:nvPr/>
        </p:nvSpPr>
        <p:spPr>
          <a:xfrm>
            <a:off x="8539163" y="5189190"/>
            <a:ext cx="3081338"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OAB Profile:</a:t>
            </a:r>
            <a:r>
              <a:rPr lang="en-US" sz="1050" dirty="0">
                <a:solidFill>
                  <a:srgbClr val="2F3640"/>
                </a:solidFill>
              </a:rPr>
              <a:t> Frequent small voids (&lt;200ml) with high urgency scores.</a:t>
            </a:r>
            <a:endParaRPr lang="en-US" sz="1050" dirty="0"/>
          </a:p>
        </p:txBody>
      </p:sp>
      <p:sp>
        <p:nvSpPr>
          <p:cNvPr id="87" name="SK-35-text-86"/>
          <p:cNvSpPr/>
          <p:nvPr/>
        </p:nvSpPr>
        <p:spPr>
          <a:xfrm>
            <a:off x="5314950" y="5732115"/>
            <a:ext cx="3081338"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BPH Profile:</a:t>
            </a:r>
            <a:r>
              <a:rPr lang="en-US" sz="1050" dirty="0">
                <a:solidFill>
                  <a:srgbClr val="2F3640"/>
                </a:solidFill>
              </a:rPr>
              <a:t> Hesitancy noted, moderate volumes, poor flow sensation.</a:t>
            </a:r>
            <a:endParaRPr lang="en-US" sz="1050" dirty="0"/>
          </a:p>
        </p:txBody>
      </p:sp>
      <p:sp>
        <p:nvSpPr>
          <p:cNvPr id="88" name="SK-35-text-87"/>
          <p:cNvSpPr/>
          <p:nvPr/>
        </p:nvSpPr>
        <p:spPr>
          <a:xfrm>
            <a:off x="8539163" y="5732115"/>
            <a:ext cx="3081338" cy="400050"/>
          </a:xfrm>
          <a:prstGeom prst="rect">
            <a:avLst/>
          </a:prstGeom>
          <a:noFill/>
          <a:ln/>
        </p:spPr>
        <p:txBody>
          <a:bodyPr vert="horz" wrap="square" lIns="0" tIns="0" rIns="0" bIns="0" rtlCol="0" anchor="ctr"/>
          <a:lstStyle/>
          <a:p>
            <a:pPr marL="0" indent="0">
              <a:lnSpc>
                <a:spcPts val="1575"/>
              </a:lnSpc>
              <a:buNone/>
            </a:pPr>
            <a:r>
              <a:rPr lang="en-US" sz="1050" b="1" dirty="0">
                <a:solidFill>
                  <a:srgbClr val="D97706"/>
                </a:solidFill>
              </a:rPr>
              <a:t>Nocturia:</a:t>
            </a:r>
            <a:r>
              <a:rPr lang="en-US" sz="1050" dirty="0">
                <a:solidFill>
                  <a:srgbClr val="2F3640"/>
                </a:solidFill>
              </a:rPr>
              <a:t> Correlate with evening fluid intake &amp; diuretics timing.</a:t>
            </a:r>
            <a:endParaRPr lang="en-US" sz="1050" dirty="0"/>
          </a:p>
        </p:txBody>
      </p:sp>
      <p:sp>
        <p:nvSpPr>
          <p:cNvPr id="89" name="SK-35-text-88"/>
          <p:cNvSpPr/>
          <p:nvPr/>
        </p:nvSpPr>
        <p:spPr>
          <a:xfrm>
            <a:off x="381000" y="6591300"/>
            <a:ext cx="9921240" cy="171450"/>
          </a:xfrm>
          <a:prstGeom prst="rect">
            <a:avLst/>
          </a:prstGeom>
          <a:noFill/>
          <a:ln/>
        </p:spPr>
        <p:txBody>
          <a:bodyPr vert="horz" wrap="square" lIns="0" tIns="0" rIns="0" bIns="0" rtlCol="0" anchor="ctr"/>
          <a:lstStyle/>
          <a:p>
            <a:pPr marL="0" indent="0">
              <a:lnSpc>
                <a:spcPts val="1350"/>
              </a:lnSpc>
              <a:buNone/>
            </a:pPr>
            <a:r>
              <a:rPr lang="en-US" sz="900" dirty="0">
                <a:solidFill>
                  <a:srgbClr val="7F8C8D"/>
                </a:solidFill>
              </a:rPr>
              <a:t>Clinical Verification: NICE NG123 / NG131 Standards (2025/2026)</a:t>
            </a:r>
            <a:endParaRPr lang="en-US" sz="900" dirty="0"/>
          </a:p>
        </p:txBody>
      </p:sp>
      <p:sp>
        <p:nvSpPr>
          <p:cNvPr id="90" name="SK-35-text-89"/>
          <p:cNvSpPr/>
          <p:nvPr/>
        </p:nvSpPr>
        <p:spPr>
          <a:xfrm>
            <a:off x="10661154" y="6591300"/>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7F8C8D"/>
                </a:solidFill>
              </a:rPr>
              <a:t>www.bradfordvts.co.uk</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SK-3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6-img-2" descr="preencoded.png"/>
          <p:cNvPicPr>
            <a:picLocks noChangeAspect="1"/>
          </p:cNvPicPr>
          <p:nvPr/>
        </p:nvPicPr>
        <p:blipFill>
          <a:blip r:embed="rId4"/>
          <a:stretch>
            <a:fillRect/>
          </a:stretch>
        </p:blipFill>
        <p:spPr>
          <a:xfrm>
            <a:off x="0" y="0"/>
            <a:ext cx="12192000" cy="939105"/>
          </a:xfrm>
          <a:prstGeom prst="rect">
            <a:avLst/>
          </a:prstGeom>
        </p:spPr>
      </p:pic>
      <p:pic>
        <p:nvPicPr>
          <p:cNvPr id="4" name="SK-36-img-3" descr="preencoded.png"/>
          <p:cNvPicPr>
            <a:picLocks noChangeAspect="1"/>
          </p:cNvPicPr>
          <p:nvPr/>
        </p:nvPicPr>
        <p:blipFill>
          <a:blip r:embed="rId5"/>
          <a:stretch>
            <a:fillRect/>
          </a:stretch>
        </p:blipFill>
        <p:spPr>
          <a:xfrm>
            <a:off x="381000" y="1129605"/>
            <a:ext cx="11430000" cy="3186113"/>
          </a:xfrm>
          <a:prstGeom prst="rect">
            <a:avLst/>
          </a:prstGeom>
        </p:spPr>
      </p:pic>
      <p:pic>
        <p:nvPicPr>
          <p:cNvPr id="5" name="SK-36-img-4" descr="preencoded.png"/>
          <p:cNvPicPr>
            <a:picLocks noChangeAspect="1"/>
          </p:cNvPicPr>
          <p:nvPr/>
        </p:nvPicPr>
        <p:blipFill>
          <a:blip r:embed="rId6"/>
          <a:stretch>
            <a:fillRect/>
          </a:stretch>
        </p:blipFill>
        <p:spPr>
          <a:xfrm>
            <a:off x="381000" y="1129605"/>
            <a:ext cx="2857500" cy="542925"/>
          </a:xfrm>
          <a:prstGeom prst="rect">
            <a:avLst/>
          </a:prstGeom>
        </p:spPr>
      </p:pic>
      <p:pic>
        <p:nvPicPr>
          <p:cNvPr id="6" name="SK-36-img-5" descr="preencoded.png"/>
          <p:cNvPicPr>
            <a:picLocks noChangeAspect="1"/>
          </p:cNvPicPr>
          <p:nvPr/>
        </p:nvPicPr>
        <p:blipFill>
          <a:blip r:embed="rId7"/>
          <a:stretch>
            <a:fillRect/>
          </a:stretch>
        </p:blipFill>
        <p:spPr>
          <a:xfrm>
            <a:off x="523875" y="1320552"/>
            <a:ext cx="214313" cy="175320"/>
          </a:xfrm>
          <a:prstGeom prst="rect">
            <a:avLst/>
          </a:prstGeom>
        </p:spPr>
      </p:pic>
      <p:pic>
        <p:nvPicPr>
          <p:cNvPr id="7" name="SK-36-img-6" descr="preencoded.png"/>
          <p:cNvPicPr>
            <a:picLocks noChangeAspect="1"/>
          </p:cNvPicPr>
          <p:nvPr/>
        </p:nvPicPr>
        <p:blipFill>
          <a:blip r:embed="rId8"/>
          <a:stretch>
            <a:fillRect/>
          </a:stretch>
        </p:blipFill>
        <p:spPr>
          <a:xfrm>
            <a:off x="3238500" y="1129605"/>
            <a:ext cx="2857500" cy="542925"/>
          </a:xfrm>
          <a:prstGeom prst="rect">
            <a:avLst/>
          </a:prstGeom>
        </p:spPr>
      </p:pic>
      <p:pic>
        <p:nvPicPr>
          <p:cNvPr id="8" name="SK-36-img-7" descr="preencoded.png"/>
          <p:cNvPicPr>
            <a:picLocks noChangeAspect="1"/>
          </p:cNvPicPr>
          <p:nvPr/>
        </p:nvPicPr>
        <p:blipFill>
          <a:blip r:embed="rId9"/>
          <a:stretch>
            <a:fillRect/>
          </a:stretch>
        </p:blipFill>
        <p:spPr>
          <a:xfrm>
            <a:off x="3381375" y="1320552"/>
            <a:ext cx="214313" cy="175320"/>
          </a:xfrm>
          <a:prstGeom prst="rect">
            <a:avLst/>
          </a:prstGeom>
        </p:spPr>
      </p:pic>
      <p:pic>
        <p:nvPicPr>
          <p:cNvPr id="9" name="SK-36-img-8" descr="preencoded.png"/>
          <p:cNvPicPr>
            <a:picLocks noChangeAspect="1"/>
          </p:cNvPicPr>
          <p:nvPr/>
        </p:nvPicPr>
        <p:blipFill>
          <a:blip r:embed="rId10"/>
          <a:stretch>
            <a:fillRect/>
          </a:stretch>
        </p:blipFill>
        <p:spPr>
          <a:xfrm>
            <a:off x="6096000" y="1129605"/>
            <a:ext cx="2857500" cy="542925"/>
          </a:xfrm>
          <a:prstGeom prst="rect">
            <a:avLst/>
          </a:prstGeom>
        </p:spPr>
      </p:pic>
      <p:pic>
        <p:nvPicPr>
          <p:cNvPr id="10" name="SK-36-img-9" descr="preencoded.png"/>
          <p:cNvPicPr>
            <a:picLocks noChangeAspect="1"/>
          </p:cNvPicPr>
          <p:nvPr/>
        </p:nvPicPr>
        <p:blipFill>
          <a:blip r:embed="rId11"/>
          <a:stretch>
            <a:fillRect/>
          </a:stretch>
        </p:blipFill>
        <p:spPr>
          <a:xfrm>
            <a:off x="6238875" y="1320552"/>
            <a:ext cx="214313" cy="175320"/>
          </a:xfrm>
          <a:prstGeom prst="rect">
            <a:avLst/>
          </a:prstGeom>
        </p:spPr>
      </p:pic>
      <p:pic>
        <p:nvPicPr>
          <p:cNvPr id="11" name="SK-36-img-10" descr="preencoded.png"/>
          <p:cNvPicPr>
            <a:picLocks noChangeAspect="1"/>
          </p:cNvPicPr>
          <p:nvPr/>
        </p:nvPicPr>
        <p:blipFill>
          <a:blip r:embed="rId12"/>
          <a:stretch>
            <a:fillRect/>
          </a:stretch>
        </p:blipFill>
        <p:spPr>
          <a:xfrm>
            <a:off x="8953500" y="1129605"/>
            <a:ext cx="2857500" cy="542925"/>
          </a:xfrm>
          <a:prstGeom prst="rect">
            <a:avLst/>
          </a:prstGeom>
        </p:spPr>
      </p:pic>
      <p:pic>
        <p:nvPicPr>
          <p:cNvPr id="12" name="SK-36-img-11" descr="preencoded.png"/>
          <p:cNvPicPr>
            <a:picLocks noChangeAspect="1"/>
          </p:cNvPicPr>
          <p:nvPr/>
        </p:nvPicPr>
        <p:blipFill>
          <a:blip r:embed="rId13"/>
          <a:stretch>
            <a:fillRect/>
          </a:stretch>
        </p:blipFill>
        <p:spPr>
          <a:xfrm>
            <a:off x="9096375" y="1320552"/>
            <a:ext cx="214313" cy="175320"/>
          </a:xfrm>
          <a:prstGeom prst="rect">
            <a:avLst/>
          </a:prstGeom>
        </p:spPr>
      </p:pic>
      <p:pic>
        <p:nvPicPr>
          <p:cNvPr id="13" name="SK-36-img-12" descr="preencoded.png"/>
          <p:cNvPicPr>
            <a:picLocks noChangeAspect="1"/>
          </p:cNvPicPr>
          <p:nvPr/>
        </p:nvPicPr>
        <p:blipFill>
          <a:blip r:embed="rId14"/>
          <a:stretch>
            <a:fillRect/>
          </a:stretch>
        </p:blipFill>
        <p:spPr>
          <a:xfrm>
            <a:off x="381000" y="1672530"/>
            <a:ext cx="2857500" cy="2643188"/>
          </a:xfrm>
          <a:prstGeom prst="rect">
            <a:avLst/>
          </a:prstGeom>
        </p:spPr>
      </p:pic>
      <p:pic>
        <p:nvPicPr>
          <p:cNvPr id="14" name="SK-36-img-13" descr="preencoded.png"/>
          <p:cNvPicPr>
            <a:picLocks noChangeAspect="1"/>
          </p:cNvPicPr>
          <p:nvPr/>
        </p:nvPicPr>
        <p:blipFill>
          <a:blip r:embed="rId15"/>
          <a:stretch>
            <a:fillRect/>
          </a:stretch>
        </p:blipFill>
        <p:spPr>
          <a:xfrm>
            <a:off x="3238500" y="1672530"/>
            <a:ext cx="2857500" cy="2643188"/>
          </a:xfrm>
          <a:prstGeom prst="rect">
            <a:avLst/>
          </a:prstGeom>
        </p:spPr>
      </p:pic>
      <p:pic>
        <p:nvPicPr>
          <p:cNvPr id="15" name="SK-36-img-14" descr="preencoded.png"/>
          <p:cNvPicPr>
            <a:picLocks noChangeAspect="1"/>
          </p:cNvPicPr>
          <p:nvPr/>
        </p:nvPicPr>
        <p:blipFill>
          <a:blip r:embed="rId16"/>
          <a:stretch>
            <a:fillRect/>
          </a:stretch>
        </p:blipFill>
        <p:spPr>
          <a:xfrm>
            <a:off x="6096000" y="1672530"/>
            <a:ext cx="2857500" cy="2643188"/>
          </a:xfrm>
          <a:prstGeom prst="rect">
            <a:avLst/>
          </a:prstGeom>
        </p:spPr>
      </p:pic>
      <p:pic>
        <p:nvPicPr>
          <p:cNvPr id="16" name="SK-36-img-15" descr="preencoded.png"/>
          <p:cNvPicPr>
            <a:picLocks noChangeAspect="1"/>
          </p:cNvPicPr>
          <p:nvPr/>
        </p:nvPicPr>
        <p:blipFill>
          <a:blip r:embed="rId17"/>
          <a:stretch>
            <a:fillRect/>
          </a:stretch>
        </p:blipFill>
        <p:spPr>
          <a:xfrm>
            <a:off x="8953500" y="1672530"/>
            <a:ext cx="2857500" cy="2643188"/>
          </a:xfrm>
          <a:prstGeom prst="rect">
            <a:avLst/>
          </a:prstGeom>
        </p:spPr>
      </p:pic>
      <p:pic>
        <p:nvPicPr>
          <p:cNvPr id="17" name="SK-36-img-16" descr="preencoded.png"/>
          <p:cNvPicPr>
            <a:picLocks noChangeAspect="1"/>
          </p:cNvPicPr>
          <p:nvPr/>
        </p:nvPicPr>
        <p:blipFill>
          <a:blip r:embed="rId18"/>
          <a:stretch>
            <a:fillRect/>
          </a:stretch>
        </p:blipFill>
        <p:spPr>
          <a:xfrm>
            <a:off x="0" y="5610225"/>
            <a:ext cx="12192000" cy="885825"/>
          </a:xfrm>
          <a:prstGeom prst="rect">
            <a:avLst/>
          </a:prstGeom>
        </p:spPr>
      </p:pic>
      <p:pic>
        <p:nvPicPr>
          <p:cNvPr id="18" name="SK-36-img-17" descr="preencoded.png"/>
          <p:cNvPicPr>
            <a:picLocks noChangeAspect="1"/>
          </p:cNvPicPr>
          <p:nvPr/>
        </p:nvPicPr>
        <p:blipFill>
          <a:blip r:embed="rId19"/>
          <a:stretch>
            <a:fillRect/>
          </a:stretch>
        </p:blipFill>
        <p:spPr>
          <a:xfrm>
            <a:off x="0" y="6496050"/>
            <a:ext cx="12192000" cy="361950"/>
          </a:xfrm>
          <a:prstGeom prst="rect">
            <a:avLst/>
          </a:prstGeom>
        </p:spPr>
      </p:pic>
      <p:sp>
        <p:nvSpPr>
          <p:cNvPr id="19" name="SK-36-text-18"/>
          <p:cNvSpPr/>
          <p:nvPr/>
        </p:nvSpPr>
        <p:spPr>
          <a:xfrm>
            <a:off x="381000" y="28575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Referral Summary Table</a:t>
            </a:r>
            <a:endParaRPr lang="en-US" sz="2100" dirty="0"/>
          </a:p>
        </p:txBody>
      </p:sp>
      <p:sp>
        <p:nvSpPr>
          <p:cNvPr id="20" name="SK-36-text-19"/>
          <p:cNvSpPr/>
          <p:nvPr/>
        </p:nvSpPr>
        <p:spPr>
          <a:xfrm>
            <a:off x="381000" y="64383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21" name="SK-36-text-20"/>
          <p:cNvSpPr/>
          <p:nvPr/>
        </p:nvSpPr>
        <p:spPr>
          <a:xfrm>
            <a:off x="814388" y="1129605"/>
            <a:ext cx="2571750"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highlight>
                  <a:srgbClr val="2D6A4F"/>
                </a:highlight>
              </a:rPr>
              <a:t>Primary Care</a:t>
            </a:r>
            <a:endParaRPr lang="en-US" sz="1350" dirty="0"/>
          </a:p>
        </p:txBody>
      </p:sp>
      <p:sp>
        <p:nvSpPr>
          <p:cNvPr id="22" name="SK-36-text-21"/>
          <p:cNvSpPr/>
          <p:nvPr/>
        </p:nvSpPr>
        <p:spPr>
          <a:xfrm>
            <a:off x="3671888" y="1129605"/>
            <a:ext cx="2777490"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highlight>
                  <a:srgbClr val="4A5568"/>
                </a:highlight>
              </a:rPr>
              <a:t>Routine Urology</a:t>
            </a:r>
            <a:endParaRPr lang="en-US" sz="1350" dirty="0"/>
          </a:p>
        </p:txBody>
      </p:sp>
      <p:sp>
        <p:nvSpPr>
          <p:cNvPr id="23" name="SK-36-text-22"/>
          <p:cNvSpPr/>
          <p:nvPr/>
        </p:nvSpPr>
        <p:spPr>
          <a:xfrm>
            <a:off x="6529388" y="1129605"/>
            <a:ext cx="2571750"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highlight>
                  <a:srgbClr val="D97706"/>
                </a:highlight>
              </a:rPr>
              <a:t>Urgent / 2WW</a:t>
            </a:r>
            <a:endParaRPr lang="en-US" sz="1350" dirty="0"/>
          </a:p>
        </p:txBody>
      </p:sp>
      <p:sp>
        <p:nvSpPr>
          <p:cNvPr id="24" name="SK-36-text-23"/>
          <p:cNvSpPr/>
          <p:nvPr/>
        </p:nvSpPr>
        <p:spPr>
          <a:xfrm>
            <a:off x="9386888" y="1129605"/>
            <a:ext cx="2805113" cy="5429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highlight>
                  <a:srgbClr val="B91C1C"/>
                </a:highlight>
              </a:rPr>
              <a:t>Same-Day Emergency</a:t>
            </a:r>
            <a:endParaRPr lang="en-US" sz="1350" dirty="0"/>
          </a:p>
        </p:txBody>
      </p:sp>
      <p:sp>
        <p:nvSpPr>
          <p:cNvPr id="25" name="SK-36-textBg-24"/>
          <p:cNvSpPr/>
          <p:nvPr/>
        </p:nvSpPr>
        <p:spPr>
          <a:xfrm>
            <a:off x="523875" y="1834455"/>
            <a:ext cx="914995" cy="195263"/>
          </a:xfrm>
          <a:prstGeom prst="roundRect">
            <a:avLst>
              <a:gd name="adj" fmla="val 19512"/>
            </a:avLst>
          </a:prstGeom>
          <a:solidFill>
            <a:srgbClr val="DCFCE7"/>
          </a:solidFill>
          <a:ln w="12700">
            <a:solidFill>
              <a:srgbClr val="333333">
                <a:alpha val="0"/>
              </a:srgbClr>
            </a:solidFill>
            <a:prstDash val="solid"/>
          </a:ln>
        </p:spPr>
        <p:txBody>
          <a:bodyPr/>
          <a:lstStyle/>
          <a:p>
            <a:endParaRPr lang="en-GB"/>
          </a:p>
        </p:txBody>
      </p:sp>
      <p:sp>
        <p:nvSpPr>
          <p:cNvPr id="26" name="SK-36-text-25"/>
          <p:cNvSpPr/>
          <p:nvPr/>
        </p:nvSpPr>
        <p:spPr>
          <a:xfrm>
            <a:off x="600075" y="1834455"/>
            <a:ext cx="1047886" cy="195263"/>
          </a:xfrm>
          <a:prstGeom prst="rect">
            <a:avLst/>
          </a:prstGeom>
          <a:noFill/>
          <a:ln/>
        </p:spPr>
        <p:txBody>
          <a:bodyPr vert="horz" wrap="square" lIns="0" tIns="0" rIns="0" bIns="0" rtlCol="0" anchor="ctr"/>
          <a:lstStyle/>
          <a:p>
            <a:pPr marL="0" indent="0">
              <a:lnSpc>
                <a:spcPts val="1238"/>
              </a:lnSpc>
              <a:buNone/>
            </a:pPr>
            <a:r>
              <a:rPr lang="en-US" sz="825" b="1" dirty="0">
                <a:solidFill>
                  <a:srgbClr val="166534"/>
                </a:solidFill>
              </a:rPr>
              <a:t>MANAGEMENT</a:t>
            </a:r>
            <a:endParaRPr lang="en-US" sz="825" dirty="0"/>
          </a:p>
        </p:txBody>
      </p:sp>
      <p:sp>
        <p:nvSpPr>
          <p:cNvPr id="27" name="SK-36-text-26"/>
          <p:cNvSpPr/>
          <p:nvPr/>
        </p:nvSpPr>
        <p:spPr>
          <a:xfrm>
            <a:off x="714375" y="2077343"/>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Mild to moderate LUTS with low bother score.</a:t>
            </a:r>
            <a:endParaRPr lang="en-US" sz="1125" dirty="0"/>
          </a:p>
        </p:txBody>
      </p:sp>
      <p:sp>
        <p:nvSpPr>
          <p:cNvPr id="28" name="SK-36-text-27"/>
          <p:cNvSpPr/>
          <p:nvPr/>
        </p:nvSpPr>
        <p:spPr>
          <a:xfrm>
            <a:off x="714375" y="2601218"/>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Normal DRE findings (smooth, symmetrical).</a:t>
            </a:r>
            <a:endParaRPr lang="en-US" sz="1125" dirty="0"/>
          </a:p>
        </p:txBody>
      </p:sp>
      <p:sp>
        <p:nvSpPr>
          <p:cNvPr id="29" name="SK-36-text-28"/>
          <p:cNvSpPr/>
          <p:nvPr/>
        </p:nvSpPr>
        <p:spPr>
          <a:xfrm>
            <a:off x="714375" y="3125093"/>
            <a:ext cx="5397500" cy="214313"/>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No haematuria on dipstick/history.</a:t>
            </a:r>
            <a:endParaRPr lang="en-US" sz="1125" dirty="0"/>
          </a:p>
        </p:txBody>
      </p:sp>
      <p:sp>
        <p:nvSpPr>
          <p:cNvPr id="30" name="SK-36-text-29"/>
          <p:cNvSpPr/>
          <p:nvPr/>
        </p:nvSpPr>
        <p:spPr>
          <a:xfrm>
            <a:off x="714375" y="3434655"/>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Watchful waiting or trial of Alpha-blocker / 5-ARI.</a:t>
            </a:r>
            <a:endParaRPr lang="en-US" sz="1125" dirty="0"/>
          </a:p>
        </p:txBody>
      </p:sp>
      <p:sp>
        <p:nvSpPr>
          <p:cNvPr id="31" name="SK-36-textBg-30"/>
          <p:cNvSpPr/>
          <p:nvPr/>
        </p:nvSpPr>
        <p:spPr>
          <a:xfrm>
            <a:off x="3381375" y="1834455"/>
            <a:ext cx="1212056" cy="195263"/>
          </a:xfrm>
          <a:prstGeom prst="roundRect">
            <a:avLst>
              <a:gd name="adj" fmla="val 19512"/>
            </a:avLst>
          </a:prstGeom>
          <a:solidFill>
            <a:srgbClr val="F1F5F9"/>
          </a:solidFill>
          <a:ln w="12700">
            <a:solidFill>
              <a:srgbClr val="333333">
                <a:alpha val="0"/>
              </a:srgbClr>
            </a:solidFill>
            <a:prstDash val="solid"/>
          </a:ln>
        </p:spPr>
        <p:txBody>
          <a:bodyPr/>
          <a:lstStyle/>
          <a:p>
            <a:endParaRPr lang="en-GB"/>
          </a:p>
        </p:txBody>
      </p:sp>
      <p:sp>
        <p:nvSpPr>
          <p:cNvPr id="32" name="SK-36-text-31"/>
          <p:cNvSpPr/>
          <p:nvPr/>
        </p:nvSpPr>
        <p:spPr>
          <a:xfrm>
            <a:off x="3457575" y="1834455"/>
            <a:ext cx="1868659" cy="195263"/>
          </a:xfrm>
          <a:prstGeom prst="rect">
            <a:avLst/>
          </a:prstGeom>
          <a:noFill/>
          <a:ln/>
        </p:spPr>
        <p:txBody>
          <a:bodyPr vert="horz" wrap="square" lIns="0" tIns="0" rIns="0" bIns="0" rtlCol="0" anchor="ctr"/>
          <a:lstStyle/>
          <a:p>
            <a:pPr marL="0" indent="0">
              <a:lnSpc>
                <a:spcPts val="1238"/>
              </a:lnSpc>
              <a:buNone/>
            </a:pPr>
            <a:r>
              <a:rPr lang="en-US" sz="825" b="1" dirty="0">
                <a:solidFill>
                  <a:srgbClr val="475569"/>
                </a:solidFill>
              </a:rPr>
              <a:t>SPECIALIST REVIEW</a:t>
            </a:r>
            <a:endParaRPr lang="en-US" sz="825" dirty="0"/>
          </a:p>
        </p:txBody>
      </p:sp>
      <p:sp>
        <p:nvSpPr>
          <p:cNvPr id="33" name="SK-36-text-32"/>
          <p:cNvSpPr/>
          <p:nvPr/>
        </p:nvSpPr>
        <p:spPr>
          <a:xfrm>
            <a:off x="3571875" y="2077343"/>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Bothersome LUTS refractory to medical therapy.</a:t>
            </a:r>
            <a:endParaRPr lang="en-US" sz="1125" dirty="0"/>
          </a:p>
        </p:txBody>
      </p:sp>
      <p:sp>
        <p:nvSpPr>
          <p:cNvPr id="34" name="SK-36-text-33"/>
          <p:cNvSpPr/>
          <p:nvPr/>
        </p:nvSpPr>
        <p:spPr>
          <a:xfrm>
            <a:off x="3571875" y="2601218"/>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Recurrent UTIs or suspected bladder stones.</a:t>
            </a:r>
            <a:endParaRPr lang="en-US" sz="1125" dirty="0"/>
          </a:p>
        </p:txBody>
      </p:sp>
      <p:sp>
        <p:nvSpPr>
          <p:cNvPr id="35" name="SK-36-text-34"/>
          <p:cNvSpPr/>
          <p:nvPr/>
        </p:nvSpPr>
        <p:spPr>
          <a:xfrm>
            <a:off x="3571875" y="3125093"/>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Raised Creatinine / Chronic retention (stable).</a:t>
            </a:r>
            <a:endParaRPr lang="en-US" sz="1125" dirty="0"/>
          </a:p>
        </p:txBody>
      </p:sp>
      <p:sp>
        <p:nvSpPr>
          <p:cNvPr id="36" name="SK-36-text-35"/>
          <p:cNvSpPr/>
          <p:nvPr/>
        </p:nvSpPr>
        <p:spPr>
          <a:xfrm>
            <a:off x="3571875" y="3648968"/>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Uncertain diagnosis or failed catheter trial.</a:t>
            </a:r>
            <a:endParaRPr lang="en-US" sz="1125" dirty="0"/>
          </a:p>
        </p:txBody>
      </p:sp>
      <p:sp>
        <p:nvSpPr>
          <p:cNvPr id="37" name="SK-36-textBg-36"/>
          <p:cNvSpPr/>
          <p:nvPr/>
        </p:nvSpPr>
        <p:spPr>
          <a:xfrm>
            <a:off x="6238875" y="1834455"/>
            <a:ext cx="1128564" cy="195263"/>
          </a:xfrm>
          <a:prstGeom prst="roundRect">
            <a:avLst>
              <a:gd name="adj" fmla="val 19512"/>
            </a:avLst>
          </a:prstGeom>
          <a:solidFill>
            <a:srgbClr val="FFEDD5"/>
          </a:solidFill>
          <a:ln w="12700">
            <a:solidFill>
              <a:srgbClr val="333333">
                <a:alpha val="0"/>
              </a:srgbClr>
            </a:solidFill>
            <a:prstDash val="solid"/>
          </a:ln>
        </p:spPr>
        <p:txBody>
          <a:bodyPr/>
          <a:lstStyle/>
          <a:p>
            <a:endParaRPr lang="en-GB"/>
          </a:p>
        </p:txBody>
      </p:sp>
      <p:sp>
        <p:nvSpPr>
          <p:cNvPr id="38" name="SK-36-text-37"/>
          <p:cNvSpPr/>
          <p:nvPr/>
        </p:nvSpPr>
        <p:spPr>
          <a:xfrm>
            <a:off x="6315075" y="1834455"/>
            <a:ext cx="1522522" cy="195263"/>
          </a:xfrm>
          <a:prstGeom prst="rect">
            <a:avLst/>
          </a:prstGeom>
          <a:noFill/>
          <a:ln/>
        </p:spPr>
        <p:txBody>
          <a:bodyPr vert="horz" wrap="square" lIns="0" tIns="0" rIns="0" bIns="0" rtlCol="0" anchor="ctr"/>
          <a:lstStyle/>
          <a:p>
            <a:pPr marL="0" indent="0">
              <a:lnSpc>
                <a:spcPts val="1238"/>
              </a:lnSpc>
              <a:buNone/>
            </a:pPr>
            <a:r>
              <a:rPr lang="en-US" sz="825" b="1" dirty="0">
                <a:solidFill>
                  <a:srgbClr val="9A3412"/>
                </a:solidFill>
              </a:rPr>
              <a:t>CANCER PATHWAY</a:t>
            </a:r>
            <a:endParaRPr lang="en-US" sz="825" dirty="0"/>
          </a:p>
        </p:txBody>
      </p:sp>
      <p:sp>
        <p:nvSpPr>
          <p:cNvPr id="39" name="SK-36-text-38"/>
          <p:cNvSpPr/>
          <p:nvPr/>
        </p:nvSpPr>
        <p:spPr>
          <a:xfrm>
            <a:off x="6429375" y="2077343"/>
            <a:ext cx="23812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F3640"/>
                </a:solidFill>
              </a:rPr>
              <a:t>Malignant DRE</a:t>
            </a:r>
            <a:r>
              <a:rPr lang="en-US" sz="1125" dirty="0">
                <a:solidFill>
                  <a:srgbClr val="2F3640"/>
                </a:solidFill>
              </a:rPr>
              <a:t> (hard/nodular) regardless of PSA.</a:t>
            </a:r>
            <a:endParaRPr lang="en-US" sz="1125" dirty="0"/>
          </a:p>
        </p:txBody>
      </p:sp>
      <p:sp>
        <p:nvSpPr>
          <p:cNvPr id="40" name="SK-36-text-39"/>
          <p:cNvSpPr/>
          <p:nvPr/>
        </p:nvSpPr>
        <p:spPr>
          <a:xfrm>
            <a:off x="6429375" y="2601218"/>
            <a:ext cx="23812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F3640"/>
                </a:solidFill>
              </a:rPr>
              <a:t>PSA above age threshold</a:t>
            </a:r>
            <a:r>
              <a:rPr lang="en-US" sz="1125" dirty="0">
                <a:solidFill>
                  <a:srgbClr val="2F3640"/>
                </a:solidFill>
              </a:rPr>
              <a:t> (NG12 criteria).</a:t>
            </a:r>
            <a:endParaRPr lang="en-US" sz="1125" dirty="0"/>
          </a:p>
        </p:txBody>
      </p:sp>
      <p:sp>
        <p:nvSpPr>
          <p:cNvPr id="41" name="SK-36-text-40"/>
          <p:cNvSpPr/>
          <p:nvPr/>
        </p:nvSpPr>
        <p:spPr>
          <a:xfrm>
            <a:off x="6429375" y="3125093"/>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Visible haematuria (Age 45+ without UTI).</a:t>
            </a:r>
            <a:endParaRPr lang="en-US" sz="1125" dirty="0"/>
          </a:p>
        </p:txBody>
      </p:sp>
      <p:sp>
        <p:nvSpPr>
          <p:cNvPr id="42" name="SK-36-text-41"/>
          <p:cNvSpPr/>
          <p:nvPr/>
        </p:nvSpPr>
        <p:spPr>
          <a:xfrm>
            <a:off x="6429375" y="3648968"/>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Non-visible haematuria (Age 60+ with symptoms).</a:t>
            </a:r>
            <a:endParaRPr lang="en-US" sz="1125" dirty="0"/>
          </a:p>
        </p:txBody>
      </p:sp>
      <p:sp>
        <p:nvSpPr>
          <p:cNvPr id="43" name="SK-36-textBg-42"/>
          <p:cNvSpPr/>
          <p:nvPr/>
        </p:nvSpPr>
        <p:spPr>
          <a:xfrm>
            <a:off x="9096375" y="1834455"/>
            <a:ext cx="1132284" cy="195263"/>
          </a:xfrm>
          <a:prstGeom prst="roundRect">
            <a:avLst>
              <a:gd name="adj" fmla="val 19512"/>
            </a:avLst>
          </a:prstGeom>
          <a:solidFill>
            <a:srgbClr val="FEE2E2"/>
          </a:solidFill>
          <a:ln w="12700">
            <a:solidFill>
              <a:srgbClr val="333333">
                <a:alpha val="0"/>
              </a:srgbClr>
            </a:solidFill>
            <a:prstDash val="solid"/>
          </a:ln>
        </p:spPr>
        <p:txBody>
          <a:bodyPr/>
          <a:lstStyle/>
          <a:p>
            <a:endParaRPr lang="en-GB"/>
          </a:p>
        </p:txBody>
      </p:sp>
      <p:sp>
        <p:nvSpPr>
          <p:cNvPr id="44" name="SK-36-text-43"/>
          <p:cNvSpPr/>
          <p:nvPr/>
        </p:nvSpPr>
        <p:spPr>
          <a:xfrm>
            <a:off x="9172575" y="1834455"/>
            <a:ext cx="1632110" cy="195263"/>
          </a:xfrm>
          <a:prstGeom prst="rect">
            <a:avLst/>
          </a:prstGeom>
          <a:noFill/>
          <a:ln/>
        </p:spPr>
        <p:txBody>
          <a:bodyPr vert="horz" wrap="square" lIns="0" tIns="0" rIns="0" bIns="0" rtlCol="0" anchor="ctr"/>
          <a:lstStyle/>
          <a:p>
            <a:pPr marL="0" indent="0">
              <a:lnSpc>
                <a:spcPts val="1238"/>
              </a:lnSpc>
              <a:buNone/>
            </a:pPr>
            <a:r>
              <a:rPr lang="en-US" sz="825" b="1" dirty="0">
                <a:solidFill>
                  <a:srgbClr val="991B1B"/>
                </a:solidFill>
              </a:rPr>
              <a:t>ACUTE ADMISSION</a:t>
            </a:r>
            <a:endParaRPr lang="en-US" sz="825" dirty="0"/>
          </a:p>
        </p:txBody>
      </p:sp>
      <p:sp>
        <p:nvSpPr>
          <p:cNvPr id="45" name="SK-36-text-44"/>
          <p:cNvSpPr/>
          <p:nvPr/>
        </p:nvSpPr>
        <p:spPr>
          <a:xfrm>
            <a:off x="9286875" y="2077343"/>
            <a:ext cx="23812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F3640"/>
                </a:solidFill>
              </a:rPr>
              <a:t>Acute Urinary Retention</a:t>
            </a:r>
            <a:r>
              <a:rPr lang="en-US" sz="1125" dirty="0">
                <a:solidFill>
                  <a:srgbClr val="2F3640"/>
                </a:solidFill>
              </a:rPr>
              <a:t> (painful/distended).</a:t>
            </a:r>
            <a:endParaRPr lang="en-US" sz="1125" dirty="0"/>
          </a:p>
        </p:txBody>
      </p:sp>
      <p:sp>
        <p:nvSpPr>
          <p:cNvPr id="46" name="SK-36-text-45"/>
          <p:cNvSpPr/>
          <p:nvPr/>
        </p:nvSpPr>
        <p:spPr>
          <a:xfrm>
            <a:off x="9286875" y="2601218"/>
            <a:ext cx="23812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F3640"/>
                </a:solidFill>
              </a:rPr>
              <a:t>Systemic Sepsis</a:t>
            </a:r>
            <a:r>
              <a:rPr lang="en-US" sz="1125" dirty="0">
                <a:solidFill>
                  <a:srgbClr val="2F3640"/>
                </a:solidFill>
              </a:rPr>
              <a:t> secondary to Prostatitis/UTI.</a:t>
            </a:r>
            <a:endParaRPr lang="en-US" sz="1125" dirty="0"/>
          </a:p>
        </p:txBody>
      </p:sp>
      <p:sp>
        <p:nvSpPr>
          <p:cNvPr id="47" name="SK-36-text-46"/>
          <p:cNvSpPr/>
          <p:nvPr/>
        </p:nvSpPr>
        <p:spPr>
          <a:xfrm>
            <a:off x="9286875" y="3125093"/>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Suspected Metastatic Spinal Cord Compression.</a:t>
            </a:r>
            <a:endParaRPr lang="en-US" sz="1125" dirty="0"/>
          </a:p>
        </p:txBody>
      </p:sp>
      <p:sp>
        <p:nvSpPr>
          <p:cNvPr id="48" name="SK-36-text-47"/>
          <p:cNvSpPr/>
          <p:nvPr/>
        </p:nvSpPr>
        <p:spPr>
          <a:xfrm>
            <a:off x="9286875" y="3648968"/>
            <a:ext cx="2381250" cy="428625"/>
          </a:xfrm>
          <a:prstGeom prst="rect">
            <a:avLst/>
          </a:prstGeom>
          <a:noFill/>
          <a:ln/>
        </p:spPr>
        <p:txBody>
          <a:bodyPr vert="horz" wrap="square" lIns="0" tIns="0" rIns="0" bIns="0" rtlCol="0" anchor="ctr"/>
          <a:lstStyle/>
          <a:p>
            <a:pPr marL="0" indent="0">
              <a:lnSpc>
                <a:spcPts val="1688"/>
              </a:lnSpc>
              <a:buNone/>
            </a:pPr>
            <a:r>
              <a:rPr lang="en-US" sz="1125" dirty="0">
                <a:solidFill>
                  <a:srgbClr val="2F3640"/>
                </a:solidFill>
              </a:rPr>
              <a:t>Acute Kidney Injury (AKI) from obstruction.</a:t>
            </a:r>
            <a:endParaRPr lang="en-US" sz="1125" dirty="0"/>
          </a:p>
        </p:txBody>
      </p:sp>
      <p:sp>
        <p:nvSpPr>
          <p:cNvPr id="49" name="SK-36-text-48"/>
          <p:cNvSpPr/>
          <p:nvPr/>
        </p:nvSpPr>
        <p:spPr>
          <a:xfrm>
            <a:off x="381000" y="5610225"/>
            <a:ext cx="11430000" cy="885825"/>
          </a:xfrm>
          <a:prstGeom prst="rect">
            <a:avLst/>
          </a:prstGeom>
          <a:noFill/>
          <a:ln/>
        </p:spPr>
        <p:txBody>
          <a:bodyPr vert="horz" wrap="square" lIns="0" tIns="0" rIns="0" bIns="0" rtlCol="0" anchor="ctr"/>
          <a:lstStyle/>
          <a:p>
            <a:pPr marL="0" indent="0">
              <a:lnSpc>
                <a:spcPts val="1575"/>
              </a:lnSpc>
              <a:buNone/>
            </a:pPr>
            <a:r>
              <a:rPr lang="en-US" sz="1050" b="1" dirty="0">
                <a:solidFill>
                  <a:srgbClr val="2D3748"/>
                </a:solidFill>
              </a:rPr>
              <a:t>Speaker Notes:</a:t>
            </a:r>
            <a:r>
              <a:rPr lang="en-US" sz="1050" dirty="0">
                <a:solidFill>
                  <a:srgbClr val="2D3748"/>
                </a:solidFill>
              </a:rPr>
              <a:t> This table is your "cheat sheet" for clinical decision-making. Most patients can be safely managed in primary care with lifestyle changes or alpha-blockers. However, you must be vigilant for "Red Flags"—especially a malignant-feeling prostate on DRE or a PSA exceeding age-specific thresholds. Remember, a hard prostate is a 2WW referral regardless of the PSA level. Emergency cases like acute retention or sepsis need same-day secondary care intervention.</a:t>
            </a:r>
            <a:endParaRPr lang="en-US" sz="1050" dirty="0"/>
          </a:p>
        </p:txBody>
      </p:sp>
      <p:sp>
        <p:nvSpPr>
          <p:cNvPr id="50" name="SK-36-text-49"/>
          <p:cNvSpPr/>
          <p:nvPr/>
        </p:nvSpPr>
        <p:spPr>
          <a:xfrm>
            <a:off x="381000" y="6591300"/>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718096"/>
                </a:solidFill>
              </a:rPr>
              <a:t>www.bradfordvts.co.uk</a:t>
            </a:r>
            <a:endParaRPr lang="en-US" sz="900" dirty="0"/>
          </a:p>
        </p:txBody>
      </p:sp>
      <p:sp>
        <p:nvSpPr>
          <p:cNvPr id="51" name="SK-36-text-50"/>
          <p:cNvSpPr/>
          <p:nvPr/>
        </p:nvSpPr>
        <p:spPr>
          <a:xfrm>
            <a:off x="11111954" y="6591300"/>
            <a:ext cx="1080046" cy="171450"/>
          </a:xfrm>
          <a:prstGeom prst="rect">
            <a:avLst/>
          </a:prstGeom>
          <a:noFill/>
          <a:ln/>
        </p:spPr>
        <p:txBody>
          <a:bodyPr vert="horz" wrap="square" lIns="0" tIns="0" rIns="0" bIns="0" rtlCol="0" anchor="ctr"/>
          <a:lstStyle/>
          <a:p>
            <a:pPr marL="0" indent="0">
              <a:lnSpc>
                <a:spcPts val="1350"/>
              </a:lnSpc>
              <a:buNone/>
            </a:pPr>
            <a:r>
              <a:rPr lang="en-US" sz="900" dirty="0">
                <a:solidFill>
                  <a:srgbClr val="718096"/>
                </a:solidFill>
              </a:rPr>
              <a:t>Slide 36 of 40</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7-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7-img-3" descr="preencoded.png"/>
          <p:cNvPicPr>
            <a:picLocks noChangeAspect="1"/>
          </p:cNvPicPr>
          <p:nvPr/>
        </p:nvPicPr>
        <p:blipFill>
          <a:blip r:embed="rId4"/>
          <a:stretch>
            <a:fillRect/>
          </a:stretch>
        </p:blipFill>
        <p:spPr>
          <a:xfrm>
            <a:off x="0" y="0"/>
            <a:ext cx="12192000" cy="937171"/>
          </a:xfrm>
          <a:prstGeom prst="rect">
            <a:avLst/>
          </a:prstGeom>
        </p:spPr>
      </p:pic>
      <p:pic>
        <p:nvPicPr>
          <p:cNvPr id="5" name="SK-37-img-4" descr="preencoded.png"/>
          <p:cNvPicPr>
            <a:picLocks noChangeAspect="1"/>
          </p:cNvPicPr>
          <p:nvPr/>
        </p:nvPicPr>
        <p:blipFill>
          <a:blip r:embed="rId5"/>
          <a:stretch>
            <a:fillRect/>
          </a:stretch>
        </p:blipFill>
        <p:spPr>
          <a:xfrm>
            <a:off x="571500" y="1089571"/>
            <a:ext cx="5405438" cy="2073176"/>
          </a:xfrm>
          <a:prstGeom prst="rect">
            <a:avLst/>
          </a:prstGeom>
        </p:spPr>
      </p:pic>
      <p:pic>
        <p:nvPicPr>
          <p:cNvPr id="6" name="SK-37-img-5" descr="preencoded.png"/>
          <p:cNvPicPr>
            <a:picLocks noChangeAspect="1"/>
          </p:cNvPicPr>
          <p:nvPr/>
        </p:nvPicPr>
        <p:blipFill>
          <a:blip r:embed="rId6"/>
          <a:stretch>
            <a:fillRect/>
          </a:stretch>
        </p:blipFill>
        <p:spPr>
          <a:xfrm>
            <a:off x="800100" y="1277689"/>
            <a:ext cx="285750" cy="180975"/>
          </a:xfrm>
          <a:prstGeom prst="rect">
            <a:avLst/>
          </a:prstGeom>
        </p:spPr>
      </p:pic>
      <p:pic>
        <p:nvPicPr>
          <p:cNvPr id="7" name="SK-37-img-6" descr="preencoded.png"/>
          <p:cNvPicPr>
            <a:picLocks noChangeAspect="1"/>
          </p:cNvPicPr>
          <p:nvPr/>
        </p:nvPicPr>
        <p:blipFill>
          <a:blip r:embed="rId7"/>
          <a:stretch>
            <a:fillRect/>
          </a:stretch>
        </p:blipFill>
        <p:spPr>
          <a:xfrm>
            <a:off x="6215063" y="1089571"/>
            <a:ext cx="5405438" cy="2073176"/>
          </a:xfrm>
          <a:prstGeom prst="rect">
            <a:avLst/>
          </a:prstGeom>
        </p:spPr>
      </p:pic>
      <p:pic>
        <p:nvPicPr>
          <p:cNvPr id="8" name="SK-37-img-7" descr="preencoded.png"/>
          <p:cNvPicPr>
            <a:picLocks noChangeAspect="1"/>
          </p:cNvPicPr>
          <p:nvPr/>
        </p:nvPicPr>
        <p:blipFill>
          <a:blip r:embed="rId8"/>
          <a:stretch>
            <a:fillRect/>
          </a:stretch>
        </p:blipFill>
        <p:spPr>
          <a:xfrm>
            <a:off x="6443663" y="1277689"/>
            <a:ext cx="285750" cy="180975"/>
          </a:xfrm>
          <a:prstGeom prst="rect">
            <a:avLst/>
          </a:prstGeom>
        </p:spPr>
      </p:pic>
      <p:pic>
        <p:nvPicPr>
          <p:cNvPr id="9" name="SK-37-img-8" descr="preencoded.png"/>
          <p:cNvPicPr>
            <a:picLocks noChangeAspect="1"/>
          </p:cNvPicPr>
          <p:nvPr/>
        </p:nvPicPr>
        <p:blipFill>
          <a:blip r:embed="rId9"/>
          <a:stretch>
            <a:fillRect/>
          </a:stretch>
        </p:blipFill>
        <p:spPr>
          <a:xfrm>
            <a:off x="571500" y="3315146"/>
            <a:ext cx="5405438" cy="2073325"/>
          </a:xfrm>
          <a:prstGeom prst="rect">
            <a:avLst/>
          </a:prstGeom>
        </p:spPr>
      </p:pic>
      <p:pic>
        <p:nvPicPr>
          <p:cNvPr id="10" name="SK-37-img-9" descr="preencoded.png"/>
          <p:cNvPicPr>
            <a:picLocks noChangeAspect="1"/>
          </p:cNvPicPr>
          <p:nvPr/>
        </p:nvPicPr>
        <p:blipFill>
          <a:blip r:embed="rId10"/>
          <a:stretch>
            <a:fillRect/>
          </a:stretch>
        </p:blipFill>
        <p:spPr>
          <a:xfrm>
            <a:off x="800100" y="3503265"/>
            <a:ext cx="285750" cy="180975"/>
          </a:xfrm>
          <a:prstGeom prst="rect">
            <a:avLst/>
          </a:prstGeom>
        </p:spPr>
      </p:pic>
      <p:pic>
        <p:nvPicPr>
          <p:cNvPr id="11" name="SK-37-img-10" descr="preencoded.png"/>
          <p:cNvPicPr>
            <a:picLocks noChangeAspect="1"/>
          </p:cNvPicPr>
          <p:nvPr/>
        </p:nvPicPr>
        <p:blipFill>
          <a:blip r:embed="rId11"/>
          <a:stretch>
            <a:fillRect/>
          </a:stretch>
        </p:blipFill>
        <p:spPr>
          <a:xfrm>
            <a:off x="6215063" y="3315146"/>
            <a:ext cx="5405438" cy="2073325"/>
          </a:xfrm>
          <a:prstGeom prst="rect">
            <a:avLst/>
          </a:prstGeom>
        </p:spPr>
      </p:pic>
      <p:pic>
        <p:nvPicPr>
          <p:cNvPr id="12" name="SK-37-img-11" descr="preencoded.png"/>
          <p:cNvPicPr>
            <a:picLocks noChangeAspect="1"/>
          </p:cNvPicPr>
          <p:nvPr/>
        </p:nvPicPr>
        <p:blipFill>
          <a:blip r:embed="rId12"/>
          <a:stretch>
            <a:fillRect/>
          </a:stretch>
        </p:blipFill>
        <p:spPr>
          <a:xfrm>
            <a:off x="6443663" y="3503265"/>
            <a:ext cx="285750" cy="180975"/>
          </a:xfrm>
          <a:prstGeom prst="rect">
            <a:avLst/>
          </a:prstGeom>
        </p:spPr>
      </p:pic>
      <p:pic>
        <p:nvPicPr>
          <p:cNvPr id="13" name="SK-37-img-12" descr="preencoded.png"/>
          <p:cNvPicPr>
            <a:picLocks noChangeAspect="1"/>
          </p:cNvPicPr>
          <p:nvPr/>
        </p:nvPicPr>
        <p:blipFill>
          <a:blip r:embed="rId13"/>
          <a:stretch>
            <a:fillRect/>
          </a:stretch>
        </p:blipFill>
        <p:spPr>
          <a:xfrm>
            <a:off x="571500" y="5569446"/>
            <a:ext cx="11049000" cy="864691"/>
          </a:xfrm>
          <a:prstGeom prst="rect">
            <a:avLst/>
          </a:prstGeom>
        </p:spPr>
      </p:pic>
      <p:pic>
        <p:nvPicPr>
          <p:cNvPr id="14" name="SK-37-img-13" descr="preencoded.png"/>
          <p:cNvPicPr>
            <a:picLocks noChangeAspect="1"/>
          </p:cNvPicPr>
          <p:nvPr/>
        </p:nvPicPr>
        <p:blipFill>
          <a:blip r:embed="rId14"/>
          <a:stretch>
            <a:fillRect/>
          </a:stretch>
        </p:blipFill>
        <p:spPr>
          <a:xfrm>
            <a:off x="0" y="6557963"/>
            <a:ext cx="12192000" cy="300038"/>
          </a:xfrm>
          <a:prstGeom prst="rect">
            <a:avLst/>
          </a:prstGeom>
        </p:spPr>
      </p:pic>
      <p:sp>
        <p:nvSpPr>
          <p:cNvPr id="15" name="SK-37-text-14"/>
          <p:cNvSpPr/>
          <p:nvPr/>
        </p:nvSpPr>
        <p:spPr>
          <a:xfrm>
            <a:off x="571500" y="247650"/>
            <a:ext cx="11049000" cy="365671"/>
          </a:xfrm>
          <a:prstGeom prst="rect">
            <a:avLst/>
          </a:prstGeom>
          <a:noFill/>
          <a:ln/>
        </p:spPr>
        <p:txBody>
          <a:bodyPr vert="horz" wrap="square" lIns="0" tIns="0" rIns="0" bIns="0" rtlCol="0" anchor="ctr"/>
          <a:lstStyle/>
          <a:p>
            <a:pPr marL="0" indent="0">
              <a:lnSpc>
                <a:spcPts val="2880"/>
              </a:lnSpc>
              <a:buNone/>
            </a:pPr>
            <a:r>
              <a:rPr lang="en-US" sz="2400" b="1" dirty="0">
                <a:solidFill>
                  <a:srgbClr val="2D6A4F"/>
                </a:solidFill>
              </a:rPr>
              <a:t>Patient Communication Toolkit</a:t>
            </a:r>
            <a:endParaRPr lang="en-US" sz="2400" dirty="0"/>
          </a:p>
        </p:txBody>
      </p:sp>
      <p:sp>
        <p:nvSpPr>
          <p:cNvPr id="16" name="SK-37-text-15"/>
          <p:cNvSpPr/>
          <p:nvPr/>
        </p:nvSpPr>
        <p:spPr>
          <a:xfrm>
            <a:off x="571500" y="651421"/>
            <a:ext cx="11049000" cy="228600"/>
          </a:xfrm>
          <a:prstGeom prst="rect">
            <a:avLst/>
          </a:prstGeom>
          <a:noFill/>
          <a:ln/>
        </p:spPr>
        <p:txBody>
          <a:bodyPr vert="horz" wrap="square" lIns="0" tIns="0" rIns="0" bIns="0" rtlCol="0" anchor="ctr"/>
          <a:lstStyle/>
          <a:p>
            <a:pPr marL="0" indent="0">
              <a:lnSpc>
                <a:spcPts val="1800"/>
              </a:lnSpc>
              <a:buNone/>
            </a:pPr>
            <a:r>
              <a:rPr lang="en-US" sz="1200" kern="0" spc="90" dirty="0">
                <a:solidFill>
                  <a:srgbClr val="D97706"/>
                </a:solidFill>
              </a:rPr>
              <a:t>SUPPORTING SHARED DECISIONS &amp; CONSULTATIONS</a:t>
            </a:r>
            <a:endParaRPr lang="en-US" sz="1200" dirty="0"/>
          </a:p>
        </p:txBody>
      </p:sp>
      <p:sp>
        <p:nvSpPr>
          <p:cNvPr id="17" name="SK-37-text-16"/>
          <p:cNvSpPr/>
          <p:nvPr/>
        </p:nvSpPr>
        <p:spPr>
          <a:xfrm>
            <a:off x="1200150" y="1232446"/>
            <a:ext cx="499491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D6A4F"/>
                </a:solidFill>
              </a:rPr>
              <a:t>Explaining the PSA Test</a:t>
            </a:r>
            <a:endParaRPr lang="en-US" sz="1425" dirty="0"/>
          </a:p>
        </p:txBody>
      </p:sp>
      <p:sp>
        <p:nvSpPr>
          <p:cNvPr id="18" name="SK-37-text-17"/>
          <p:cNvSpPr/>
          <p:nvPr/>
        </p:nvSpPr>
        <p:spPr>
          <a:xfrm>
            <a:off x="800100" y="1599158"/>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19" name="SK-37-text-18"/>
          <p:cNvSpPr/>
          <p:nvPr/>
        </p:nvSpPr>
        <p:spPr>
          <a:xfrm>
            <a:off x="995363" y="1599158"/>
            <a:ext cx="8412480"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PSA is prostate-specific, not cancer-specific.</a:t>
            </a:r>
            <a:endParaRPr lang="en-US" sz="1200" dirty="0"/>
          </a:p>
        </p:txBody>
      </p:sp>
      <p:sp>
        <p:nvSpPr>
          <p:cNvPr id="20" name="SK-37-text-19"/>
          <p:cNvSpPr/>
          <p:nvPr/>
        </p:nvSpPr>
        <p:spPr>
          <a:xfrm>
            <a:off x="800100" y="1888629"/>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21" name="SK-37-text-20"/>
          <p:cNvSpPr/>
          <p:nvPr/>
        </p:nvSpPr>
        <p:spPr>
          <a:xfrm>
            <a:off x="995363" y="1888629"/>
            <a:ext cx="4752975" cy="42654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A normal PSA does not fully exclude cancer; it is one piece of the puzzle.</a:t>
            </a:r>
            <a:endParaRPr lang="en-US" sz="1200" dirty="0"/>
          </a:p>
        </p:txBody>
      </p:sp>
      <p:sp>
        <p:nvSpPr>
          <p:cNvPr id="22" name="SK-37-text-21"/>
          <p:cNvSpPr/>
          <p:nvPr/>
        </p:nvSpPr>
        <p:spPr>
          <a:xfrm>
            <a:off x="800100" y="2391370"/>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23" name="SK-37-text-22"/>
          <p:cNvSpPr/>
          <p:nvPr/>
        </p:nvSpPr>
        <p:spPr>
          <a:xfrm>
            <a:off x="995363" y="2391370"/>
            <a:ext cx="4752975" cy="42654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The test can be raised by infection, exercise, or simple age-related growth.</a:t>
            </a:r>
            <a:endParaRPr lang="en-US" sz="1200" dirty="0"/>
          </a:p>
        </p:txBody>
      </p:sp>
      <p:sp>
        <p:nvSpPr>
          <p:cNvPr id="24" name="SK-37-text-23"/>
          <p:cNvSpPr/>
          <p:nvPr/>
        </p:nvSpPr>
        <p:spPr>
          <a:xfrm>
            <a:off x="6843713" y="1232446"/>
            <a:ext cx="477774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D6A4F"/>
                </a:solidFill>
              </a:rPr>
              <a:t>BPH &amp; Watchful Waiting</a:t>
            </a:r>
            <a:endParaRPr lang="en-US" sz="1425" dirty="0"/>
          </a:p>
        </p:txBody>
      </p:sp>
      <p:sp>
        <p:nvSpPr>
          <p:cNvPr id="25" name="SK-37-text-24"/>
          <p:cNvSpPr/>
          <p:nvPr/>
        </p:nvSpPr>
        <p:spPr>
          <a:xfrm>
            <a:off x="6443663" y="1599158"/>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26" name="SK-37-text-25"/>
          <p:cNvSpPr/>
          <p:nvPr/>
        </p:nvSpPr>
        <p:spPr>
          <a:xfrm>
            <a:off x="6638925" y="1599158"/>
            <a:ext cx="5553075"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An enlarged prostate is common and often benign (not cancer).</a:t>
            </a:r>
            <a:endParaRPr lang="en-US" sz="1200" dirty="0"/>
          </a:p>
        </p:txBody>
      </p:sp>
      <p:sp>
        <p:nvSpPr>
          <p:cNvPr id="27" name="SK-37-text-26"/>
          <p:cNvSpPr/>
          <p:nvPr/>
        </p:nvSpPr>
        <p:spPr>
          <a:xfrm>
            <a:off x="6443663" y="1888629"/>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28" name="SK-37-text-27"/>
          <p:cNvSpPr/>
          <p:nvPr/>
        </p:nvSpPr>
        <p:spPr>
          <a:xfrm>
            <a:off x="6638925" y="1888629"/>
            <a:ext cx="5553075"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Watchful waiting is an active plan to monitor your symptoms closely.</a:t>
            </a:r>
            <a:endParaRPr lang="en-US" sz="1200" dirty="0"/>
          </a:p>
        </p:txBody>
      </p:sp>
      <p:sp>
        <p:nvSpPr>
          <p:cNvPr id="29" name="SK-37-text-28"/>
          <p:cNvSpPr/>
          <p:nvPr/>
        </p:nvSpPr>
        <p:spPr>
          <a:xfrm>
            <a:off x="6443663" y="2178100"/>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30" name="SK-37-text-29"/>
          <p:cNvSpPr/>
          <p:nvPr/>
        </p:nvSpPr>
        <p:spPr>
          <a:xfrm>
            <a:off x="6638925" y="2178100"/>
            <a:ext cx="5553075"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Our goal is to improve your quality of life while avoiding side effects.</a:t>
            </a:r>
            <a:endParaRPr lang="en-US" sz="1200" dirty="0"/>
          </a:p>
        </p:txBody>
      </p:sp>
      <p:sp>
        <p:nvSpPr>
          <p:cNvPr id="31" name="SK-37-text-30"/>
          <p:cNvSpPr/>
          <p:nvPr/>
        </p:nvSpPr>
        <p:spPr>
          <a:xfrm>
            <a:off x="1200150" y="3458021"/>
            <a:ext cx="477774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D6A4F"/>
                </a:solidFill>
              </a:rPr>
              <a:t>Shared Decision Making</a:t>
            </a:r>
            <a:endParaRPr lang="en-US" sz="1425" dirty="0"/>
          </a:p>
        </p:txBody>
      </p:sp>
      <p:sp>
        <p:nvSpPr>
          <p:cNvPr id="32" name="SK-37-text-31"/>
          <p:cNvSpPr/>
          <p:nvPr/>
        </p:nvSpPr>
        <p:spPr>
          <a:xfrm>
            <a:off x="800100" y="3824734"/>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33" name="SK-37-text-32"/>
          <p:cNvSpPr/>
          <p:nvPr/>
        </p:nvSpPr>
        <p:spPr>
          <a:xfrm>
            <a:off x="995363" y="3824734"/>
            <a:ext cx="10972800"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Let’s balance the benefits and downsides of testing for you.</a:t>
            </a:r>
            <a:endParaRPr lang="en-US" sz="1200" dirty="0"/>
          </a:p>
        </p:txBody>
      </p:sp>
      <p:sp>
        <p:nvSpPr>
          <p:cNvPr id="34" name="SK-37-text-33"/>
          <p:cNvSpPr/>
          <p:nvPr/>
        </p:nvSpPr>
        <p:spPr>
          <a:xfrm>
            <a:off x="800100" y="4114205"/>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35" name="SK-37-text-34"/>
          <p:cNvSpPr/>
          <p:nvPr/>
        </p:nvSpPr>
        <p:spPr>
          <a:xfrm>
            <a:off x="995363" y="4114205"/>
            <a:ext cx="4752975" cy="42654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What matters most to you: knowing the risk or avoiding unnecessary biopsies?</a:t>
            </a:r>
            <a:endParaRPr lang="en-US" sz="1200" dirty="0"/>
          </a:p>
        </p:txBody>
      </p:sp>
      <p:sp>
        <p:nvSpPr>
          <p:cNvPr id="36" name="SK-37-text-35"/>
          <p:cNvSpPr/>
          <p:nvPr/>
        </p:nvSpPr>
        <p:spPr>
          <a:xfrm>
            <a:off x="800100" y="4616946"/>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37" name="SK-37-text-36"/>
          <p:cNvSpPr/>
          <p:nvPr/>
        </p:nvSpPr>
        <p:spPr>
          <a:xfrm>
            <a:off x="995363" y="4616946"/>
            <a:ext cx="11196638"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There is no 'right' answer—it depends on your personal values.</a:t>
            </a:r>
            <a:endParaRPr lang="en-US" sz="1200" dirty="0"/>
          </a:p>
        </p:txBody>
      </p:sp>
      <p:sp>
        <p:nvSpPr>
          <p:cNvPr id="38" name="SK-37-text-37"/>
          <p:cNvSpPr/>
          <p:nvPr/>
        </p:nvSpPr>
        <p:spPr>
          <a:xfrm>
            <a:off x="6843713" y="3458021"/>
            <a:ext cx="521208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D6A4F"/>
                </a:solidFill>
              </a:rPr>
              <a:t>Safety Netting &amp; Urgency</a:t>
            </a:r>
            <a:endParaRPr lang="en-US" sz="1425" dirty="0"/>
          </a:p>
        </p:txBody>
      </p:sp>
      <p:sp>
        <p:nvSpPr>
          <p:cNvPr id="39" name="SK-37-text-38"/>
          <p:cNvSpPr/>
          <p:nvPr/>
        </p:nvSpPr>
        <p:spPr>
          <a:xfrm>
            <a:off x="6443663" y="3824734"/>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40" name="SK-37-text-39"/>
          <p:cNvSpPr/>
          <p:nvPr/>
        </p:nvSpPr>
        <p:spPr>
          <a:xfrm>
            <a:off x="6638925" y="3824734"/>
            <a:ext cx="5553075" cy="21327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We need to act quickly because of the red flags we've discussed.</a:t>
            </a:r>
            <a:endParaRPr lang="en-US" sz="1200" dirty="0"/>
          </a:p>
        </p:txBody>
      </p:sp>
      <p:sp>
        <p:nvSpPr>
          <p:cNvPr id="41" name="SK-37-text-40"/>
          <p:cNvSpPr/>
          <p:nvPr/>
        </p:nvSpPr>
        <p:spPr>
          <a:xfrm>
            <a:off x="6443663" y="4114205"/>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42" name="SK-37-text-41"/>
          <p:cNvSpPr/>
          <p:nvPr/>
        </p:nvSpPr>
        <p:spPr>
          <a:xfrm>
            <a:off x="6638925" y="4114205"/>
            <a:ext cx="4752975" cy="42654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If you find you cannot pass urine at all, you must go to A&amp;E immediately.</a:t>
            </a:r>
            <a:endParaRPr lang="en-US" sz="1200" dirty="0"/>
          </a:p>
        </p:txBody>
      </p:sp>
      <p:sp>
        <p:nvSpPr>
          <p:cNvPr id="43" name="SK-37-text-42"/>
          <p:cNvSpPr/>
          <p:nvPr/>
        </p:nvSpPr>
        <p:spPr>
          <a:xfrm>
            <a:off x="6443663" y="4616946"/>
            <a:ext cx="240030" cy="200025"/>
          </a:xfrm>
          <a:prstGeom prst="rect">
            <a:avLst/>
          </a:prstGeom>
          <a:noFill/>
          <a:ln/>
        </p:spPr>
        <p:txBody>
          <a:bodyPr vert="horz" wrap="square" lIns="0" tIns="0" rIns="0" bIns="0" rtlCol="0" anchor="ctr"/>
          <a:lstStyle/>
          <a:p>
            <a:pPr marL="0" indent="0" algn="l">
              <a:lnSpc>
                <a:spcPts val="1575"/>
              </a:lnSpc>
              <a:buNone/>
            </a:pPr>
            <a:r>
              <a:rPr lang="en-US" sz="1575" b="1" dirty="0">
                <a:solidFill>
                  <a:srgbClr val="D97706"/>
                </a:solidFill>
              </a:rPr>
              <a:t>“</a:t>
            </a:r>
            <a:endParaRPr lang="en-US" sz="1575" dirty="0"/>
          </a:p>
        </p:txBody>
      </p:sp>
      <p:sp>
        <p:nvSpPr>
          <p:cNvPr id="44" name="SK-37-text-43"/>
          <p:cNvSpPr/>
          <p:nvPr/>
        </p:nvSpPr>
        <p:spPr>
          <a:xfrm>
            <a:off x="6638925" y="4616946"/>
            <a:ext cx="4752975" cy="426541"/>
          </a:xfrm>
          <a:prstGeom prst="rect">
            <a:avLst/>
          </a:prstGeom>
          <a:noFill/>
          <a:ln/>
        </p:spPr>
        <p:txBody>
          <a:bodyPr vert="horz" wrap="square" lIns="0" tIns="0" rIns="0" bIns="0" rtlCol="0" anchor="ctr"/>
          <a:lstStyle/>
          <a:p>
            <a:pPr marL="0" indent="0" algn="l">
              <a:lnSpc>
                <a:spcPts val="1680"/>
              </a:lnSpc>
              <a:buNone/>
            </a:pPr>
            <a:r>
              <a:rPr lang="en-US" sz="1200" i="1" dirty="0">
                <a:solidFill>
                  <a:srgbClr val="2F3640"/>
                </a:solidFill>
              </a:rPr>
              <a:t>Contact us urgently if you see blood in your urine or develop new back pain.</a:t>
            </a:r>
            <a:endParaRPr lang="en-US" sz="1200" dirty="0"/>
          </a:p>
        </p:txBody>
      </p:sp>
      <p:sp>
        <p:nvSpPr>
          <p:cNvPr id="45" name="SK-37-text-44"/>
          <p:cNvSpPr/>
          <p:nvPr/>
        </p:nvSpPr>
        <p:spPr>
          <a:xfrm>
            <a:off x="762000" y="5626596"/>
            <a:ext cx="1066800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2D6A4F"/>
                </a:solidFill>
              </a:rPr>
              <a:t>SPEAKER NOTES (IMG/TRAINEE FOCUS)</a:t>
            </a:r>
            <a:endParaRPr lang="en-US" sz="900" dirty="0"/>
          </a:p>
        </p:txBody>
      </p:sp>
      <p:sp>
        <p:nvSpPr>
          <p:cNvPr id="46" name="SK-37-text-45"/>
          <p:cNvSpPr/>
          <p:nvPr/>
        </p:nvSpPr>
        <p:spPr>
          <a:xfrm>
            <a:off x="762000" y="5817096"/>
            <a:ext cx="10668000" cy="559891"/>
          </a:xfrm>
          <a:prstGeom prst="rect">
            <a:avLst/>
          </a:prstGeom>
          <a:noFill/>
          <a:ln/>
        </p:spPr>
        <p:txBody>
          <a:bodyPr vert="horz" wrap="square" lIns="0" tIns="0" rIns="0" bIns="0" rtlCol="0" anchor="ctr"/>
          <a:lstStyle/>
          <a:p>
            <a:pPr marL="0" indent="0">
              <a:lnSpc>
                <a:spcPts val="1470"/>
              </a:lnSpc>
              <a:buNone/>
            </a:pPr>
            <a:r>
              <a:rPr lang="en-US" sz="1050" dirty="0">
                <a:solidFill>
                  <a:srgbClr val="2F3640"/>
                </a:solidFill>
              </a:rPr>
              <a:t>Communication in prostate health is about managing uncertainty. Use the "PSA is prostate-specific" line to de-escalate anxiety while remaining clinically accurate. In the SCA exam, frame "Watchful Waiting" as an active monitoring strategy, not a passive one. Always use clear, non-negotiable language for safety-netting, particularly regarding acute urinary retention and haematuria.</a:t>
            </a:r>
            <a:endParaRPr lang="en-US" sz="1050" dirty="0"/>
          </a:p>
        </p:txBody>
      </p:sp>
      <p:sp>
        <p:nvSpPr>
          <p:cNvPr id="47" name="SK-37-text-46"/>
          <p:cNvSpPr/>
          <p:nvPr/>
        </p:nvSpPr>
        <p:spPr>
          <a:xfrm>
            <a:off x="571500" y="6615113"/>
            <a:ext cx="3120390" cy="185738"/>
          </a:xfrm>
          <a:prstGeom prst="rect">
            <a:avLst/>
          </a:prstGeom>
          <a:noFill/>
          <a:ln/>
        </p:spPr>
        <p:txBody>
          <a:bodyPr vert="horz" wrap="square" lIns="0" tIns="0" rIns="0" bIns="0" rtlCol="0" anchor="ctr"/>
          <a:lstStyle/>
          <a:p>
            <a:pPr marL="0" indent="0">
              <a:lnSpc>
                <a:spcPts val="1463"/>
              </a:lnSpc>
              <a:buNone/>
            </a:pPr>
            <a:r>
              <a:rPr lang="en-US" sz="975" dirty="0">
                <a:solidFill>
                  <a:srgbClr val="7F8C8D"/>
                </a:solidFill>
              </a:rPr>
              <a:t>www.bradfordvts.co.uk</a:t>
            </a:r>
            <a:endParaRPr lang="en-US" sz="975" dirty="0"/>
          </a:p>
        </p:txBody>
      </p:sp>
      <p:sp>
        <p:nvSpPr>
          <p:cNvPr id="48" name="SK-37-text-47"/>
          <p:cNvSpPr/>
          <p:nvPr/>
        </p:nvSpPr>
        <p:spPr>
          <a:xfrm>
            <a:off x="10863114" y="6615113"/>
            <a:ext cx="1328886" cy="185738"/>
          </a:xfrm>
          <a:prstGeom prst="rect">
            <a:avLst/>
          </a:prstGeom>
          <a:noFill/>
          <a:ln/>
        </p:spPr>
        <p:txBody>
          <a:bodyPr vert="horz" wrap="square" lIns="0" tIns="0" rIns="0" bIns="0" rtlCol="0" anchor="ctr"/>
          <a:lstStyle/>
          <a:p>
            <a:pPr marL="0" indent="0">
              <a:lnSpc>
                <a:spcPts val="1463"/>
              </a:lnSpc>
              <a:buNone/>
            </a:pPr>
            <a:r>
              <a:rPr lang="en-US" sz="975" dirty="0">
                <a:solidFill>
                  <a:srgbClr val="7F8C8D"/>
                </a:solidFill>
              </a:rPr>
              <a:t>Slide 37 of 40</a:t>
            </a:r>
            <a:endParaRPr lang="en-US" sz="97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8-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8-img-3" descr="preencoded.png"/>
          <p:cNvPicPr>
            <a:picLocks noChangeAspect="1"/>
          </p:cNvPicPr>
          <p:nvPr/>
        </p:nvPicPr>
        <p:blipFill>
          <a:blip r:embed="rId4"/>
          <a:stretch>
            <a:fillRect/>
          </a:stretch>
        </p:blipFill>
        <p:spPr>
          <a:xfrm>
            <a:off x="0" y="0"/>
            <a:ext cx="12192000" cy="929580"/>
          </a:xfrm>
          <a:prstGeom prst="rect">
            <a:avLst/>
          </a:prstGeom>
        </p:spPr>
      </p:pic>
      <p:pic>
        <p:nvPicPr>
          <p:cNvPr id="5" name="SK-38-img-4" descr="preencoded.png"/>
          <p:cNvPicPr>
            <a:picLocks noChangeAspect="1"/>
          </p:cNvPicPr>
          <p:nvPr/>
        </p:nvPicPr>
        <p:blipFill>
          <a:blip r:embed="rId5"/>
          <a:stretch>
            <a:fillRect/>
          </a:stretch>
        </p:blipFill>
        <p:spPr>
          <a:xfrm>
            <a:off x="571500" y="1081980"/>
            <a:ext cx="11049000" cy="3685282"/>
          </a:xfrm>
          <a:prstGeom prst="rect">
            <a:avLst/>
          </a:prstGeom>
        </p:spPr>
      </p:pic>
      <p:pic>
        <p:nvPicPr>
          <p:cNvPr id="6" name="SK-38-img-5" descr="preencoded.png"/>
          <p:cNvPicPr>
            <a:picLocks noChangeAspect="1"/>
          </p:cNvPicPr>
          <p:nvPr/>
        </p:nvPicPr>
        <p:blipFill>
          <a:blip r:embed="rId6"/>
          <a:stretch>
            <a:fillRect/>
          </a:stretch>
        </p:blipFill>
        <p:spPr>
          <a:xfrm>
            <a:off x="571500" y="1081980"/>
            <a:ext cx="11049000" cy="504825"/>
          </a:xfrm>
          <a:prstGeom prst="rect">
            <a:avLst/>
          </a:prstGeom>
        </p:spPr>
      </p:pic>
      <p:pic>
        <p:nvPicPr>
          <p:cNvPr id="7" name="SK-38-img-6" descr="preencoded.png"/>
          <p:cNvPicPr>
            <a:picLocks noChangeAspect="1"/>
          </p:cNvPicPr>
          <p:nvPr/>
        </p:nvPicPr>
        <p:blipFill>
          <a:blip r:embed="rId7"/>
          <a:stretch>
            <a:fillRect/>
          </a:stretch>
        </p:blipFill>
        <p:spPr>
          <a:xfrm>
            <a:off x="571500" y="1081980"/>
            <a:ext cx="2762250" cy="504825"/>
          </a:xfrm>
          <a:prstGeom prst="rect">
            <a:avLst/>
          </a:prstGeom>
        </p:spPr>
      </p:pic>
      <p:pic>
        <p:nvPicPr>
          <p:cNvPr id="8" name="SK-38-img-7" descr="preencoded.png"/>
          <p:cNvPicPr>
            <a:picLocks noChangeAspect="1"/>
          </p:cNvPicPr>
          <p:nvPr/>
        </p:nvPicPr>
        <p:blipFill>
          <a:blip r:embed="rId8"/>
          <a:stretch>
            <a:fillRect/>
          </a:stretch>
        </p:blipFill>
        <p:spPr>
          <a:xfrm>
            <a:off x="3333750" y="1081980"/>
            <a:ext cx="4419600" cy="504825"/>
          </a:xfrm>
          <a:prstGeom prst="rect">
            <a:avLst/>
          </a:prstGeom>
        </p:spPr>
      </p:pic>
      <p:pic>
        <p:nvPicPr>
          <p:cNvPr id="9" name="SK-38-img-8" descr="preencoded.png"/>
          <p:cNvPicPr>
            <a:picLocks noChangeAspect="1"/>
          </p:cNvPicPr>
          <p:nvPr/>
        </p:nvPicPr>
        <p:blipFill>
          <a:blip r:embed="rId9"/>
          <a:stretch>
            <a:fillRect/>
          </a:stretch>
        </p:blipFill>
        <p:spPr>
          <a:xfrm>
            <a:off x="7753350" y="1081980"/>
            <a:ext cx="3867150" cy="504825"/>
          </a:xfrm>
          <a:prstGeom prst="rect">
            <a:avLst/>
          </a:prstGeom>
        </p:spPr>
      </p:pic>
      <p:pic>
        <p:nvPicPr>
          <p:cNvPr id="10" name="SK-38-img-9" descr="preencoded.png"/>
          <p:cNvPicPr>
            <a:picLocks noChangeAspect="1"/>
          </p:cNvPicPr>
          <p:nvPr/>
        </p:nvPicPr>
        <p:blipFill>
          <a:blip r:embed="rId10"/>
          <a:stretch>
            <a:fillRect/>
          </a:stretch>
        </p:blipFill>
        <p:spPr>
          <a:xfrm>
            <a:off x="571500" y="1586805"/>
            <a:ext cx="2762250" cy="422821"/>
          </a:xfrm>
          <a:prstGeom prst="rect">
            <a:avLst/>
          </a:prstGeom>
        </p:spPr>
      </p:pic>
      <p:pic>
        <p:nvPicPr>
          <p:cNvPr id="11" name="SK-38-img-10" descr="preencoded.png"/>
          <p:cNvPicPr>
            <a:picLocks noChangeAspect="1"/>
          </p:cNvPicPr>
          <p:nvPr/>
        </p:nvPicPr>
        <p:blipFill>
          <a:blip r:embed="rId11"/>
          <a:stretch>
            <a:fillRect/>
          </a:stretch>
        </p:blipFill>
        <p:spPr>
          <a:xfrm>
            <a:off x="762000" y="1721941"/>
            <a:ext cx="190500" cy="152400"/>
          </a:xfrm>
          <a:prstGeom prst="rect">
            <a:avLst/>
          </a:prstGeom>
        </p:spPr>
      </p:pic>
      <p:pic>
        <p:nvPicPr>
          <p:cNvPr id="12" name="SK-38-img-11" descr="preencoded.png"/>
          <p:cNvPicPr>
            <a:picLocks noChangeAspect="1"/>
          </p:cNvPicPr>
          <p:nvPr/>
        </p:nvPicPr>
        <p:blipFill>
          <a:blip r:embed="rId12"/>
          <a:stretch>
            <a:fillRect/>
          </a:stretch>
        </p:blipFill>
        <p:spPr>
          <a:xfrm>
            <a:off x="3333750" y="1586805"/>
            <a:ext cx="4419600" cy="636091"/>
          </a:xfrm>
          <a:prstGeom prst="rect">
            <a:avLst/>
          </a:prstGeom>
        </p:spPr>
      </p:pic>
      <p:pic>
        <p:nvPicPr>
          <p:cNvPr id="13" name="SK-38-img-12" descr="preencoded.png"/>
          <p:cNvPicPr>
            <a:picLocks noChangeAspect="1"/>
          </p:cNvPicPr>
          <p:nvPr/>
        </p:nvPicPr>
        <p:blipFill>
          <a:blip r:embed="rId13"/>
          <a:stretch>
            <a:fillRect/>
          </a:stretch>
        </p:blipFill>
        <p:spPr>
          <a:xfrm>
            <a:off x="7753350" y="1586805"/>
            <a:ext cx="3867150" cy="636091"/>
          </a:xfrm>
          <a:prstGeom prst="rect">
            <a:avLst/>
          </a:prstGeom>
        </p:spPr>
      </p:pic>
      <p:pic>
        <p:nvPicPr>
          <p:cNvPr id="14" name="SK-38-img-13" descr="preencoded.png"/>
          <p:cNvPicPr>
            <a:picLocks noChangeAspect="1"/>
          </p:cNvPicPr>
          <p:nvPr/>
        </p:nvPicPr>
        <p:blipFill>
          <a:blip r:embed="rId14"/>
          <a:stretch>
            <a:fillRect/>
          </a:stretch>
        </p:blipFill>
        <p:spPr>
          <a:xfrm>
            <a:off x="571500" y="2222897"/>
            <a:ext cx="11049000" cy="636091"/>
          </a:xfrm>
          <a:prstGeom prst="rect">
            <a:avLst/>
          </a:prstGeom>
        </p:spPr>
      </p:pic>
      <p:pic>
        <p:nvPicPr>
          <p:cNvPr id="15" name="SK-38-img-14" descr="preencoded.png"/>
          <p:cNvPicPr>
            <a:picLocks noChangeAspect="1"/>
          </p:cNvPicPr>
          <p:nvPr/>
        </p:nvPicPr>
        <p:blipFill>
          <a:blip r:embed="rId15"/>
          <a:stretch>
            <a:fillRect/>
          </a:stretch>
        </p:blipFill>
        <p:spPr>
          <a:xfrm>
            <a:off x="571500" y="2222897"/>
            <a:ext cx="2762250" cy="422821"/>
          </a:xfrm>
          <a:prstGeom prst="rect">
            <a:avLst/>
          </a:prstGeom>
        </p:spPr>
      </p:pic>
      <p:pic>
        <p:nvPicPr>
          <p:cNvPr id="16" name="SK-38-img-15" descr="preencoded.png"/>
          <p:cNvPicPr>
            <a:picLocks noChangeAspect="1"/>
          </p:cNvPicPr>
          <p:nvPr/>
        </p:nvPicPr>
        <p:blipFill>
          <a:blip r:embed="rId16"/>
          <a:stretch>
            <a:fillRect/>
          </a:stretch>
        </p:blipFill>
        <p:spPr>
          <a:xfrm>
            <a:off x="762000" y="2358033"/>
            <a:ext cx="190500" cy="152400"/>
          </a:xfrm>
          <a:prstGeom prst="rect">
            <a:avLst/>
          </a:prstGeom>
        </p:spPr>
      </p:pic>
      <p:pic>
        <p:nvPicPr>
          <p:cNvPr id="17" name="SK-38-img-16" descr="preencoded.png"/>
          <p:cNvPicPr>
            <a:picLocks noChangeAspect="1"/>
          </p:cNvPicPr>
          <p:nvPr/>
        </p:nvPicPr>
        <p:blipFill>
          <a:blip r:embed="rId17"/>
          <a:stretch>
            <a:fillRect/>
          </a:stretch>
        </p:blipFill>
        <p:spPr>
          <a:xfrm>
            <a:off x="3333750" y="2222897"/>
            <a:ext cx="4419600" cy="636091"/>
          </a:xfrm>
          <a:prstGeom prst="rect">
            <a:avLst/>
          </a:prstGeom>
        </p:spPr>
      </p:pic>
      <p:pic>
        <p:nvPicPr>
          <p:cNvPr id="18" name="SK-38-img-17" descr="preencoded.png"/>
          <p:cNvPicPr>
            <a:picLocks noChangeAspect="1"/>
          </p:cNvPicPr>
          <p:nvPr/>
        </p:nvPicPr>
        <p:blipFill>
          <a:blip r:embed="rId18"/>
          <a:stretch>
            <a:fillRect/>
          </a:stretch>
        </p:blipFill>
        <p:spPr>
          <a:xfrm>
            <a:off x="7753350" y="2222897"/>
            <a:ext cx="3867150" cy="636091"/>
          </a:xfrm>
          <a:prstGeom prst="rect">
            <a:avLst/>
          </a:prstGeom>
        </p:spPr>
      </p:pic>
      <p:pic>
        <p:nvPicPr>
          <p:cNvPr id="19" name="SK-38-img-18" descr="preencoded.png"/>
          <p:cNvPicPr>
            <a:picLocks noChangeAspect="1"/>
          </p:cNvPicPr>
          <p:nvPr/>
        </p:nvPicPr>
        <p:blipFill>
          <a:blip r:embed="rId19"/>
          <a:stretch>
            <a:fillRect/>
          </a:stretch>
        </p:blipFill>
        <p:spPr>
          <a:xfrm>
            <a:off x="571500" y="2858988"/>
            <a:ext cx="2762250" cy="422821"/>
          </a:xfrm>
          <a:prstGeom prst="rect">
            <a:avLst/>
          </a:prstGeom>
        </p:spPr>
      </p:pic>
      <p:pic>
        <p:nvPicPr>
          <p:cNvPr id="20" name="SK-38-img-19" descr="preencoded.png"/>
          <p:cNvPicPr>
            <a:picLocks noChangeAspect="1"/>
          </p:cNvPicPr>
          <p:nvPr/>
        </p:nvPicPr>
        <p:blipFill>
          <a:blip r:embed="rId20"/>
          <a:stretch>
            <a:fillRect/>
          </a:stretch>
        </p:blipFill>
        <p:spPr>
          <a:xfrm>
            <a:off x="762000" y="2994124"/>
            <a:ext cx="190500" cy="152400"/>
          </a:xfrm>
          <a:prstGeom prst="rect">
            <a:avLst/>
          </a:prstGeom>
        </p:spPr>
      </p:pic>
      <p:pic>
        <p:nvPicPr>
          <p:cNvPr id="21" name="SK-38-img-20" descr="preencoded.png"/>
          <p:cNvPicPr>
            <a:picLocks noChangeAspect="1"/>
          </p:cNvPicPr>
          <p:nvPr/>
        </p:nvPicPr>
        <p:blipFill>
          <a:blip r:embed="rId21"/>
          <a:stretch>
            <a:fillRect/>
          </a:stretch>
        </p:blipFill>
        <p:spPr>
          <a:xfrm>
            <a:off x="3333750" y="2858988"/>
            <a:ext cx="4419600" cy="636091"/>
          </a:xfrm>
          <a:prstGeom prst="rect">
            <a:avLst/>
          </a:prstGeom>
        </p:spPr>
      </p:pic>
      <p:pic>
        <p:nvPicPr>
          <p:cNvPr id="22" name="SK-38-img-21" descr="preencoded.png"/>
          <p:cNvPicPr>
            <a:picLocks noChangeAspect="1"/>
          </p:cNvPicPr>
          <p:nvPr/>
        </p:nvPicPr>
        <p:blipFill>
          <a:blip r:embed="rId22"/>
          <a:stretch>
            <a:fillRect/>
          </a:stretch>
        </p:blipFill>
        <p:spPr>
          <a:xfrm>
            <a:off x="7753350" y="2858988"/>
            <a:ext cx="3867150" cy="636091"/>
          </a:xfrm>
          <a:prstGeom prst="rect">
            <a:avLst/>
          </a:prstGeom>
        </p:spPr>
      </p:pic>
      <p:pic>
        <p:nvPicPr>
          <p:cNvPr id="23" name="SK-38-img-22" descr="preencoded.png"/>
          <p:cNvPicPr>
            <a:picLocks noChangeAspect="1"/>
          </p:cNvPicPr>
          <p:nvPr/>
        </p:nvPicPr>
        <p:blipFill>
          <a:blip r:embed="rId23"/>
          <a:stretch>
            <a:fillRect/>
          </a:stretch>
        </p:blipFill>
        <p:spPr>
          <a:xfrm>
            <a:off x="571500" y="3495080"/>
            <a:ext cx="11049000" cy="636091"/>
          </a:xfrm>
          <a:prstGeom prst="rect">
            <a:avLst/>
          </a:prstGeom>
        </p:spPr>
      </p:pic>
      <p:pic>
        <p:nvPicPr>
          <p:cNvPr id="24" name="SK-38-img-23" descr="preencoded.png"/>
          <p:cNvPicPr>
            <a:picLocks noChangeAspect="1"/>
          </p:cNvPicPr>
          <p:nvPr/>
        </p:nvPicPr>
        <p:blipFill>
          <a:blip r:embed="rId24"/>
          <a:stretch>
            <a:fillRect/>
          </a:stretch>
        </p:blipFill>
        <p:spPr>
          <a:xfrm>
            <a:off x="571500" y="3495080"/>
            <a:ext cx="2762250" cy="422821"/>
          </a:xfrm>
          <a:prstGeom prst="rect">
            <a:avLst/>
          </a:prstGeom>
        </p:spPr>
      </p:pic>
      <p:pic>
        <p:nvPicPr>
          <p:cNvPr id="25" name="SK-38-img-24" descr="preencoded.png"/>
          <p:cNvPicPr>
            <a:picLocks noChangeAspect="1"/>
          </p:cNvPicPr>
          <p:nvPr/>
        </p:nvPicPr>
        <p:blipFill>
          <a:blip r:embed="rId25"/>
          <a:stretch>
            <a:fillRect/>
          </a:stretch>
        </p:blipFill>
        <p:spPr>
          <a:xfrm>
            <a:off x="762000" y="3630216"/>
            <a:ext cx="190500" cy="152400"/>
          </a:xfrm>
          <a:prstGeom prst="rect">
            <a:avLst/>
          </a:prstGeom>
        </p:spPr>
      </p:pic>
      <p:pic>
        <p:nvPicPr>
          <p:cNvPr id="26" name="SK-38-img-25" descr="preencoded.png"/>
          <p:cNvPicPr>
            <a:picLocks noChangeAspect="1"/>
          </p:cNvPicPr>
          <p:nvPr/>
        </p:nvPicPr>
        <p:blipFill>
          <a:blip r:embed="rId21"/>
          <a:stretch>
            <a:fillRect/>
          </a:stretch>
        </p:blipFill>
        <p:spPr>
          <a:xfrm>
            <a:off x="3333750" y="3495080"/>
            <a:ext cx="4419600" cy="636091"/>
          </a:xfrm>
          <a:prstGeom prst="rect">
            <a:avLst/>
          </a:prstGeom>
        </p:spPr>
      </p:pic>
      <p:pic>
        <p:nvPicPr>
          <p:cNvPr id="27" name="SK-38-img-26" descr="preencoded.png"/>
          <p:cNvPicPr>
            <a:picLocks noChangeAspect="1"/>
          </p:cNvPicPr>
          <p:nvPr/>
        </p:nvPicPr>
        <p:blipFill>
          <a:blip r:embed="rId26"/>
          <a:stretch>
            <a:fillRect/>
          </a:stretch>
        </p:blipFill>
        <p:spPr>
          <a:xfrm>
            <a:off x="7753350" y="3495080"/>
            <a:ext cx="3867150" cy="636091"/>
          </a:xfrm>
          <a:prstGeom prst="rect">
            <a:avLst/>
          </a:prstGeom>
        </p:spPr>
      </p:pic>
      <p:pic>
        <p:nvPicPr>
          <p:cNvPr id="28" name="SK-38-img-27" descr="preencoded.png"/>
          <p:cNvPicPr>
            <a:picLocks noChangeAspect="1"/>
          </p:cNvPicPr>
          <p:nvPr/>
        </p:nvPicPr>
        <p:blipFill>
          <a:blip r:embed="rId27"/>
          <a:stretch>
            <a:fillRect/>
          </a:stretch>
        </p:blipFill>
        <p:spPr>
          <a:xfrm>
            <a:off x="571500" y="4131171"/>
            <a:ext cx="2762250" cy="422821"/>
          </a:xfrm>
          <a:prstGeom prst="rect">
            <a:avLst/>
          </a:prstGeom>
        </p:spPr>
      </p:pic>
      <p:pic>
        <p:nvPicPr>
          <p:cNvPr id="29" name="SK-38-img-28" descr="preencoded.png"/>
          <p:cNvPicPr>
            <a:picLocks noChangeAspect="1"/>
          </p:cNvPicPr>
          <p:nvPr/>
        </p:nvPicPr>
        <p:blipFill>
          <a:blip r:embed="rId28"/>
          <a:stretch>
            <a:fillRect/>
          </a:stretch>
        </p:blipFill>
        <p:spPr>
          <a:xfrm>
            <a:off x="762000" y="4266307"/>
            <a:ext cx="190500" cy="152400"/>
          </a:xfrm>
          <a:prstGeom prst="rect">
            <a:avLst/>
          </a:prstGeom>
        </p:spPr>
      </p:pic>
      <p:pic>
        <p:nvPicPr>
          <p:cNvPr id="30" name="SK-38-img-29" descr="preencoded.png"/>
          <p:cNvPicPr>
            <a:picLocks noChangeAspect="1"/>
          </p:cNvPicPr>
          <p:nvPr/>
        </p:nvPicPr>
        <p:blipFill>
          <a:blip r:embed="rId29"/>
          <a:stretch>
            <a:fillRect/>
          </a:stretch>
        </p:blipFill>
        <p:spPr>
          <a:xfrm>
            <a:off x="3333750" y="4131171"/>
            <a:ext cx="4419600" cy="636091"/>
          </a:xfrm>
          <a:prstGeom prst="rect">
            <a:avLst/>
          </a:prstGeom>
        </p:spPr>
      </p:pic>
      <p:pic>
        <p:nvPicPr>
          <p:cNvPr id="31" name="SK-38-img-30" descr="preencoded.png"/>
          <p:cNvPicPr>
            <a:picLocks noChangeAspect="1"/>
          </p:cNvPicPr>
          <p:nvPr/>
        </p:nvPicPr>
        <p:blipFill>
          <a:blip r:embed="rId30"/>
          <a:stretch>
            <a:fillRect/>
          </a:stretch>
        </p:blipFill>
        <p:spPr>
          <a:xfrm>
            <a:off x="7753350" y="4131171"/>
            <a:ext cx="3867150" cy="636091"/>
          </a:xfrm>
          <a:prstGeom prst="rect">
            <a:avLst/>
          </a:prstGeom>
        </p:spPr>
      </p:pic>
      <p:pic>
        <p:nvPicPr>
          <p:cNvPr id="32" name="SK-38-img-31" descr="preencoded.png"/>
          <p:cNvPicPr>
            <a:picLocks noChangeAspect="1"/>
          </p:cNvPicPr>
          <p:nvPr/>
        </p:nvPicPr>
        <p:blipFill>
          <a:blip r:embed="rId31"/>
          <a:stretch>
            <a:fillRect/>
          </a:stretch>
        </p:blipFill>
        <p:spPr>
          <a:xfrm>
            <a:off x="0" y="4919663"/>
            <a:ext cx="12192000" cy="1069181"/>
          </a:xfrm>
          <a:prstGeom prst="rect">
            <a:avLst/>
          </a:prstGeom>
        </p:spPr>
      </p:pic>
      <p:pic>
        <p:nvPicPr>
          <p:cNvPr id="33" name="SK-38-img-32" descr="preencoded.png"/>
          <p:cNvPicPr>
            <a:picLocks noChangeAspect="1"/>
          </p:cNvPicPr>
          <p:nvPr/>
        </p:nvPicPr>
        <p:blipFill>
          <a:blip r:embed="rId32"/>
          <a:stretch>
            <a:fillRect/>
          </a:stretch>
        </p:blipFill>
        <p:spPr>
          <a:xfrm>
            <a:off x="0" y="6534150"/>
            <a:ext cx="12192000" cy="323850"/>
          </a:xfrm>
          <a:prstGeom prst="rect">
            <a:avLst/>
          </a:prstGeom>
        </p:spPr>
      </p:pic>
      <p:sp>
        <p:nvSpPr>
          <p:cNvPr id="34" name="SK-38-text-33"/>
          <p:cNvSpPr/>
          <p:nvPr/>
        </p:nvSpPr>
        <p:spPr>
          <a:xfrm>
            <a:off x="571500" y="304800"/>
            <a:ext cx="1152144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Investigations Quick Reference Table</a:t>
            </a:r>
            <a:endParaRPr lang="en-US" sz="2100" dirty="0"/>
          </a:p>
        </p:txBody>
      </p:sp>
      <p:sp>
        <p:nvSpPr>
          <p:cNvPr id="35" name="SK-38-text-34"/>
          <p:cNvSpPr/>
          <p:nvPr/>
        </p:nvSpPr>
        <p:spPr>
          <a:xfrm>
            <a:off x="571500" y="653355"/>
            <a:ext cx="11049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36" name="SK-38-text-35"/>
          <p:cNvSpPr/>
          <p:nvPr/>
        </p:nvSpPr>
        <p:spPr>
          <a:xfrm>
            <a:off x="762000" y="1081980"/>
            <a:ext cx="3015155" cy="5048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rPr>
              <a:t>Primary Care Test</a:t>
            </a:r>
            <a:endParaRPr lang="en-US" sz="1350" dirty="0"/>
          </a:p>
        </p:txBody>
      </p:sp>
      <p:sp>
        <p:nvSpPr>
          <p:cNvPr id="37" name="SK-38-text-36"/>
          <p:cNvSpPr/>
          <p:nvPr/>
        </p:nvSpPr>
        <p:spPr>
          <a:xfrm>
            <a:off x="3524250" y="1081980"/>
            <a:ext cx="4038600" cy="5048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rPr>
              <a:t>Clinical Purpose</a:t>
            </a:r>
            <a:endParaRPr lang="en-US" sz="1350" dirty="0"/>
          </a:p>
        </p:txBody>
      </p:sp>
      <p:sp>
        <p:nvSpPr>
          <p:cNvPr id="38" name="SK-38-text-37"/>
          <p:cNvSpPr/>
          <p:nvPr/>
        </p:nvSpPr>
        <p:spPr>
          <a:xfrm>
            <a:off x="7943850" y="1081980"/>
            <a:ext cx="4248150" cy="504825"/>
          </a:xfrm>
          <a:prstGeom prst="rect">
            <a:avLst/>
          </a:prstGeom>
          <a:noFill/>
          <a:ln/>
        </p:spPr>
        <p:txBody>
          <a:bodyPr vert="horz" wrap="square" lIns="0" tIns="0" rIns="0" bIns="0" rtlCol="0" anchor="ctr"/>
          <a:lstStyle/>
          <a:p>
            <a:pPr marL="0" indent="0" algn="l">
              <a:lnSpc>
                <a:spcPts val="2025"/>
              </a:lnSpc>
              <a:buNone/>
            </a:pPr>
            <a:r>
              <a:rPr lang="en-US" sz="1350" b="1" dirty="0">
                <a:solidFill>
                  <a:srgbClr val="FFFFFF"/>
                </a:solidFill>
              </a:rPr>
              <a:t>Important Cautions / Tips</a:t>
            </a:r>
            <a:endParaRPr lang="en-US" sz="1350" dirty="0"/>
          </a:p>
        </p:txBody>
      </p:sp>
      <p:sp>
        <p:nvSpPr>
          <p:cNvPr id="39" name="SK-38-text-38"/>
          <p:cNvSpPr/>
          <p:nvPr/>
        </p:nvSpPr>
        <p:spPr>
          <a:xfrm>
            <a:off x="1066800" y="1586805"/>
            <a:ext cx="2381250" cy="422821"/>
          </a:xfrm>
          <a:prstGeom prst="rect">
            <a:avLst/>
          </a:prstGeom>
          <a:noFill/>
          <a:ln/>
        </p:spPr>
        <p:txBody>
          <a:bodyPr vert="horz" wrap="square" lIns="0" tIns="0" rIns="0" bIns="0" rtlCol="0" anchor="ctr"/>
          <a:lstStyle/>
          <a:p>
            <a:pPr marL="0" indent="0">
              <a:lnSpc>
                <a:spcPts val="1680"/>
              </a:lnSpc>
              <a:buNone/>
            </a:pPr>
            <a:r>
              <a:rPr lang="en-US" sz="1200" b="1" dirty="0">
                <a:solidFill>
                  <a:srgbClr val="2D6A4F"/>
                </a:solidFill>
              </a:rPr>
              <a:t>Urinalysis</a:t>
            </a:r>
            <a:endParaRPr lang="en-US" sz="1200" dirty="0"/>
          </a:p>
        </p:txBody>
      </p:sp>
      <p:sp>
        <p:nvSpPr>
          <p:cNvPr id="40" name="SK-38-text-39"/>
          <p:cNvSpPr/>
          <p:nvPr/>
        </p:nvSpPr>
        <p:spPr>
          <a:xfrm>
            <a:off x="3524250" y="1586805"/>
            <a:ext cx="403860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Mandatory screening to exclude UTI, diabetes (glucose), and haematuria.</a:t>
            </a:r>
            <a:endParaRPr lang="en-US" sz="1200" dirty="0"/>
          </a:p>
        </p:txBody>
      </p:sp>
      <p:sp>
        <p:nvSpPr>
          <p:cNvPr id="41" name="SK-38-text-40"/>
          <p:cNvSpPr/>
          <p:nvPr/>
        </p:nvSpPr>
        <p:spPr>
          <a:xfrm>
            <a:off x="7943850" y="1586805"/>
            <a:ext cx="348615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Always a first-line test. </a:t>
            </a:r>
            <a:r>
              <a:rPr lang="en-US" sz="1200" b="1" dirty="0">
                <a:solidFill>
                  <a:srgbClr val="D97706"/>
                </a:solidFill>
              </a:rPr>
              <a:t>Amber:</a:t>
            </a:r>
            <a:r>
              <a:rPr lang="en-US" sz="1200" dirty="0">
                <a:solidFill>
                  <a:srgbClr val="2F3640"/>
                </a:solidFill>
              </a:rPr>
              <a:t> Simple dipstick is for screening; send MSU if symptomatic.</a:t>
            </a:r>
            <a:endParaRPr lang="en-US" sz="1200" dirty="0"/>
          </a:p>
        </p:txBody>
      </p:sp>
      <p:sp>
        <p:nvSpPr>
          <p:cNvPr id="42" name="SK-38-text-41"/>
          <p:cNvSpPr/>
          <p:nvPr/>
        </p:nvSpPr>
        <p:spPr>
          <a:xfrm>
            <a:off x="1066800" y="2222897"/>
            <a:ext cx="2381250" cy="422821"/>
          </a:xfrm>
          <a:prstGeom prst="rect">
            <a:avLst/>
          </a:prstGeom>
          <a:noFill/>
          <a:ln/>
        </p:spPr>
        <p:txBody>
          <a:bodyPr vert="horz" wrap="square" lIns="0" tIns="0" rIns="0" bIns="0" rtlCol="0" anchor="ctr"/>
          <a:lstStyle/>
          <a:p>
            <a:pPr marL="0" indent="0">
              <a:lnSpc>
                <a:spcPts val="1680"/>
              </a:lnSpc>
              <a:buNone/>
            </a:pPr>
            <a:r>
              <a:rPr lang="en-US" sz="1200" b="1" dirty="0">
                <a:solidFill>
                  <a:srgbClr val="2D6A4F"/>
                </a:solidFill>
              </a:rPr>
              <a:t>MSU</a:t>
            </a:r>
            <a:endParaRPr lang="en-US" sz="1200" dirty="0"/>
          </a:p>
        </p:txBody>
      </p:sp>
      <p:sp>
        <p:nvSpPr>
          <p:cNvPr id="43" name="SK-38-text-42"/>
          <p:cNvSpPr/>
          <p:nvPr/>
        </p:nvSpPr>
        <p:spPr>
          <a:xfrm>
            <a:off x="3524250" y="2222897"/>
            <a:ext cx="403860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Confirm UTI or prostatitis and guide appropriate antibiotic therapy.</a:t>
            </a:r>
            <a:endParaRPr lang="en-US" sz="1200" dirty="0"/>
          </a:p>
        </p:txBody>
      </p:sp>
      <p:sp>
        <p:nvSpPr>
          <p:cNvPr id="44" name="SK-38-text-43"/>
          <p:cNvSpPr/>
          <p:nvPr/>
        </p:nvSpPr>
        <p:spPr>
          <a:xfrm>
            <a:off x="7943850" y="2222897"/>
            <a:ext cx="348615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Mandatory in suspected acute prostatitis. Do NOT massage prostate before collection.</a:t>
            </a:r>
            <a:endParaRPr lang="en-US" sz="1200" dirty="0"/>
          </a:p>
        </p:txBody>
      </p:sp>
      <p:sp>
        <p:nvSpPr>
          <p:cNvPr id="45" name="SK-38-text-44"/>
          <p:cNvSpPr/>
          <p:nvPr/>
        </p:nvSpPr>
        <p:spPr>
          <a:xfrm>
            <a:off x="1066800" y="2858988"/>
            <a:ext cx="2381250" cy="422821"/>
          </a:xfrm>
          <a:prstGeom prst="rect">
            <a:avLst/>
          </a:prstGeom>
          <a:noFill/>
          <a:ln/>
        </p:spPr>
        <p:txBody>
          <a:bodyPr vert="horz" wrap="square" lIns="0" tIns="0" rIns="0" bIns="0" rtlCol="0" anchor="ctr"/>
          <a:lstStyle/>
          <a:p>
            <a:pPr marL="0" indent="0">
              <a:lnSpc>
                <a:spcPts val="1680"/>
              </a:lnSpc>
              <a:buNone/>
            </a:pPr>
            <a:r>
              <a:rPr lang="en-US" sz="1200" b="1" dirty="0">
                <a:solidFill>
                  <a:srgbClr val="2D6A4F"/>
                </a:solidFill>
              </a:rPr>
              <a:t>PSA</a:t>
            </a:r>
            <a:endParaRPr lang="en-US" sz="1200" dirty="0"/>
          </a:p>
        </p:txBody>
      </p:sp>
      <p:sp>
        <p:nvSpPr>
          <p:cNvPr id="46" name="SK-38-text-45"/>
          <p:cNvSpPr/>
          <p:nvPr/>
        </p:nvSpPr>
        <p:spPr>
          <a:xfrm>
            <a:off x="3524250" y="2858988"/>
            <a:ext cx="403860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Risk marker for prostate cancer and BPH. Triggers 2WW referral if elevated.</a:t>
            </a:r>
            <a:endParaRPr lang="en-US" sz="1200" dirty="0"/>
          </a:p>
        </p:txBody>
      </p:sp>
      <p:sp>
        <p:nvSpPr>
          <p:cNvPr id="47" name="SK-38-text-46"/>
          <p:cNvSpPr/>
          <p:nvPr/>
        </p:nvSpPr>
        <p:spPr>
          <a:xfrm>
            <a:off x="8001000" y="2858988"/>
            <a:ext cx="3486150" cy="636091"/>
          </a:xfrm>
          <a:prstGeom prst="rect">
            <a:avLst/>
          </a:prstGeom>
          <a:noFill/>
          <a:ln/>
        </p:spPr>
        <p:txBody>
          <a:bodyPr vert="horz" wrap="square" lIns="0" tIns="0" rIns="0" bIns="0" rtlCol="0" anchor="ctr"/>
          <a:lstStyle/>
          <a:p>
            <a:pPr marL="0" indent="0">
              <a:lnSpc>
                <a:spcPts val="1050"/>
              </a:lnSpc>
              <a:buNone/>
            </a:pPr>
            <a:r>
              <a:rPr lang="en-US" sz="750" b="1" dirty="0">
                <a:solidFill>
                  <a:srgbClr val="FFFFFF"/>
                </a:solidFill>
              </a:rPr>
              <a:t>AKT</a:t>
            </a:r>
            <a:r>
              <a:rPr lang="en-US" sz="1200" dirty="0">
                <a:solidFill>
                  <a:srgbClr val="2F3640"/>
                </a:solidFill>
              </a:rPr>
              <a:t> Use age-specific thresholds. Double result if patient is on 5-ARIs (e.g., Finasteride).</a:t>
            </a:r>
            <a:endParaRPr lang="en-US" sz="1200" dirty="0"/>
          </a:p>
        </p:txBody>
      </p:sp>
      <p:sp>
        <p:nvSpPr>
          <p:cNvPr id="48" name="SK-38-text-47"/>
          <p:cNvSpPr/>
          <p:nvPr/>
        </p:nvSpPr>
        <p:spPr>
          <a:xfrm>
            <a:off x="1066800" y="3495080"/>
            <a:ext cx="2680138" cy="422821"/>
          </a:xfrm>
          <a:prstGeom prst="rect">
            <a:avLst/>
          </a:prstGeom>
          <a:noFill/>
          <a:ln/>
        </p:spPr>
        <p:txBody>
          <a:bodyPr vert="horz" wrap="square" lIns="0" tIns="0" rIns="0" bIns="0" rtlCol="0" anchor="ctr"/>
          <a:lstStyle/>
          <a:p>
            <a:pPr marL="0" indent="0">
              <a:lnSpc>
                <a:spcPts val="1680"/>
              </a:lnSpc>
              <a:buNone/>
            </a:pPr>
            <a:r>
              <a:rPr lang="en-US" sz="1200" b="1" dirty="0">
                <a:solidFill>
                  <a:srgbClr val="2D6A4F"/>
                </a:solidFill>
              </a:rPr>
              <a:t>Creatinine / eGFR</a:t>
            </a:r>
            <a:endParaRPr lang="en-US" sz="1200" dirty="0"/>
          </a:p>
        </p:txBody>
      </p:sp>
      <p:sp>
        <p:nvSpPr>
          <p:cNvPr id="49" name="SK-38-text-48"/>
          <p:cNvSpPr/>
          <p:nvPr/>
        </p:nvSpPr>
        <p:spPr>
          <a:xfrm>
            <a:off x="3524250" y="3495080"/>
            <a:ext cx="403860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Assess for renal impairment secondary to chronic obstruction or hydronephrosis.</a:t>
            </a:r>
            <a:endParaRPr lang="en-US" sz="1200" dirty="0"/>
          </a:p>
        </p:txBody>
      </p:sp>
      <p:sp>
        <p:nvSpPr>
          <p:cNvPr id="50" name="SK-38-text-49"/>
          <p:cNvSpPr/>
          <p:nvPr/>
        </p:nvSpPr>
        <p:spPr>
          <a:xfrm>
            <a:off x="7943850" y="3495080"/>
            <a:ext cx="348615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Required if history of retention, palpable bladder, or recurrent stones.</a:t>
            </a:r>
            <a:endParaRPr lang="en-US" sz="1200" dirty="0"/>
          </a:p>
        </p:txBody>
      </p:sp>
      <p:sp>
        <p:nvSpPr>
          <p:cNvPr id="51" name="SK-38-text-50"/>
          <p:cNvSpPr/>
          <p:nvPr/>
        </p:nvSpPr>
        <p:spPr>
          <a:xfrm>
            <a:off x="1066800" y="4131171"/>
            <a:ext cx="2381250" cy="422821"/>
          </a:xfrm>
          <a:prstGeom prst="rect">
            <a:avLst/>
          </a:prstGeom>
          <a:noFill/>
          <a:ln/>
        </p:spPr>
        <p:txBody>
          <a:bodyPr vert="horz" wrap="square" lIns="0" tIns="0" rIns="0" bIns="0" rtlCol="0" anchor="ctr"/>
          <a:lstStyle/>
          <a:p>
            <a:pPr marL="0" indent="0">
              <a:lnSpc>
                <a:spcPts val="1680"/>
              </a:lnSpc>
              <a:buNone/>
            </a:pPr>
            <a:r>
              <a:rPr lang="en-US" sz="1200" b="1" dirty="0">
                <a:solidFill>
                  <a:srgbClr val="2D6A4F"/>
                </a:solidFill>
              </a:rPr>
              <a:t>Bladder Diary</a:t>
            </a:r>
            <a:endParaRPr lang="en-US" sz="1200" dirty="0"/>
          </a:p>
        </p:txBody>
      </p:sp>
      <p:sp>
        <p:nvSpPr>
          <p:cNvPr id="52" name="SK-38-text-51"/>
          <p:cNvSpPr/>
          <p:nvPr/>
        </p:nvSpPr>
        <p:spPr>
          <a:xfrm>
            <a:off x="3524250" y="4131171"/>
            <a:ext cx="4038600" cy="636091"/>
          </a:xfrm>
          <a:prstGeom prst="rect">
            <a:avLst/>
          </a:prstGeom>
          <a:noFill/>
          <a:ln/>
        </p:spPr>
        <p:txBody>
          <a:bodyPr vert="horz" wrap="square" lIns="0" tIns="0" rIns="0" bIns="0" rtlCol="0" anchor="ctr"/>
          <a:lstStyle/>
          <a:p>
            <a:pPr marL="0" indent="0">
              <a:lnSpc>
                <a:spcPts val="1680"/>
              </a:lnSpc>
              <a:buNone/>
            </a:pPr>
            <a:r>
              <a:rPr lang="en-US" sz="1200" dirty="0">
                <a:solidFill>
                  <a:srgbClr val="2F3640"/>
                </a:solidFill>
              </a:rPr>
              <a:t>Quantify frequency, volumes, and distinguish OAB from polyuria/nocturia.</a:t>
            </a:r>
            <a:endParaRPr lang="en-US" sz="1200" dirty="0"/>
          </a:p>
        </p:txBody>
      </p:sp>
      <p:sp>
        <p:nvSpPr>
          <p:cNvPr id="53" name="SK-38-text-52"/>
          <p:cNvSpPr/>
          <p:nvPr/>
        </p:nvSpPr>
        <p:spPr>
          <a:xfrm>
            <a:off x="8001000" y="4131171"/>
            <a:ext cx="3486150" cy="636091"/>
          </a:xfrm>
          <a:prstGeom prst="rect">
            <a:avLst/>
          </a:prstGeom>
          <a:noFill/>
          <a:ln/>
        </p:spPr>
        <p:txBody>
          <a:bodyPr vert="horz" wrap="square" lIns="0" tIns="0" rIns="0" bIns="0" rtlCol="0" anchor="ctr"/>
          <a:lstStyle/>
          <a:p>
            <a:pPr marL="0" indent="0">
              <a:lnSpc>
                <a:spcPts val="1050"/>
              </a:lnSpc>
              <a:buNone/>
            </a:pPr>
            <a:r>
              <a:rPr lang="en-US" sz="750" b="1" dirty="0">
                <a:solidFill>
                  <a:srgbClr val="FFFFFF"/>
                </a:solidFill>
              </a:rPr>
              <a:t>AKT</a:t>
            </a:r>
            <a:r>
              <a:rPr lang="en-US" sz="1200" dirty="0">
                <a:solidFill>
                  <a:srgbClr val="2F3640"/>
                </a:solidFill>
              </a:rPr>
              <a:t> Gold standard for nocturia. Minimum 3-day recording for diagnostic accuracy.</a:t>
            </a:r>
            <a:endParaRPr lang="en-US" sz="1200" dirty="0"/>
          </a:p>
        </p:txBody>
      </p:sp>
      <p:sp>
        <p:nvSpPr>
          <p:cNvPr id="54" name="SK-38-text-53"/>
          <p:cNvSpPr/>
          <p:nvPr/>
        </p:nvSpPr>
        <p:spPr>
          <a:xfrm>
            <a:off x="571500" y="5014913"/>
            <a:ext cx="11049000" cy="157163"/>
          </a:xfrm>
          <a:prstGeom prst="rect">
            <a:avLst/>
          </a:prstGeom>
          <a:noFill/>
          <a:ln/>
        </p:spPr>
        <p:txBody>
          <a:bodyPr vert="horz" wrap="square" lIns="0" tIns="0" rIns="0" bIns="0" rtlCol="0" anchor="ctr"/>
          <a:lstStyle/>
          <a:p>
            <a:pPr marL="0" indent="0">
              <a:lnSpc>
                <a:spcPts val="1238"/>
              </a:lnSpc>
              <a:buNone/>
            </a:pPr>
            <a:r>
              <a:rPr lang="en-US" sz="825" b="1" dirty="0">
                <a:solidFill>
                  <a:srgbClr val="475569"/>
                </a:solidFill>
              </a:rPr>
              <a:t>SPEAKER NOTES (IMG/GP TRAINEE FOCUS)</a:t>
            </a:r>
            <a:endParaRPr lang="en-US" sz="825" dirty="0"/>
          </a:p>
        </p:txBody>
      </p:sp>
      <p:sp>
        <p:nvSpPr>
          <p:cNvPr id="55" name="SK-38-text-54"/>
          <p:cNvSpPr/>
          <p:nvPr/>
        </p:nvSpPr>
        <p:spPr>
          <a:xfrm>
            <a:off x="571500" y="5200650"/>
            <a:ext cx="11049000" cy="692944"/>
          </a:xfrm>
          <a:prstGeom prst="rect">
            <a:avLst/>
          </a:prstGeom>
          <a:noFill/>
          <a:ln/>
        </p:spPr>
        <p:txBody>
          <a:bodyPr vert="horz" wrap="square" lIns="0" tIns="0" rIns="0" bIns="0" rtlCol="0" anchor="ctr"/>
          <a:lstStyle/>
          <a:p>
            <a:pPr marL="0" indent="0">
              <a:lnSpc>
                <a:spcPts val="1365"/>
              </a:lnSpc>
              <a:buNone/>
            </a:pPr>
            <a:r>
              <a:rPr lang="en-US" sz="975" dirty="0">
                <a:solidFill>
                  <a:srgbClr val="1E293B"/>
                </a:solidFill>
              </a:rPr>
              <a:t>This table is your "cheat sheet" for the initial workup of any man presenting with LUTS. Urinalysis is non-negotiable—it's the quickest way to rule out UTI or diabetes. Renal function (Creatinine) isn't needed for everyone, but it is mandatory if you find a palpable bladder on examination or suspect chronic retention. PSA is the most complex investigation; never order it without the counselling discussed in previous slides. Remember the AKT high-yield fact: 5-ARIs halve the PSA, so you must double the lab result for a true reading. Finally, if a patient complains mainly of getting up at night, the Bladder Diary is your best friend to prove if it's a prostate issue or just nocturnal polyuria from late-night fluids.</a:t>
            </a:r>
            <a:endParaRPr lang="en-US" sz="975" dirty="0"/>
          </a:p>
        </p:txBody>
      </p:sp>
      <p:sp>
        <p:nvSpPr>
          <p:cNvPr id="56" name="SK-38-text-55"/>
          <p:cNvSpPr/>
          <p:nvPr/>
        </p:nvSpPr>
        <p:spPr>
          <a:xfrm>
            <a:off x="571500" y="6610350"/>
            <a:ext cx="2880360" cy="171450"/>
          </a:xfrm>
          <a:prstGeom prst="rect">
            <a:avLst/>
          </a:prstGeom>
          <a:noFill/>
          <a:ln/>
        </p:spPr>
        <p:txBody>
          <a:bodyPr vert="horz" wrap="square" lIns="0" tIns="0" rIns="0" bIns="0" rtlCol="0" anchor="ctr"/>
          <a:lstStyle/>
          <a:p>
            <a:pPr marL="0" indent="0">
              <a:lnSpc>
                <a:spcPts val="1350"/>
              </a:lnSpc>
              <a:buNone/>
            </a:pPr>
            <a:r>
              <a:rPr lang="en-US" sz="900" dirty="0">
                <a:solidFill>
                  <a:srgbClr val="64748B"/>
                </a:solidFill>
              </a:rPr>
              <a:t>www.bradfordvts.co.uk</a:t>
            </a:r>
            <a:endParaRPr lang="en-US" sz="900" dirty="0"/>
          </a:p>
        </p:txBody>
      </p:sp>
      <p:sp>
        <p:nvSpPr>
          <p:cNvPr id="57" name="SK-38-text-56"/>
          <p:cNvSpPr/>
          <p:nvPr/>
        </p:nvSpPr>
        <p:spPr>
          <a:xfrm>
            <a:off x="10921454" y="6610350"/>
            <a:ext cx="1270546" cy="171450"/>
          </a:xfrm>
          <a:prstGeom prst="rect">
            <a:avLst/>
          </a:prstGeom>
          <a:noFill/>
          <a:ln/>
        </p:spPr>
        <p:txBody>
          <a:bodyPr vert="horz" wrap="square" lIns="0" tIns="0" rIns="0" bIns="0" rtlCol="0" anchor="ctr"/>
          <a:lstStyle/>
          <a:p>
            <a:pPr marL="0" indent="0">
              <a:lnSpc>
                <a:spcPts val="1350"/>
              </a:lnSpc>
              <a:buNone/>
            </a:pPr>
            <a:r>
              <a:rPr lang="en-US" sz="900" dirty="0">
                <a:solidFill>
                  <a:srgbClr val="64748B"/>
                </a:solidFill>
              </a:rPr>
              <a:t>Slide 38 of 40</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9-img-2" descr="preencoded.png"/>
          <p:cNvPicPr>
            <a:picLocks noChangeAspect="1"/>
          </p:cNvPicPr>
          <p:nvPr/>
        </p:nvPicPr>
        <p:blipFill>
          <a:blip r:embed="rId3"/>
          <a:stretch>
            <a:fillRect/>
          </a:stretch>
        </p:blipFill>
        <p:spPr>
          <a:xfrm>
            <a:off x="0" y="0"/>
            <a:ext cx="12192000" cy="6858000"/>
          </a:xfrm>
          <a:prstGeom prst="rect">
            <a:avLst/>
          </a:prstGeom>
        </p:spPr>
      </p:pic>
      <p:pic>
        <p:nvPicPr>
          <p:cNvPr id="4" name="SK-39-img-3" descr="preencoded.png"/>
          <p:cNvPicPr>
            <a:picLocks noChangeAspect="1"/>
          </p:cNvPicPr>
          <p:nvPr/>
        </p:nvPicPr>
        <p:blipFill>
          <a:blip r:embed="rId4"/>
          <a:stretch>
            <a:fillRect/>
          </a:stretch>
        </p:blipFill>
        <p:spPr>
          <a:xfrm>
            <a:off x="0" y="0"/>
            <a:ext cx="12192000" cy="843855"/>
          </a:xfrm>
          <a:prstGeom prst="rect">
            <a:avLst/>
          </a:prstGeom>
        </p:spPr>
      </p:pic>
      <p:pic>
        <p:nvPicPr>
          <p:cNvPr id="5" name="SK-39-img-4" descr="preencoded.png"/>
          <p:cNvPicPr>
            <a:picLocks noChangeAspect="1"/>
          </p:cNvPicPr>
          <p:nvPr/>
        </p:nvPicPr>
        <p:blipFill>
          <a:blip r:embed="rId5"/>
          <a:stretch>
            <a:fillRect/>
          </a:stretch>
        </p:blipFill>
        <p:spPr>
          <a:xfrm>
            <a:off x="381000" y="1636365"/>
            <a:ext cx="5643563" cy="685800"/>
          </a:xfrm>
          <a:prstGeom prst="rect">
            <a:avLst/>
          </a:prstGeom>
        </p:spPr>
      </p:pic>
      <p:pic>
        <p:nvPicPr>
          <p:cNvPr id="6" name="SK-39-img-5" descr="preencoded.png"/>
          <p:cNvPicPr>
            <a:picLocks noChangeAspect="1"/>
          </p:cNvPicPr>
          <p:nvPr/>
        </p:nvPicPr>
        <p:blipFill>
          <a:blip r:embed="rId6"/>
          <a:stretch>
            <a:fillRect/>
          </a:stretch>
        </p:blipFill>
        <p:spPr>
          <a:xfrm>
            <a:off x="571500" y="1788765"/>
            <a:ext cx="381000" cy="381000"/>
          </a:xfrm>
          <a:prstGeom prst="rect">
            <a:avLst/>
          </a:prstGeom>
        </p:spPr>
      </p:pic>
      <p:pic>
        <p:nvPicPr>
          <p:cNvPr id="7" name="SK-39-img-6" descr="preencoded.png"/>
          <p:cNvPicPr>
            <a:picLocks noChangeAspect="1"/>
          </p:cNvPicPr>
          <p:nvPr/>
        </p:nvPicPr>
        <p:blipFill>
          <a:blip r:embed="rId7"/>
          <a:stretch>
            <a:fillRect/>
          </a:stretch>
        </p:blipFill>
        <p:spPr>
          <a:xfrm>
            <a:off x="654844" y="1891605"/>
            <a:ext cx="214313" cy="175320"/>
          </a:xfrm>
          <a:prstGeom prst="rect">
            <a:avLst/>
          </a:prstGeom>
        </p:spPr>
      </p:pic>
      <p:pic>
        <p:nvPicPr>
          <p:cNvPr id="8" name="SK-39-img-7" descr="preencoded.png"/>
          <p:cNvPicPr>
            <a:picLocks noChangeAspect="1"/>
          </p:cNvPicPr>
          <p:nvPr/>
        </p:nvPicPr>
        <p:blipFill>
          <a:blip r:embed="rId8"/>
          <a:stretch>
            <a:fillRect/>
          </a:stretch>
        </p:blipFill>
        <p:spPr>
          <a:xfrm>
            <a:off x="6167438" y="1636365"/>
            <a:ext cx="5643563" cy="685800"/>
          </a:xfrm>
          <a:prstGeom prst="rect">
            <a:avLst/>
          </a:prstGeom>
        </p:spPr>
      </p:pic>
      <p:pic>
        <p:nvPicPr>
          <p:cNvPr id="9" name="SK-39-img-8" descr="preencoded.png"/>
          <p:cNvPicPr>
            <a:picLocks noChangeAspect="1"/>
          </p:cNvPicPr>
          <p:nvPr/>
        </p:nvPicPr>
        <p:blipFill>
          <a:blip r:embed="rId9"/>
          <a:stretch>
            <a:fillRect/>
          </a:stretch>
        </p:blipFill>
        <p:spPr>
          <a:xfrm>
            <a:off x="6357938" y="1788765"/>
            <a:ext cx="381000" cy="381000"/>
          </a:xfrm>
          <a:prstGeom prst="rect">
            <a:avLst/>
          </a:prstGeom>
        </p:spPr>
      </p:pic>
      <p:pic>
        <p:nvPicPr>
          <p:cNvPr id="10" name="SK-39-img-9" descr="preencoded.png"/>
          <p:cNvPicPr>
            <a:picLocks noChangeAspect="1"/>
          </p:cNvPicPr>
          <p:nvPr/>
        </p:nvPicPr>
        <p:blipFill>
          <a:blip r:embed="rId10"/>
          <a:stretch>
            <a:fillRect/>
          </a:stretch>
        </p:blipFill>
        <p:spPr>
          <a:xfrm>
            <a:off x="6441281" y="1891605"/>
            <a:ext cx="214313" cy="175320"/>
          </a:xfrm>
          <a:prstGeom prst="rect">
            <a:avLst/>
          </a:prstGeom>
        </p:spPr>
      </p:pic>
      <p:pic>
        <p:nvPicPr>
          <p:cNvPr id="11" name="SK-39-img-10" descr="preencoded.png"/>
          <p:cNvPicPr>
            <a:picLocks noChangeAspect="1"/>
          </p:cNvPicPr>
          <p:nvPr/>
        </p:nvPicPr>
        <p:blipFill>
          <a:blip r:embed="rId5"/>
          <a:stretch>
            <a:fillRect/>
          </a:stretch>
        </p:blipFill>
        <p:spPr>
          <a:xfrm>
            <a:off x="381000" y="2465040"/>
            <a:ext cx="5643563" cy="685800"/>
          </a:xfrm>
          <a:prstGeom prst="rect">
            <a:avLst/>
          </a:prstGeom>
        </p:spPr>
      </p:pic>
      <p:pic>
        <p:nvPicPr>
          <p:cNvPr id="12" name="SK-39-img-11" descr="preencoded.png"/>
          <p:cNvPicPr>
            <a:picLocks noChangeAspect="1"/>
          </p:cNvPicPr>
          <p:nvPr/>
        </p:nvPicPr>
        <p:blipFill>
          <a:blip r:embed="rId6"/>
          <a:stretch>
            <a:fillRect/>
          </a:stretch>
        </p:blipFill>
        <p:spPr>
          <a:xfrm>
            <a:off x="571500" y="2617440"/>
            <a:ext cx="381000" cy="381000"/>
          </a:xfrm>
          <a:prstGeom prst="rect">
            <a:avLst/>
          </a:prstGeom>
        </p:spPr>
      </p:pic>
      <p:pic>
        <p:nvPicPr>
          <p:cNvPr id="13" name="SK-39-img-12" descr="preencoded.png"/>
          <p:cNvPicPr>
            <a:picLocks noChangeAspect="1"/>
          </p:cNvPicPr>
          <p:nvPr/>
        </p:nvPicPr>
        <p:blipFill>
          <a:blip r:embed="rId11"/>
          <a:stretch>
            <a:fillRect/>
          </a:stretch>
        </p:blipFill>
        <p:spPr>
          <a:xfrm>
            <a:off x="654844" y="2720280"/>
            <a:ext cx="214313" cy="175320"/>
          </a:xfrm>
          <a:prstGeom prst="rect">
            <a:avLst/>
          </a:prstGeom>
        </p:spPr>
      </p:pic>
      <p:pic>
        <p:nvPicPr>
          <p:cNvPr id="14" name="SK-39-img-13" descr="preencoded.png"/>
          <p:cNvPicPr>
            <a:picLocks noChangeAspect="1"/>
          </p:cNvPicPr>
          <p:nvPr/>
        </p:nvPicPr>
        <p:blipFill>
          <a:blip r:embed="rId12"/>
          <a:stretch>
            <a:fillRect/>
          </a:stretch>
        </p:blipFill>
        <p:spPr>
          <a:xfrm>
            <a:off x="6167438" y="2465040"/>
            <a:ext cx="5643563" cy="685800"/>
          </a:xfrm>
          <a:prstGeom prst="rect">
            <a:avLst/>
          </a:prstGeom>
        </p:spPr>
      </p:pic>
      <p:pic>
        <p:nvPicPr>
          <p:cNvPr id="15" name="SK-39-img-14" descr="preencoded.png"/>
          <p:cNvPicPr>
            <a:picLocks noChangeAspect="1"/>
          </p:cNvPicPr>
          <p:nvPr/>
        </p:nvPicPr>
        <p:blipFill>
          <a:blip r:embed="rId9"/>
          <a:stretch>
            <a:fillRect/>
          </a:stretch>
        </p:blipFill>
        <p:spPr>
          <a:xfrm>
            <a:off x="6357938" y="2617440"/>
            <a:ext cx="381000" cy="381000"/>
          </a:xfrm>
          <a:prstGeom prst="rect">
            <a:avLst/>
          </a:prstGeom>
        </p:spPr>
      </p:pic>
      <p:pic>
        <p:nvPicPr>
          <p:cNvPr id="16" name="SK-39-img-15" descr="preencoded.png"/>
          <p:cNvPicPr>
            <a:picLocks noChangeAspect="1"/>
          </p:cNvPicPr>
          <p:nvPr/>
        </p:nvPicPr>
        <p:blipFill>
          <a:blip r:embed="rId13"/>
          <a:stretch>
            <a:fillRect/>
          </a:stretch>
        </p:blipFill>
        <p:spPr>
          <a:xfrm>
            <a:off x="6441281" y="2720280"/>
            <a:ext cx="214313" cy="175320"/>
          </a:xfrm>
          <a:prstGeom prst="rect">
            <a:avLst/>
          </a:prstGeom>
        </p:spPr>
      </p:pic>
      <p:pic>
        <p:nvPicPr>
          <p:cNvPr id="17" name="SK-39-img-16" descr="preencoded.png"/>
          <p:cNvPicPr>
            <a:picLocks noChangeAspect="1"/>
          </p:cNvPicPr>
          <p:nvPr/>
        </p:nvPicPr>
        <p:blipFill>
          <a:blip r:embed="rId14"/>
          <a:stretch>
            <a:fillRect/>
          </a:stretch>
        </p:blipFill>
        <p:spPr>
          <a:xfrm>
            <a:off x="381000" y="3293715"/>
            <a:ext cx="5643563" cy="685800"/>
          </a:xfrm>
          <a:prstGeom prst="rect">
            <a:avLst/>
          </a:prstGeom>
        </p:spPr>
      </p:pic>
      <p:pic>
        <p:nvPicPr>
          <p:cNvPr id="18" name="SK-39-img-17" descr="preencoded.png"/>
          <p:cNvPicPr>
            <a:picLocks noChangeAspect="1"/>
          </p:cNvPicPr>
          <p:nvPr/>
        </p:nvPicPr>
        <p:blipFill>
          <a:blip r:embed="rId15"/>
          <a:stretch>
            <a:fillRect/>
          </a:stretch>
        </p:blipFill>
        <p:spPr>
          <a:xfrm>
            <a:off x="571500" y="3446115"/>
            <a:ext cx="381000" cy="381000"/>
          </a:xfrm>
          <a:prstGeom prst="rect">
            <a:avLst/>
          </a:prstGeom>
        </p:spPr>
      </p:pic>
      <p:pic>
        <p:nvPicPr>
          <p:cNvPr id="19" name="SK-39-img-18" descr="preencoded.png"/>
          <p:cNvPicPr>
            <a:picLocks noChangeAspect="1"/>
          </p:cNvPicPr>
          <p:nvPr/>
        </p:nvPicPr>
        <p:blipFill>
          <a:blip r:embed="rId16"/>
          <a:stretch>
            <a:fillRect/>
          </a:stretch>
        </p:blipFill>
        <p:spPr>
          <a:xfrm>
            <a:off x="654844" y="3548955"/>
            <a:ext cx="214313" cy="175320"/>
          </a:xfrm>
          <a:prstGeom prst="rect">
            <a:avLst/>
          </a:prstGeom>
        </p:spPr>
      </p:pic>
      <p:pic>
        <p:nvPicPr>
          <p:cNvPr id="20" name="SK-39-img-19" descr="preencoded.png"/>
          <p:cNvPicPr>
            <a:picLocks noChangeAspect="1"/>
          </p:cNvPicPr>
          <p:nvPr/>
        </p:nvPicPr>
        <p:blipFill>
          <a:blip r:embed="rId17"/>
          <a:stretch>
            <a:fillRect/>
          </a:stretch>
        </p:blipFill>
        <p:spPr>
          <a:xfrm>
            <a:off x="6167438" y="3293715"/>
            <a:ext cx="5643563" cy="685800"/>
          </a:xfrm>
          <a:prstGeom prst="rect">
            <a:avLst/>
          </a:prstGeom>
        </p:spPr>
      </p:pic>
      <p:pic>
        <p:nvPicPr>
          <p:cNvPr id="21" name="SK-39-img-20" descr="preencoded.png"/>
          <p:cNvPicPr>
            <a:picLocks noChangeAspect="1"/>
          </p:cNvPicPr>
          <p:nvPr/>
        </p:nvPicPr>
        <p:blipFill>
          <a:blip r:embed="rId18"/>
          <a:stretch>
            <a:fillRect/>
          </a:stretch>
        </p:blipFill>
        <p:spPr>
          <a:xfrm>
            <a:off x="6357938" y="3446115"/>
            <a:ext cx="381000" cy="381000"/>
          </a:xfrm>
          <a:prstGeom prst="rect">
            <a:avLst/>
          </a:prstGeom>
        </p:spPr>
      </p:pic>
      <p:pic>
        <p:nvPicPr>
          <p:cNvPr id="22" name="SK-39-img-21" descr="preencoded.png"/>
          <p:cNvPicPr>
            <a:picLocks noChangeAspect="1"/>
          </p:cNvPicPr>
          <p:nvPr/>
        </p:nvPicPr>
        <p:blipFill>
          <a:blip r:embed="rId19"/>
          <a:stretch>
            <a:fillRect/>
          </a:stretch>
        </p:blipFill>
        <p:spPr>
          <a:xfrm>
            <a:off x="6441281" y="3548955"/>
            <a:ext cx="214313" cy="175320"/>
          </a:xfrm>
          <a:prstGeom prst="rect">
            <a:avLst/>
          </a:prstGeom>
        </p:spPr>
      </p:pic>
      <p:pic>
        <p:nvPicPr>
          <p:cNvPr id="23" name="SK-39-img-22" descr="preencoded.png"/>
          <p:cNvPicPr>
            <a:picLocks noChangeAspect="1"/>
          </p:cNvPicPr>
          <p:nvPr/>
        </p:nvPicPr>
        <p:blipFill>
          <a:blip r:embed="rId5"/>
          <a:stretch>
            <a:fillRect/>
          </a:stretch>
        </p:blipFill>
        <p:spPr>
          <a:xfrm>
            <a:off x="381000" y="4122390"/>
            <a:ext cx="5643563" cy="685800"/>
          </a:xfrm>
          <a:prstGeom prst="rect">
            <a:avLst/>
          </a:prstGeom>
        </p:spPr>
      </p:pic>
      <p:pic>
        <p:nvPicPr>
          <p:cNvPr id="24" name="SK-39-img-23" descr="preencoded.png"/>
          <p:cNvPicPr>
            <a:picLocks noChangeAspect="1"/>
          </p:cNvPicPr>
          <p:nvPr/>
        </p:nvPicPr>
        <p:blipFill>
          <a:blip r:embed="rId6"/>
          <a:stretch>
            <a:fillRect/>
          </a:stretch>
        </p:blipFill>
        <p:spPr>
          <a:xfrm>
            <a:off x="571500" y="4274790"/>
            <a:ext cx="381000" cy="381000"/>
          </a:xfrm>
          <a:prstGeom prst="rect">
            <a:avLst/>
          </a:prstGeom>
        </p:spPr>
      </p:pic>
      <p:pic>
        <p:nvPicPr>
          <p:cNvPr id="25" name="SK-39-img-24" descr="preencoded.png"/>
          <p:cNvPicPr>
            <a:picLocks noChangeAspect="1"/>
          </p:cNvPicPr>
          <p:nvPr/>
        </p:nvPicPr>
        <p:blipFill>
          <a:blip r:embed="rId20"/>
          <a:stretch>
            <a:fillRect/>
          </a:stretch>
        </p:blipFill>
        <p:spPr>
          <a:xfrm>
            <a:off x="654844" y="4377630"/>
            <a:ext cx="214313" cy="175320"/>
          </a:xfrm>
          <a:prstGeom prst="rect">
            <a:avLst/>
          </a:prstGeom>
        </p:spPr>
      </p:pic>
      <p:pic>
        <p:nvPicPr>
          <p:cNvPr id="26" name="SK-39-img-25" descr="preencoded.png"/>
          <p:cNvPicPr>
            <a:picLocks noChangeAspect="1"/>
          </p:cNvPicPr>
          <p:nvPr/>
        </p:nvPicPr>
        <p:blipFill>
          <a:blip r:embed="rId17"/>
          <a:stretch>
            <a:fillRect/>
          </a:stretch>
        </p:blipFill>
        <p:spPr>
          <a:xfrm>
            <a:off x="6167438" y="4122390"/>
            <a:ext cx="5643563" cy="685800"/>
          </a:xfrm>
          <a:prstGeom prst="rect">
            <a:avLst/>
          </a:prstGeom>
        </p:spPr>
      </p:pic>
      <p:pic>
        <p:nvPicPr>
          <p:cNvPr id="27" name="SK-39-img-26" descr="preencoded.png"/>
          <p:cNvPicPr>
            <a:picLocks noChangeAspect="1"/>
          </p:cNvPicPr>
          <p:nvPr/>
        </p:nvPicPr>
        <p:blipFill>
          <a:blip r:embed="rId9"/>
          <a:stretch>
            <a:fillRect/>
          </a:stretch>
        </p:blipFill>
        <p:spPr>
          <a:xfrm>
            <a:off x="6357938" y="4274790"/>
            <a:ext cx="381000" cy="381000"/>
          </a:xfrm>
          <a:prstGeom prst="rect">
            <a:avLst/>
          </a:prstGeom>
        </p:spPr>
      </p:pic>
      <p:pic>
        <p:nvPicPr>
          <p:cNvPr id="28" name="SK-39-img-27" descr="preencoded.png"/>
          <p:cNvPicPr>
            <a:picLocks noChangeAspect="1"/>
          </p:cNvPicPr>
          <p:nvPr/>
        </p:nvPicPr>
        <p:blipFill>
          <a:blip r:embed="rId21"/>
          <a:stretch>
            <a:fillRect/>
          </a:stretch>
        </p:blipFill>
        <p:spPr>
          <a:xfrm>
            <a:off x="6441281" y="4377630"/>
            <a:ext cx="214313" cy="175320"/>
          </a:xfrm>
          <a:prstGeom prst="rect">
            <a:avLst/>
          </a:prstGeom>
        </p:spPr>
      </p:pic>
      <p:pic>
        <p:nvPicPr>
          <p:cNvPr id="29" name="SK-39-img-28" descr="preencoded.png"/>
          <p:cNvPicPr>
            <a:picLocks noChangeAspect="1"/>
          </p:cNvPicPr>
          <p:nvPr/>
        </p:nvPicPr>
        <p:blipFill>
          <a:blip r:embed="rId22"/>
          <a:stretch>
            <a:fillRect/>
          </a:stretch>
        </p:blipFill>
        <p:spPr>
          <a:xfrm>
            <a:off x="381000" y="4951065"/>
            <a:ext cx="5643563" cy="685800"/>
          </a:xfrm>
          <a:prstGeom prst="rect">
            <a:avLst/>
          </a:prstGeom>
        </p:spPr>
      </p:pic>
      <p:pic>
        <p:nvPicPr>
          <p:cNvPr id="30" name="SK-39-img-29" descr="preencoded.png"/>
          <p:cNvPicPr>
            <a:picLocks noChangeAspect="1"/>
          </p:cNvPicPr>
          <p:nvPr/>
        </p:nvPicPr>
        <p:blipFill>
          <a:blip r:embed="rId6"/>
          <a:stretch>
            <a:fillRect/>
          </a:stretch>
        </p:blipFill>
        <p:spPr>
          <a:xfrm>
            <a:off x="571500" y="5103465"/>
            <a:ext cx="381000" cy="381000"/>
          </a:xfrm>
          <a:prstGeom prst="rect">
            <a:avLst/>
          </a:prstGeom>
        </p:spPr>
      </p:pic>
      <p:pic>
        <p:nvPicPr>
          <p:cNvPr id="31" name="SK-39-img-30" descr="preencoded.png"/>
          <p:cNvPicPr>
            <a:picLocks noChangeAspect="1"/>
          </p:cNvPicPr>
          <p:nvPr/>
        </p:nvPicPr>
        <p:blipFill>
          <a:blip r:embed="rId23"/>
          <a:stretch>
            <a:fillRect/>
          </a:stretch>
        </p:blipFill>
        <p:spPr>
          <a:xfrm>
            <a:off x="654844" y="5206305"/>
            <a:ext cx="214313" cy="175320"/>
          </a:xfrm>
          <a:prstGeom prst="rect">
            <a:avLst/>
          </a:prstGeom>
        </p:spPr>
      </p:pic>
      <p:pic>
        <p:nvPicPr>
          <p:cNvPr id="32" name="SK-39-img-31" descr="preencoded.png"/>
          <p:cNvPicPr>
            <a:picLocks noChangeAspect="1"/>
          </p:cNvPicPr>
          <p:nvPr/>
        </p:nvPicPr>
        <p:blipFill>
          <a:blip r:embed="rId12"/>
          <a:stretch>
            <a:fillRect/>
          </a:stretch>
        </p:blipFill>
        <p:spPr>
          <a:xfrm>
            <a:off x="6167438" y="4951065"/>
            <a:ext cx="5643563" cy="685800"/>
          </a:xfrm>
          <a:prstGeom prst="rect">
            <a:avLst/>
          </a:prstGeom>
        </p:spPr>
      </p:pic>
      <p:pic>
        <p:nvPicPr>
          <p:cNvPr id="33" name="SK-39-img-32" descr="preencoded.png"/>
          <p:cNvPicPr>
            <a:picLocks noChangeAspect="1"/>
          </p:cNvPicPr>
          <p:nvPr/>
        </p:nvPicPr>
        <p:blipFill>
          <a:blip r:embed="rId9"/>
          <a:stretch>
            <a:fillRect/>
          </a:stretch>
        </p:blipFill>
        <p:spPr>
          <a:xfrm>
            <a:off x="6357938" y="5103465"/>
            <a:ext cx="381000" cy="381000"/>
          </a:xfrm>
          <a:prstGeom prst="rect">
            <a:avLst/>
          </a:prstGeom>
        </p:spPr>
      </p:pic>
      <p:pic>
        <p:nvPicPr>
          <p:cNvPr id="34" name="SK-39-img-33" descr="preencoded.png"/>
          <p:cNvPicPr>
            <a:picLocks noChangeAspect="1"/>
          </p:cNvPicPr>
          <p:nvPr/>
        </p:nvPicPr>
        <p:blipFill>
          <a:blip r:embed="rId24"/>
          <a:stretch>
            <a:fillRect/>
          </a:stretch>
        </p:blipFill>
        <p:spPr>
          <a:xfrm>
            <a:off x="6441281" y="5206305"/>
            <a:ext cx="214313" cy="175320"/>
          </a:xfrm>
          <a:prstGeom prst="rect">
            <a:avLst/>
          </a:prstGeom>
        </p:spPr>
      </p:pic>
      <p:pic>
        <p:nvPicPr>
          <p:cNvPr id="35" name="SK-39-img-34" descr="preencoded.png"/>
          <p:cNvPicPr>
            <a:picLocks noChangeAspect="1"/>
          </p:cNvPicPr>
          <p:nvPr/>
        </p:nvPicPr>
        <p:blipFill>
          <a:blip r:embed="rId25"/>
          <a:stretch>
            <a:fillRect/>
          </a:stretch>
        </p:blipFill>
        <p:spPr>
          <a:xfrm>
            <a:off x="0" y="6477000"/>
            <a:ext cx="12192000" cy="381000"/>
          </a:xfrm>
          <a:prstGeom prst="rect">
            <a:avLst/>
          </a:prstGeom>
        </p:spPr>
      </p:pic>
      <p:sp>
        <p:nvSpPr>
          <p:cNvPr id="36" name="SK-39-text-35"/>
          <p:cNvSpPr/>
          <p:nvPr/>
        </p:nvSpPr>
        <p:spPr>
          <a:xfrm>
            <a:off x="381000" y="190500"/>
            <a:ext cx="11430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rPr>
              <a:t>Quick Recall</a:t>
            </a:r>
            <a:endParaRPr lang="en-US" sz="2100" dirty="0"/>
          </a:p>
        </p:txBody>
      </p:sp>
      <p:sp>
        <p:nvSpPr>
          <p:cNvPr id="37" name="SK-39-text-36"/>
          <p:cNvSpPr/>
          <p:nvPr/>
        </p:nvSpPr>
        <p:spPr>
          <a:xfrm>
            <a:off x="381000" y="548580"/>
            <a:ext cx="11430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rPr>
              <a:t>CLINICAL GUIDANCE &amp; NICE UPDATES</a:t>
            </a:r>
            <a:endParaRPr lang="en-US" sz="1050" dirty="0"/>
          </a:p>
        </p:txBody>
      </p:sp>
      <p:sp>
        <p:nvSpPr>
          <p:cNvPr id="38" name="SK-39-text-37"/>
          <p:cNvSpPr/>
          <p:nvPr/>
        </p:nvSpPr>
        <p:spPr>
          <a:xfrm>
            <a:off x="1095375" y="1864965"/>
            <a:ext cx="5257800"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LUTS is not always BPH.</a:t>
            </a:r>
            <a:endParaRPr lang="en-US" sz="1500" dirty="0"/>
          </a:p>
        </p:txBody>
      </p:sp>
      <p:sp>
        <p:nvSpPr>
          <p:cNvPr id="39" name="SK-39-text-38"/>
          <p:cNvSpPr/>
          <p:nvPr/>
        </p:nvSpPr>
        <p:spPr>
          <a:xfrm>
            <a:off x="6881813" y="1864965"/>
            <a:ext cx="5310188"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Ask the three screening questions.</a:t>
            </a:r>
            <a:endParaRPr lang="en-US" sz="1500" dirty="0"/>
          </a:p>
        </p:txBody>
      </p:sp>
      <p:sp>
        <p:nvSpPr>
          <p:cNvPr id="40" name="SK-39-text-39"/>
          <p:cNvSpPr/>
          <p:nvPr/>
        </p:nvSpPr>
        <p:spPr>
          <a:xfrm>
            <a:off x="1095375" y="2693640"/>
            <a:ext cx="8915400"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Separate storage from voiding symptoms.</a:t>
            </a:r>
            <a:endParaRPr lang="en-US" sz="1500" dirty="0"/>
          </a:p>
        </p:txBody>
      </p:sp>
      <p:sp>
        <p:nvSpPr>
          <p:cNvPr id="41" name="SK-39-text-40"/>
          <p:cNvSpPr/>
          <p:nvPr/>
        </p:nvSpPr>
        <p:spPr>
          <a:xfrm>
            <a:off x="6881813" y="2693640"/>
            <a:ext cx="5310188"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Malignant DRE requires 2WW referral.</a:t>
            </a:r>
            <a:endParaRPr lang="en-US" sz="1500" dirty="0"/>
          </a:p>
        </p:txBody>
      </p:sp>
      <p:sp>
        <p:nvSpPr>
          <p:cNvPr id="42" name="SK-39-text-41"/>
          <p:cNvSpPr/>
          <p:nvPr/>
        </p:nvSpPr>
        <p:spPr>
          <a:xfrm>
            <a:off x="1095375" y="3522315"/>
            <a:ext cx="8458200"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Use NICE age-specific PSA thresholds.</a:t>
            </a:r>
            <a:endParaRPr lang="en-US" sz="1500" dirty="0"/>
          </a:p>
        </p:txBody>
      </p:sp>
      <p:sp>
        <p:nvSpPr>
          <p:cNvPr id="43" name="SK-39-text-42"/>
          <p:cNvSpPr/>
          <p:nvPr/>
        </p:nvSpPr>
        <p:spPr>
          <a:xfrm>
            <a:off x="6881813" y="3522315"/>
            <a:ext cx="5310188"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Double PSA for 5-ARI users.</a:t>
            </a:r>
            <a:endParaRPr lang="en-US" sz="1500" dirty="0"/>
          </a:p>
        </p:txBody>
      </p:sp>
      <p:sp>
        <p:nvSpPr>
          <p:cNvPr id="44" name="SK-39-text-43"/>
          <p:cNvSpPr/>
          <p:nvPr/>
        </p:nvSpPr>
        <p:spPr>
          <a:xfrm>
            <a:off x="1095375" y="4350990"/>
            <a:ext cx="10363200"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Treat prostatitis with 28-day Ciprofloxacin.</a:t>
            </a:r>
            <a:endParaRPr lang="en-US" sz="1500" dirty="0"/>
          </a:p>
        </p:txBody>
      </p:sp>
      <p:sp>
        <p:nvSpPr>
          <p:cNvPr id="45" name="SK-39-text-44"/>
          <p:cNvSpPr/>
          <p:nvPr/>
        </p:nvSpPr>
        <p:spPr>
          <a:xfrm>
            <a:off x="6881813" y="4350990"/>
            <a:ext cx="5310188"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Wait 3 months: post-prostatitis PSA.</a:t>
            </a:r>
            <a:endParaRPr lang="en-US" sz="1500" dirty="0"/>
          </a:p>
        </p:txBody>
      </p:sp>
      <p:sp>
        <p:nvSpPr>
          <p:cNvPr id="46" name="SK-39-text-45"/>
          <p:cNvSpPr/>
          <p:nvPr/>
        </p:nvSpPr>
        <p:spPr>
          <a:xfrm>
            <a:off x="1095375" y="5179665"/>
            <a:ext cx="8458200"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Warn tamsulosin users regarding IFIS.</a:t>
            </a:r>
            <a:endParaRPr lang="en-US" sz="1500" dirty="0"/>
          </a:p>
        </p:txBody>
      </p:sp>
      <p:sp>
        <p:nvSpPr>
          <p:cNvPr id="47" name="SK-39-text-46"/>
          <p:cNvSpPr/>
          <p:nvPr/>
        </p:nvSpPr>
        <p:spPr>
          <a:xfrm>
            <a:off x="6881813" y="5179665"/>
            <a:ext cx="5310188" cy="228600"/>
          </a:xfrm>
          <a:prstGeom prst="rect">
            <a:avLst/>
          </a:prstGeom>
          <a:noFill/>
          <a:ln/>
        </p:spPr>
        <p:txBody>
          <a:bodyPr vert="horz" wrap="square" lIns="0" tIns="0" rIns="0" bIns="0" rtlCol="0" anchor="ctr"/>
          <a:lstStyle/>
          <a:p>
            <a:pPr marL="0" indent="0">
              <a:lnSpc>
                <a:spcPts val="1800"/>
              </a:lnSpc>
              <a:buNone/>
            </a:pPr>
            <a:r>
              <a:rPr lang="en-US" sz="1500" b="1" dirty="0">
                <a:solidFill>
                  <a:srgbClr val="2F3640"/>
                </a:solidFill>
              </a:rPr>
              <a:t>Weight loss plus LUTS: Cancer?</a:t>
            </a:r>
            <a:endParaRPr lang="en-US" sz="1500" dirty="0"/>
          </a:p>
        </p:txBody>
      </p:sp>
      <p:sp>
        <p:nvSpPr>
          <p:cNvPr id="48" name="SK-39-text-47"/>
          <p:cNvSpPr/>
          <p:nvPr/>
        </p:nvSpPr>
        <p:spPr>
          <a:xfrm>
            <a:off x="10661154" y="6581775"/>
            <a:ext cx="1530846" cy="171450"/>
          </a:xfrm>
          <a:prstGeom prst="rect">
            <a:avLst/>
          </a:prstGeom>
          <a:noFill/>
          <a:ln/>
        </p:spPr>
        <p:txBody>
          <a:bodyPr vert="horz" wrap="square" lIns="0" tIns="0" rIns="0" bIns="0" rtlCol="0" anchor="ctr"/>
          <a:lstStyle/>
          <a:p>
            <a:pPr marL="0" indent="0">
              <a:lnSpc>
                <a:spcPts val="1350"/>
              </a:lnSpc>
              <a:buNone/>
            </a:pPr>
            <a:r>
              <a:rPr lang="en-US" sz="900" dirty="0">
                <a:solidFill>
                  <a:srgbClr val="7F8C8D"/>
                </a:solidFill>
              </a:rPr>
              <a:t>www.bradfordvts.co.uk</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SK-4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0-img-2" descr="preencoded.png"/>
          <p:cNvPicPr>
            <a:picLocks noChangeAspect="1"/>
          </p:cNvPicPr>
          <p:nvPr/>
        </p:nvPicPr>
        <p:blipFill>
          <a:blip r:embed="rId4"/>
          <a:stretch>
            <a:fillRect/>
          </a:stretch>
        </p:blipFill>
        <p:spPr>
          <a:xfrm>
            <a:off x="381000" y="381000"/>
            <a:ext cx="11811000" cy="1129605"/>
          </a:xfrm>
          <a:prstGeom prst="rect">
            <a:avLst/>
          </a:prstGeom>
        </p:spPr>
      </p:pic>
      <p:pic>
        <p:nvPicPr>
          <p:cNvPr id="4" name="SK-40-img-3" descr="preencoded.png"/>
          <p:cNvPicPr>
            <a:picLocks noChangeAspect="1"/>
          </p:cNvPicPr>
          <p:nvPr/>
        </p:nvPicPr>
        <p:blipFill>
          <a:blip r:embed="rId5"/>
          <a:stretch>
            <a:fillRect/>
          </a:stretch>
        </p:blipFill>
        <p:spPr>
          <a:xfrm>
            <a:off x="1466850" y="2070795"/>
            <a:ext cx="9258300" cy="2693491"/>
          </a:xfrm>
          <a:prstGeom prst="rect">
            <a:avLst/>
          </a:prstGeom>
        </p:spPr>
      </p:pic>
      <p:pic>
        <p:nvPicPr>
          <p:cNvPr id="5" name="SK-40-img-4" descr="preencoded.png"/>
          <p:cNvPicPr>
            <a:picLocks noChangeAspect="1"/>
          </p:cNvPicPr>
          <p:nvPr/>
        </p:nvPicPr>
        <p:blipFill>
          <a:blip r:embed="rId6"/>
          <a:stretch>
            <a:fillRect/>
          </a:stretch>
        </p:blipFill>
        <p:spPr>
          <a:xfrm>
            <a:off x="5774531" y="2719090"/>
            <a:ext cx="642938" cy="518071"/>
          </a:xfrm>
          <a:prstGeom prst="rect">
            <a:avLst/>
          </a:prstGeom>
        </p:spPr>
      </p:pic>
      <p:pic>
        <p:nvPicPr>
          <p:cNvPr id="6" name="SK-40-img-5" descr="preencoded.png"/>
          <p:cNvPicPr>
            <a:picLocks noChangeAspect="1"/>
          </p:cNvPicPr>
          <p:nvPr/>
        </p:nvPicPr>
        <p:blipFill>
          <a:blip r:embed="rId7"/>
          <a:stretch>
            <a:fillRect/>
          </a:stretch>
        </p:blipFill>
        <p:spPr>
          <a:xfrm>
            <a:off x="381000" y="6096000"/>
            <a:ext cx="11430000" cy="571500"/>
          </a:xfrm>
          <a:prstGeom prst="rect">
            <a:avLst/>
          </a:prstGeom>
        </p:spPr>
      </p:pic>
      <p:sp>
        <p:nvSpPr>
          <p:cNvPr id="7" name="SK-40-text-6"/>
          <p:cNvSpPr/>
          <p:nvPr/>
        </p:nvSpPr>
        <p:spPr>
          <a:xfrm>
            <a:off x="952500" y="762000"/>
            <a:ext cx="10668000" cy="319980"/>
          </a:xfrm>
          <a:prstGeom prst="rect">
            <a:avLst/>
          </a:prstGeom>
          <a:noFill/>
          <a:ln/>
        </p:spPr>
        <p:txBody>
          <a:bodyPr vert="horz" wrap="square" lIns="0" tIns="0" rIns="0" bIns="0" rtlCol="0" anchor="ctr"/>
          <a:lstStyle/>
          <a:p>
            <a:pPr marL="0" indent="0">
              <a:lnSpc>
                <a:spcPts val="2520"/>
              </a:lnSpc>
              <a:buNone/>
            </a:pPr>
            <a:r>
              <a:rPr lang="en-US" sz="2100" b="1" dirty="0">
                <a:solidFill>
                  <a:srgbClr val="2D6A4F"/>
                </a:solidFill>
                <a:latin typeface="Inter" pitchFamily="34" charset="0"/>
                <a:ea typeface="Inter" pitchFamily="34" charset="-122"/>
                <a:cs typeface="Inter" pitchFamily="34" charset="-120"/>
              </a:rPr>
              <a:t>Disclaimer</a:t>
            </a:r>
            <a:endParaRPr lang="en-US" sz="2100" dirty="0"/>
          </a:p>
        </p:txBody>
      </p:sp>
      <p:sp>
        <p:nvSpPr>
          <p:cNvPr id="8" name="SK-40-text-7"/>
          <p:cNvSpPr/>
          <p:nvPr/>
        </p:nvSpPr>
        <p:spPr>
          <a:xfrm>
            <a:off x="952500" y="1120080"/>
            <a:ext cx="1066800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D97706"/>
                </a:solidFill>
                <a:latin typeface="Inter" pitchFamily="34" charset="0"/>
                <a:ea typeface="Inter" pitchFamily="34" charset="-122"/>
                <a:cs typeface="Inter" pitchFamily="34" charset="-120"/>
              </a:rPr>
              <a:t>CLINICAL GUIDANCE &amp; NICE UPDATES</a:t>
            </a:r>
            <a:endParaRPr lang="en-US" sz="1050" dirty="0"/>
          </a:p>
        </p:txBody>
      </p:sp>
      <p:sp>
        <p:nvSpPr>
          <p:cNvPr id="9" name="SK-40-text-8"/>
          <p:cNvSpPr/>
          <p:nvPr/>
        </p:nvSpPr>
        <p:spPr>
          <a:xfrm>
            <a:off x="1943100" y="3556695"/>
            <a:ext cx="8305800" cy="731341"/>
          </a:xfrm>
          <a:prstGeom prst="rect">
            <a:avLst/>
          </a:prstGeom>
          <a:noFill/>
          <a:ln/>
        </p:spPr>
        <p:txBody>
          <a:bodyPr vert="horz" wrap="square" lIns="0" tIns="0" rIns="0" bIns="0" rtlCol="0" anchor="ctr"/>
          <a:lstStyle/>
          <a:p>
            <a:pPr marL="0" indent="0" algn="ctr">
              <a:lnSpc>
                <a:spcPts val="2880"/>
              </a:lnSpc>
              <a:buNone/>
            </a:pPr>
            <a:r>
              <a:rPr lang="en-US" sz="1800" b="1" dirty="0">
                <a:solidFill>
                  <a:srgbClr val="2F3640"/>
                </a:solidFill>
                <a:latin typeface="Inter" pitchFamily="34" charset="0"/>
                <a:ea typeface="Inter" pitchFamily="34" charset="-122"/>
                <a:cs typeface="Inter" pitchFamily="34" charset="-120"/>
              </a:rPr>
              <a:t>Always double check this advice and drug doses with the latest NICE/BNF guidance. This document is for educational purposes only.</a:t>
            </a:r>
            <a:endParaRPr lang="en-US" sz="1800" dirty="0"/>
          </a:p>
        </p:txBody>
      </p:sp>
      <p:sp>
        <p:nvSpPr>
          <p:cNvPr id="10" name="SK-40-text-9"/>
          <p:cNvSpPr/>
          <p:nvPr/>
        </p:nvSpPr>
        <p:spPr>
          <a:xfrm>
            <a:off x="1981200" y="5240536"/>
            <a:ext cx="8229600" cy="257175"/>
          </a:xfrm>
          <a:prstGeom prst="rect">
            <a:avLst/>
          </a:prstGeom>
          <a:noFill/>
          <a:ln/>
        </p:spPr>
        <p:txBody>
          <a:bodyPr vert="horz" wrap="square" lIns="0" tIns="0" rIns="0" bIns="0" rtlCol="0" anchor="ctr"/>
          <a:lstStyle/>
          <a:p>
            <a:pPr marL="0" indent="0" algn="ctr">
              <a:lnSpc>
                <a:spcPts val="2025"/>
              </a:lnSpc>
              <a:buNone/>
            </a:pPr>
            <a:r>
              <a:rPr lang="en-US" sz="1350" dirty="0">
                <a:solidFill>
                  <a:srgbClr val="2D6A4F"/>
                </a:solidFill>
                <a:latin typeface="Inter" pitchFamily="34" charset="0"/>
                <a:ea typeface="Inter" pitchFamily="34" charset="-122"/>
                <a:cs typeface="Inter" pitchFamily="34" charset="-120"/>
              </a:rPr>
              <a:t>Thank you for attending this session on Prostate Disorders &amp; PSA Testing.</a:t>
            </a:r>
            <a:endParaRPr lang="en-US" sz="1350" dirty="0"/>
          </a:p>
        </p:txBody>
      </p:sp>
      <p:sp>
        <p:nvSpPr>
          <p:cNvPr id="11" name="SK-40-text-10"/>
          <p:cNvSpPr/>
          <p:nvPr/>
        </p:nvSpPr>
        <p:spPr>
          <a:xfrm>
            <a:off x="1981200" y="5592961"/>
            <a:ext cx="8229600" cy="228600"/>
          </a:xfrm>
          <a:prstGeom prst="rect">
            <a:avLst/>
          </a:prstGeom>
          <a:noFill/>
          <a:ln/>
        </p:spPr>
        <p:txBody>
          <a:bodyPr vert="horz" wrap="square" lIns="0" tIns="0" rIns="0" bIns="0" rtlCol="0" anchor="ctr"/>
          <a:lstStyle/>
          <a:p>
            <a:pPr marL="0" indent="0" algn="ctr">
              <a:lnSpc>
                <a:spcPts val="1800"/>
              </a:lnSpc>
              <a:buNone/>
            </a:pPr>
            <a:r>
              <a:rPr lang="en-US" sz="1200" dirty="0">
                <a:solidFill>
                  <a:srgbClr val="636E72"/>
                </a:solidFill>
                <a:latin typeface="Inter" pitchFamily="34" charset="0"/>
                <a:ea typeface="Inter" pitchFamily="34" charset="-122"/>
                <a:cs typeface="Inter" pitchFamily="34" charset="-120"/>
              </a:rPr>
              <a:t>Developed for Bradford VTS GP Trainees • Updated May 2026</a:t>
            </a:r>
            <a:endParaRPr lang="en-US" sz="1200" dirty="0"/>
          </a:p>
        </p:txBody>
      </p:sp>
      <p:sp>
        <p:nvSpPr>
          <p:cNvPr id="12" name="SK-40-text-11"/>
          <p:cNvSpPr/>
          <p:nvPr/>
        </p:nvSpPr>
        <p:spPr>
          <a:xfrm>
            <a:off x="5250656" y="6281738"/>
            <a:ext cx="336042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2D6A4F"/>
                </a:solidFill>
                <a:latin typeface="Inter" pitchFamily="34" charset="0"/>
                <a:ea typeface="Inter" pitchFamily="34" charset="-122"/>
                <a:cs typeface="Inter" pitchFamily="34" charset="-120"/>
              </a:rPr>
              <a:t>www.bradfordvts.co.uk</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7075</Words>
  <Application>Microsoft Office PowerPoint</Application>
  <PresentationFormat>Widescreen</PresentationFormat>
  <Paragraphs>788</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2026-05-23T14:53:34Z</dcterms:created>
  <dcterms:modified xsi:type="dcterms:W3CDTF">2026-05-23T15:18:58Z</dcterms:modified>
</cp:coreProperties>
</file>