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1006" r:id="rId2"/>
    <p:sldId id="118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132" autoAdjust="0"/>
    <p:restoredTop sz="94673"/>
  </p:normalViewPr>
  <p:slideViewPr>
    <p:cSldViewPr snapToGrid="0" snapToObjects="1">
      <p:cViewPr varScale="1">
        <p:scale>
          <a:sx n="89" d="100"/>
          <a:sy n="89" d="100"/>
        </p:scale>
        <p:origin x="102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ce.org.uk/guidance/ta775/resources/dapagliflozin-for-treating-chronic-kidney-disease-pdf-82611498049477" TargetMode="External"/><Relationship Id="rId2" Type="http://schemas.openxmlformats.org/officeDocument/2006/relationships/hyperlink" Target="https://www.nice.org.uk/guidance/ng203/resources/chronic-kidney-disease-assessment-and-management-pdf-66143713055173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ice.org.uk/guidance/ng136/resources/hypertension-in-adults-diagnosis-and-management-pdf-661417227102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E7CD-964A-2B47-96A8-A37205C8D9CC}"/>
              </a:ext>
            </a:extLst>
          </p:cNvPr>
          <p:cNvSpPr txBox="1">
            <a:spLocks/>
          </p:cNvSpPr>
          <p:nvPr/>
        </p:nvSpPr>
        <p:spPr>
          <a:xfrm>
            <a:off x="6444343" y="-53266"/>
            <a:ext cx="5694745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000" b="1" dirty="0"/>
              <a:t>Management of Chronic Kidney Disease (CKD)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1C3C14-DFEB-6349-922B-86AFC926C94C}"/>
              </a:ext>
            </a:extLst>
          </p:cNvPr>
          <p:cNvSpPr/>
          <p:nvPr/>
        </p:nvSpPr>
        <p:spPr>
          <a:xfrm>
            <a:off x="332785" y="113896"/>
            <a:ext cx="2272765" cy="30106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New presentation of eGFR ≤60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C7A4E2-495A-9F44-BF45-9779FF23FABB}"/>
              </a:ext>
            </a:extLst>
          </p:cNvPr>
          <p:cNvSpPr/>
          <p:nvPr/>
        </p:nvSpPr>
        <p:spPr>
          <a:xfrm>
            <a:off x="332785" y="653083"/>
            <a:ext cx="2272765" cy="50985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Is the patient acutely unwell?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7166E-716D-8F45-A0CC-12E5C539D799}"/>
              </a:ext>
            </a:extLst>
          </p:cNvPr>
          <p:cNvSpPr/>
          <p:nvPr/>
        </p:nvSpPr>
        <p:spPr>
          <a:xfrm>
            <a:off x="3040721" y="654872"/>
            <a:ext cx="2260772" cy="5098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Manage acute illness.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Is this AKI? Repeat eGFR within 7 days and refer if declining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24BAA2-12CC-8243-9F08-AC3FCA854376}"/>
              </a:ext>
            </a:extLst>
          </p:cNvPr>
          <p:cNvSpPr/>
          <p:nvPr/>
        </p:nvSpPr>
        <p:spPr>
          <a:xfrm>
            <a:off x="332785" y="1401061"/>
            <a:ext cx="2272765" cy="30106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Urine Dipstick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E44113-ED7A-8648-87A6-DFF59E72C6FA}"/>
              </a:ext>
            </a:extLst>
          </p:cNvPr>
          <p:cNvSpPr/>
          <p:nvPr/>
        </p:nvSpPr>
        <p:spPr>
          <a:xfrm>
            <a:off x="332785" y="1940248"/>
            <a:ext cx="2272765" cy="30106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Persistent </a:t>
            </a:r>
            <a:r>
              <a:rPr lang="en-US" sz="1000" dirty="0" err="1">
                <a:solidFill>
                  <a:schemeClr val="tx1"/>
                </a:solidFill>
              </a:rPr>
              <a:t>haematuria</a:t>
            </a:r>
            <a:r>
              <a:rPr lang="en-US" sz="1000" dirty="0">
                <a:solidFill>
                  <a:schemeClr val="tx1"/>
                </a:solidFill>
              </a:rPr>
              <a:t> (≥1+)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6DB2C9-9633-3A40-8B64-1004EF9DFB98}"/>
              </a:ext>
            </a:extLst>
          </p:cNvPr>
          <p:cNvSpPr/>
          <p:nvPr/>
        </p:nvSpPr>
        <p:spPr>
          <a:xfrm>
            <a:off x="332785" y="2438339"/>
            <a:ext cx="2272765" cy="30106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ACR≥70 and </a:t>
            </a:r>
            <a:r>
              <a:rPr lang="en-US" sz="1000">
                <a:solidFill>
                  <a:schemeClr val="tx1"/>
                </a:solidFill>
              </a:rPr>
              <a:t>no Diabetes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1AE79B-953D-DB43-ABEF-CCD2F31DE0C3}"/>
              </a:ext>
            </a:extLst>
          </p:cNvPr>
          <p:cNvSpPr/>
          <p:nvPr/>
        </p:nvSpPr>
        <p:spPr>
          <a:xfrm>
            <a:off x="332784" y="2977526"/>
            <a:ext cx="2272765" cy="30106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Repeat eGFR </a:t>
            </a:r>
            <a:r>
              <a:rPr lang="en-US" sz="1000">
                <a:solidFill>
                  <a:schemeClr val="tx1"/>
                </a:solidFill>
              </a:rPr>
              <a:t>stable within 2-4 weeks?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120569-62EE-7141-A444-19CECC495E01}"/>
              </a:ext>
            </a:extLst>
          </p:cNvPr>
          <p:cNvSpPr/>
          <p:nvPr/>
        </p:nvSpPr>
        <p:spPr>
          <a:xfrm>
            <a:off x="3040720" y="1398069"/>
            <a:ext cx="1210451" cy="30106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≥50yrs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9E8BA1-E9E1-A04F-8AB3-1A5710ACD6F9}"/>
              </a:ext>
            </a:extLst>
          </p:cNvPr>
          <p:cNvSpPr/>
          <p:nvPr/>
        </p:nvSpPr>
        <p:spPr>
          <a:xfrm>
            <a:off x="3040719" y="1947088"/>
            <a:ext cx="1210451" cy="30106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&lt;50yrs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FB38CB-FBA9-AE4B-8B82-E215C89B435D}"/>
              </a:ext>
            </a:extLst>
          </p:cNvPr>
          <p:cNvSpPr/>
          <p:nvPr/>
        </p:nvSpPr>
        <p:spPr>
          <a:xfrm>
            <a:off x="5736663" y="1399877"/>
            <a:ext cx="2260771" cy="30106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Urology </a:t>
            </a:r>
            <a:r>
              <a:rPr lang="en-US" sz="1000" dirty="0" err="1">
                <a:solidFill>
                  <a:schemeClr val="tx1"/>
                </a:solidFill>
              </a:rPr>
              <a:t>Referal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4B7938-BB3F-8E46-9999-58F03CDACE39}"/>
              </a:ext>
            </a:extLst>
          </p:cNvPr>
          <p:cNvSpPr/>
          <p:nvPr/>
        </p:nvSpPr>
        <p:spPr>
          <a:xfrm>
            <a:off x="5736663" y="2437155"/>
            <a:ext cx="2260774" cy="30106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Nephrology e-consultation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CAB50E-2BD2-2C43-8080-9AF8B815DEEE}"/>
              </a:ext>
            </a:extLst>
          </p:cNvPr>
          <p:cNvSpPr/>
          <p:nvPr/>
        </p:nvSpPr>
        <p:spPr>
          <a:xfrm>
            <a:off x="5736661" y="1934014"/>
            <a:ext cx="2260774" cy="30106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Malignancy excluded?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10563E-1A63-9041-A989-CD23AE395CC0}"/>
              </a:ext>
            </a:extLst>
          </p:cNvPr>
          <p:cNvSpPr/>
          <p:nvPr/>
        </p:nvSpPr>
        <p:spPr>
          <a:xfrm>
            <a:off x="5736661" y="2982918"/>
            <a:ext cx="2260774" cy="30106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Nephrology e-consultation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DEB2CD-4B91-2E4B-9505-175A0905760A}"/>
              </a:ext>
            </a:extLst>
          </p:cNvPr>
          <p:cNvSpPr/>
          <p:nvPr/>
        </p:nvSpPr>
        <p:spPr>
          <a:xfrm>
            <a:off x="2998273" y="2802890"/>
            <a:ext cx="2272765" cy="6585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50" dirty="0">
                <a:solidFill>
                  <a:schemeClr val="tx1"/>
                </a:solidFill>
              </a:rPr>
              <a:t>Sustained decrease in eGFR of ≥25% within 12 months?</a:t>
            </a:r>
          </a:p>
          <a:p>
            <a:pPr algn="ctr"/>
            <a:r>
              <a:rPr lang="en-US" sz="950" dirty="0">
                <a:solidFill>
                  <a:schemeClr val="tx1"/>
                </a:solidFill>
              </a:rPr>
              <a:t>Sustained decrease in eGFR of ≥15ml/min within 12 months?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D52FB5-CC4B-DB49-82E3-819017FFAACF}"/>
              </a:ext>
            </a:extLst>
          </p:cNvPr>
          <p:cNvSpPr/>
          <p:nvPr/>
        </p:nvSpPr>
        <p:spPr>
          <a:xfrm>
            <a:off x="332784" y="3516713"/>
            <a:ext cx="2272765" cy="30106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Code CKD appropriately (see next sheet)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260EC5-F775-E745-BE6A-446699B0962D}"/>
              </a:ext>
            </a:extLst>
          </p:cNvPr>
          <p:cNvSpPr/>
          <p:nvPr/>
        </p:nvSpPr>
        <p:spPr>
          <a:xfrm>
            <a:off x="332783" y="4055900"/>
            <a:ext cx="1800000" cy="81374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Manage Blood Pressure* as per Hypertension protocol:-</a:t>
            </a:r>
            <a:r>
              <a:rPr lang="en-US" sz="1000" b="1" dirty="0" err="1">
                <a:solidFill>
                  <a:schemeClr val="tx1"/>
                </a:solidFill>
              </a:rPr>
              <a:t>Prioritise</a:t>
            </a:r>
            <a:r>
              <a:rPr lang="en-US" sz="10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ACE-I/ARB if starting with single agent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38606F-6E11-034A-907C-E4DB29AA54FA}"/>
              </a:ext>
            </a:extLst>
          </p:cNvPr>
          <p:cNvSpPr/>
          <p:nvPr/>
        </p:nvSpPr>
        <p:spPr>
          <a:xfrm>
            <a:off x="2346358" y="4050680"/>
            <a:ext cx="1800000" cy="81374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Assess cardiovascular risk as per lipid pathway and initiated a statin accordingly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767FB5-7F35-5A45-9B9D-26F025F0DBEF}"/>
              </a:ext>
            </a:extLst>
          </p:cNvPr>
          <p:cNvSpPr/>
          <p:nvPr/>
        </p:nvSpPr>
        <p:spPr>
          <a:xfrm>
            <a:off x="4362695" y="4050680"/>
            <a:ext cx="1980000" cy="81374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If an </a:t>
            </a:r>
            <a:r>
              <a:rPr lang="en-US" sz="1000" dirty="0">
                <a:solidFill>
                  <a:schemeClr val="tx1"/>
                </a:solidFill>
              </a:rPr>
              <a:t>aspirin prescription required due to established CVD then a PPI should be co-prescribed </a:t>
            </a:r>
          </a:p>
          <a:p>
            <a:pPr algn="ctr"/>
            <a:r>
              <a:rPr lang="en-US" sz="950" dirty="0">
                <a:solidFill>
                  <a:schemeClr val="tx1"/>
                </a:solidFill>
              </a:rPr>
              <a:t>(if eGFR falling consider switch to cimetidine)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F77BCD-F148-284E-98F2-90A87DD017B9}"/>
              </a:ext>
            </a:extLst>
          </p:cNvPr>
          <p:cNvSpPr/>
          <p:nvPr/>
        </p:nvSpPr>
        <p:spPr>
          <a:xfrm>
            <a:off x="8505504" y="512054"/>
            <a:ext cx="3511628" cy="3550686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r>
              <a:rPr lang="en-GB" sz="1000" b="1" dirty="0">
                <a:solidFill>
                  <a:schemeClr val="bg1"/>
                </a:solidFill>
              </a:rPr>
              <a:t>ARB and ACE-I use in CKD</a:t>
            </a:r>
          </a:p>
          <a:p>
            <a:endParaRPr lang="en-GB" sz="1000" dirty="0">
              <a:solidFill>
                <a:schemeClr val="bg1"/>
              </a:solidFill>
            </a:endParaRP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Assess kidney function and electrolytes. 2 weeks after initiating therapy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</a:endParaRP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Assess kidney function after any subsequent increase in dose 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</a:endParaRP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A small rise in creatinine or a mild fall in eGFR values is expected – repeat the assessment of kidney function if the rise in creatinine is greater than 15% 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</a:endParaRP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STOP therapy - If serum creatinine rises by &gt;30% or eGFR falls by &gt;25% fall seek specialist advice (to exclude possible renovascular disease) 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</a:endParaRP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 If K&gt;6.0 stop </a:t>
            </a:r>
            <a:r>
              <a:rPr lang="en-GB" sz="1000" dirty="0" err="1">
                <a:solidFill>
                  <a:schemeClr val="bg1"/>
                </a:solidFill>
              </a:rPr>
              <a:t>ACEi</a:t>
            </a:r>
            <a:r>
              <a:rPr lang="en-GB" sz="1000" dirty="0">
                <a:solidFill>
                  <a:schemeClr val="bg1"/>
                </a:solidFill>
              </a:rPr>
              <a:t>/ARB and start low potassium diet – if the patient has proteinuria and would benefit from an </a:t>
            </a:r>
            <a:r>
              <a:rPr lang="en-GB" sz="1000" dirty="0" err="1">
                <a:solidFill>
                  <a:schemeClr val="bg1"/>
                </a:solidFill>
              </a:rPr>
              <a:t>ACEi</a:t>
            </a:r>
            <a:r>
              <a:rPr lang="en-GB" sz="1000" dirty="0">
                <a:solidFill>
                  <a:schemeClr val="bg1"/>
                </a:solidFill>
              </a:rPr>
              <a:t>/ARB seek Nephrological advice as introduction of frusemide or bicarbonate can facilitate reintroduction of these agents 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</a:endParaRP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Cautious use of </a:t>
            </a:r>
            <a:r>
              <a:rPr lang="en-GB" sz="1000" dirty="0" err="1">
                <a:solidFill>
                  <a:schemeClr val="bg1"/>
                </a:solidFill>
              </a:rPr>
              <a:t>ACEi</a:t>
            </a:r>
            <a:r>
              <a:rPr lang="en-GB" sz="1000" dirty="0">
                <a:solidFill>
                  <a:schemeClr val="bg1"/>
                </a:solidFill>
              </a:rPr>
              <a:t>/ARB with spironolactone and other potassium sparing diuretics, very close monitoring of potassium required</a:t>
            </a: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EA58F9CC-1BB6-1849-B3C2-22E5337E0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238" y="16700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4EBB8E-433A-F246-A24F-015CE2C607DF}"/>
              </a:ext>
            </a:extLst>
          </p:cNvPr>
          <p:cNvSpPr/>
          <p:nvPr/>
        </p:nvSpPr>
        <p:spPr>
          <a:xfrm>
            <a:off x="3026825" y="5103920"/>
            <a:ext cx="2272765" cy="60558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Is there an: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eGFR &lt;75 but &gt;25ml/min/1.73m</a:t>
            </a:r>
            <a:r>
              <a:rPr lang="en-US" sz="1000" baseline="30000" dirty="0">
                <a:solidFill>
                  <a:schemeClr val="tx1"/>
                </a:solidFill>
              </a:rPr>
              <a:t>2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b="1" dirty="0">
                <a:solidFill>
                  <a:schemeClr val="tx1"/>
                </a:solidFill>
              </a:rPr>
              <a:t>AND </a:t>
            </a:r>
            <a:r>
              <a:rPr lang="en-US" sz="1000" dirty="0">
                <a:solidFill>
                  <a:schemeClr val="tx1"/>
                </a:solidFill>
              </a:rPr>
              <a:t>T2DM </a:t>
            </a:r>
            <a:r>
              <a:rPr lang="en-US" sz="1000" b="1" dirty="0">
                <a:solidFill>
                  <a:schemeClr val="tx1"/>
                </a:solidFill>
              </a:rPr>
              <a:t>or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an ACR of ≥22.6mg/mmol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827B1A-9A5C-3948-8C0C-8D322946D85A}"/>
              </a:ext>
            </a:extLst>
          </p:cNvPr>
          <p:cNvSpPr/>
          <p:nvPr/>
        </p:nvSpPr>
        <p:spPr>
          <a:xfrm>
            <a:off x="3026825" y="5881790"/>
            <a:ext cx="2282597" cy="30106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Consider commencing dapagliflozin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6E22276-95F0-C747-B278-3E5A7F0A5277}"/>
              </a:ext>
            </a:extLst>
          </p:cNvPr>
          <p:cNvSpPr/>
          <p:nvPr/>
        </p:nvSpPr>
        <p:spPr>
          <a:xfrm>
            <a:off x="8505504" y="4331729"/>
            <a:ext cx="3511628" cy="221968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r>
              <a:rPr lang="en-GB" sz="1000" b="1" dirty="0">
                <a:solidFill>
                  <a:schemeClr val="bg1"/>
                </a:solidFill>
              </a:rPr>
              <a:t>Dapagliflozin</a:t>
            </a:r>
          </a:p>
          <a:p>
            <a:endParaRPr lang="en-GB" sz="1000" b="1" dirty="0">
              <a:solidFill>
                <a:schemeClr val="bg1"/>
              </a:solidFill>
            </a:endParaRP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Dapagliflozin should be started after maximal ACE-I/ARB reached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Dapagliflozin should NOT be used in T1DM or suspected severe insulin deficiency states (Type 3c DM, T2 needing insulin within a year of diagnosis, slim patients with high Hba1c responding poorly to oral medications) without expert advice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In those with T2DM, if eGFR is &gt;45ml/min, BG levels may reduce (so may need to adjust SU drugs or insulin doses to avoid </a:t>
            </a:r>
            <a:r>
              <a:rPr lang="en-GB" sz="1000" dirty="0" err="1">
                <a:solidFill>
                  <a:schemeClr val="bg1"/>
                </a:solidFill>
              </a:rPr>
              <a:t>hypoglycemia</a:t>
            </a:r>
            <a:r>
              <a:rPr lang="en-GB" sz="1000" dirty="0">
                <a:solidFill>
                  <a:schemeClr val="bg1"/>
                </a:solidFill>
              </a:rPr>
              <a:t>)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High alcohol intake may increase DKA risk.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B324D8-68B7-DA4B-B17F-079A7E798942}"/>
              </a:ext>
            </a:extLst>
          </p:cNvPr>
          <p:cNvSpPr/>
          <p:nvPr/>
        </p:nvSpPr>
        <p:spPr>
          <a:xfrm>
            <a:off x="2242961" y="6413560"/>
            <a:ext cx="3844413" cy="30048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Follow up as per the CKD grade as shown below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5A2BF39-090F-A143-8178-2B44D8EF4A87}"/>
              </a:ext>
            </a:extLst>
          </p:cNvPr>
          <p:cNvCxnSpPr>
            <a:stCxn id="3" idx="2"/>
            <a:endCxn id="4" idx="0"/>
          </p:cNvCxnSpPr>
          <p:nvPr/>
        </p:nvCxnSpPr>
        <p:spPr>
          <a:xfrm>
            <a:off x="1469168" y="414958"/>
            <a:ext cx="0" cy="238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9B3ED06-63E2-8943-AF62-2B8B1E74578D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605550" y="908010"/>
            <a:ext cx="435171" cy="178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A718D44-B46B-CD42-BA25-E81C525DED19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1469168" y="1162936"/>
            <a:ext cx="0" cy="238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315650B-DB1E-374A-B8BC-6EAEF564E990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1469168" y="1702123"/>
            <a:ext cx="0" cy="238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A968E3B-5AFE-CD49-B5A7-232C257CA82B}"/>
              </a:ext>
            </a:extLst>
          </p:cNvPr>
          <p:cNvCxnSpPr>
            <a:stCxn id="10" idx="3"/>
          </p:cNvCxnSpPr>
          <p:nvPr/>
        </p:nvCxnSpPr>
        <p:spPr>
          <a:xfrm>
            <a:off x="4251171" y="1548600"/>
            <a:ext cx="147497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B7163341-C987-6447-B65E-628985ABE81F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4251170" y="2097619"/>
            <a:ext cx="1485493" cy="490067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B82A3C6-0ED6-5945-93FA-620C5818BFE5}"/>
              </a:ext>
            </a:extLst>
          </p:cNvPr>
          <p:cNvCxnSpPr>
            <a:stCxn id="12" idx="2"/>
            <a:endCxn id="14" idx="0"/>
          </p:cNvCxnSpPr>
          <p:nvPr/>
        </p:nvCxnSpPr>
        <p:spPr>
          <a:xfrm flipH="1">
            <a:off x="6867048" y="1700939"/>
            <a:ext cx="1" cy="23307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A21C357-DA92-9444-A0B2-880702F31229}"/>
              </a:ext>
            </a:extLst>
          </p:cNvPr>
          <p:cNvCxnSpPr>
            <a:stCxn id="14" idx="2"/>
            <a:endCxn id="13" idx="0"/>
          </p:cNvCxnSpPr>
          <p:nvPr/>
        </p:nvCxnSpPr>
        <p:spPr>
          <a:xfrm>
            <a:off x="6867048" y="2235076"/>
            <a:ext cx="2" cy="2020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0A4CDB6-AA11-5C4F-BA11-75EA187F01D5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1469168" y="2241310"/>
            <a:ext cx="0" cy="1970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7685FA1-8394-3148-A728-E989A4F73D5E}"/>
              </a:ext>
            </a:extLst>
          </p:cNvPr>
          <p:cNvCxnSpPr>
            <a:stCxn id="8" idx="3"/>
            <a:endCxn id="13" idx="1"/>
          </p:cNvCxnSpPr>
          <p:nvPr/>
        </p:nvCxnSpPr>
        <p:spPr>
          <a:xfrm flipV="1">
            <a:off x="2605550" y="2587686"/>
            <a:ext cx="3131113" cy="118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0A505AF8-E0FA-0F4E-9A1B-1E1DE96A587D}"/>
              </a:ext>
            </a:extLst>
          </p:cNvPr>
          <p:cNvCxnSpPr>
            <a:stCxn id="7" idx="3"/>
            <a:endCxn id="10" idx="1"/>
          </p:cNvCxnSpPr>
          <p:nvPr/>
        </p:nvCxnSpPr>
        <p:spPr>
          <a:xfrm flipV="1">
            <a:off x="2605550" y="1548600"/>
            <a:ext cx="435170" cy="542179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E982386-8500-0649-9F7E-B06719C4A37D}"/>
              </a:ext>
            </a:extLst>
          </p:cNvPr>
          <p:cNvCxnSpPr>
            <a:stCxn id="7" idx="3"/>
            <a:endCxn id="11" idx="1"/>
          </p:cNvCxnSpPr>
          <p:nvPr/>
        </p:nvCxnSpPr>
        <p:spPr>
          <a:xfrm>
            <a:off x="2605550" y="2090779"/>
            <a:ext cx="435169" cy="684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99334A7-35FA-AC48-B016-3F9EB52D73F1}"/>
              </a:ext>
            </a:extLst>
          </p:cNvPr>
          <p:cNvCxnSpPr>
            <a:stCxn id="8" idx="2"/>
            <a:endCxn id="9" idx="0"/>
          </p:cNvCxnSpPr>
          <p:nvPr/>
        </p:nvCxnSpPr>
        <p:spPr>
          <a:xfrm flipH="1">
            <a:off x="1469167" y="2739401"/>
            <a:ext cx="1" cy="238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6E73719-2927-454B-AB2C-8031CDC13A4A}"/>
              </a:ext>
            </a:extLst>
          </p:cNvPr>
          <p:cNvCxnSpPr>
            <a:cxnSpLocks/>
            <a:stCxn id="9" idx="3"/>
            <a:endCxn id="16" idx="1"/>
          </p:cNvCxnSpPr>
          <p:nvPr/>
        </p:nvCxnSpPr>
        <p:spPr>
          <a:xfrm>
            <a:off x="2605549" y="3128057"/>
            <a:ext cx="392724" cy="410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62CAFED-B27A-E144-B8DB-ABA71735437D}"/>
              </a:ext>
            </a:extLst>
          </p:cNvPr>
          <p:cNvCxnSpPr>
            <a:stCxn id="16" idx="3"/>
            <a:endCxn id="15" idx="1"/>
          </p:cNvCxnSpPr>
          <p:nvPr/>
        </p:nvCxnSpPr>
        <p:spPr>
          <a:xfrm>
            <a:off x="5271038" y="3132158"/>
            <a:ext cx="465623" cy="12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C1FFD076-C211-1042-88D7-61F1217A6A9B}"/>
              </a:ext>
            </a:extLst>
          </p:cNvPr>
          <p:cNvCxnSpPr>
            <a:stCxn id="9" idx="2"/>
            <a:endCxn id="19" idx="0"/>
          </p:cNvCxnSpPr>
          <p:nvPr/>
        </p:nvCxnSpPr>
        <p:spPr>
          <a:xfrm>
            <a:off x="1469167" y="3278588"/>
            <a:ext cx="0" cy="2381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11879BE1-8159-3648-A4DB-7D40C52C35E4}"/>
              </a:ext>
            </a:extLst>
          </p:cNvPr>
          <p:cNvCxnSpPr>
            <a:stCxn id="19" idx="2"/>
            <a:endCxn id="21" idx="0"/>
          </p:cNvCxnSpPr>
          <p:nvPr/>
        </p:nvCxnSpPr>
        <p:spPr>
          <a:xfrm rot="16200000" flipH="1">
            <a:off x="2241310" y="3045631"/>
            <a:ext cx="232905" cy="1777191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481ED646-FDEA-B84D-82A6-C6A0ECB4BFC7}"/>
              </a:ext>
            </a:extLst>
          </p:cNvPr>
          <p:cNvCxnSpPr>
            <a:cxnSpLocks/>
            <a:stCxn id="19" idx="2"/>
            <a:endCxn id="22" idx="0"/>
          </p:cNvCxnSpPr>
          <p:nvPr/>
        </p:nvCxnSpPr>
        <p:spPr>
          <a:xfrm rot="16200000" flipH="1">
            <a:off x="3294479" y="1992463"/>
            <a:ext cx="232905" cy="3883528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7587612-09AF-CC43-812D-66BA7AE74DA4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>
            <a:off x="4163208" y="5709505"/>
            <a:ext cx="4916" cy="1722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lbow Connector 93">
            <a:extLst>
              <a:ext uri="{FF2B5EF4-FFF2-40B4-BE49-F238E27FC236}">
                <a16:creationId xmlns:a16="http://schemas.microsoft.com/office/drawing/2014/main" id="{A65AC01A-2C6A-3A4D-8441-384F725BB16C}"/>
              </a:ext>
            </a:extLst>
          </p:cNvPr>
          <p:cNvCxnSpPr>
            <a:cxnSpLocks/>
            <a:stCxn id="30" idx="3"/>
            <a:endCxn id="33" idx="0"/>
          </p:cNvCxnSpPr>
          <p:nvPr/>
        </p:nvCxnSpPr>
        <p:spPr>
          <a:xfrm flipH="1">
            <a:off x="4165168" y="5406713"/>
            <a:ext cx="1134422" cy="1006847"/>
          </a:xfrm>
          <a:prstGeom prst="bentConnector4">
            <a:avLst>
              <a:gd name="adj1" fmla="val -20151"/>
              <a:gd name="adj2" fmla="val 8474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D5A1F3B5-B3E1-8C49-9D3D-CE1A396E4259}"/>
              </a:ext>
            </a:extLst>
          </p:cNvPr>
          <p:cNvCxnSpPr>
            <a:cxnSpLocks/>
            <a:stCxn id="31" idx="2"/>
            <a:endCxn id="33" idx="0"/>
          </p:cNvCxnSpPr>
          <p:nvPr/>
        </p:nvCxnSpPr>
        <p:spPr>
          <a:xfrm flipH="1">
            <a:off x="4165168" y="6182852"/>
            <a:ext cx="2956" cy="23070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6CB1C9D1-A5E7-8142-9CD8-C1118A52AF98}"/>
              </a:ext>
            </a:extLst>
          </p:cNvPr>
          <p:cNvSpPr txBox="1"/>
          <p:nvPr/>
        </p:nvSpPr>
        <p:spPr>
          <a:xfrm>
            <a:off x="1469165" y="429718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077405C-2B0F-3D49-9256-ECD4BEBA5001}"/>
              </a:ext>
            </a:extLst>
          </p:cNvPr>
          <p:cNvSpPr txBox="1"/>
          <p:nvPr/>
        </p:nvSpPr>
        <p:spPr>
          <a:xfrm>
            <a:off x="2564189" y="1869056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EE07718-ADED-A345-8BD3-D0F764A20A34}"/>
              </a:ext>
            </a:extLst>
          </p:cNvPr>
          <p:cNvSpPr txBox="1"/>
          <p:nvPr/>
        </p:nvSpPr>
        <p:spPr>
          <a:xfrm>
            <a:off x="2638691" y="665319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8AB0299-2F7C-B14C-8137-799935FBABAE}"/>
              </a:ext>
            </a:extLst>
          </p:cNvPr>
          <p:cNvSpPr txBox="1"/>
          <p:nvPr/>
        </p:nvSpPr>
        <p:spPr>
          <a:xfrm>
            <a:off x="1477892" y="1170857"/>
            <a:ext cx="30489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74C0B22-D9B5-DC4F-888B-C5CAC2BFE99D}"/>
              </a:ext>
            </a:extLst>
          </p:cNvPr>
          <p:cNvSpPr txBox="1"/>
          <p:nvPr/>
        </p:nvSpPr>
        <p:spPr>
          <a:xfrm>
            <a:off x="1477892" y="2247769"/>
            <a:ext cx="30489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B887922-E6EA-DB43-9DCE-176436A54A9A}"/>
              </a:ext>
            </a:extLst>
          </p:cNvPr>
          <p:cNvSpPr txBox="1"/>
          <p:nvPr/>
        </p:nvSpPr>
        <p:spPr>
          <a:xfrm>
            <a:off x="1472821" y="2751564"/>
            <a:ext cx="30489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9F9028E-9E5C-9941-85CB-36073C9FBC13}"/>
              </a:ext>
            </a:extLst>
          </p:cNvPr>
          <p:cNvSpPr txBox="1"/>
          <p:nvPr/>
        </p:nvSpPr>
        <p:spPr>
          <a:xfrm>
            <a:off x="2649465" y="2870234"/>
            <a:ext cx="30489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F461CBA-651F-2143-A0C7-7460FBDA12CB}"/>
              </a:ext>
            </a:extLst>
          </p:cNvPr>
          <p:cNvSpPr txBox="1"/>
          <p:nvPr/>
        </p:nvSpPr>
        <p:spPr>
          <a:xfrm>
            <a:off x="1469165" y="3296561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E409784-F3F5-CF43-83BD-B98F2B8C7C2A}"/>
              </a:ext>
            </a:extLst>
          </p:cNvPr>
          <p:cNvSpPr txBox="1"/>
          <p:nvPr/>
        </p:nvSpPr>
        <p:spPr>
          <a:xfrm>
            <a:off x="10113264" y="6590088"/>
            <a:ext cx="20787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Affinity Care   March 2022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9BB4A2B-A944-B544-B987-960F128175C7}"/>
              </a:ext>
            </a:extLst>
          </p:cNvPr>
          <p:cNvSpPr txBox="1"/>
          <p:nvPr/>
        </p:nvSpPr>
        <p:spPr>
          <a:xfrm>
            <a:off x="5512599" y="5742184"/>
            <a:ext cx="304892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3FE7699-D068-8942-8C9C-840145493D51}"/>
              </a:ext>
            </a:extLst>
          </p:cNvPr>
          <p:cNvSpPr txBox="1"/>
          <p:nvPr/>
        </p:nvSpPr>
        <p:spPr>
          <a:xfrm>
            <a:off x="4218218" y="5687925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4CC04C1-75AF-CF51-FEA8-4D91AF609839}"/>
              </a:ext>
            </a:extLst>
          </p:cNvPr>
          <p:cNvSpPr/>
          <p:nvPr/>
        </p:nvSpPr>
        <p:spPr>
          <a:xfrm>
            <a:off x="337235" y="5152656"/>
            <a:ext cx="2272765" cy="813746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*CKD should be seen as “End Organ Damage” when considering blood pressure and intervention should start with a systolic persistently ≥135mmHg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DED9015-319E-51C1-D282-055340B90E5C}"/>
              </a:ext>
            </a:extLst>
          </p:cNvPr>
          <p:cNvSpPr txBox="1"/>
          <p:nvPr/>
        </p:nvSpPr>
        <p:spPr>
          <a:xfrm>
            <a:off x="2599554" y="2393350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666BFA0-D7CA-E984-9ED0-A766B5799A7E}"/>
              </a:ext>
            </a:extLst>
          </p:cNvPr>
          <p:cNvSpPr/>
          <p:nvPr/>
        </p:nvSpPr>
        <p:spPr>
          <a:xfrm>
            <a:off x="6559032" y="4050680"/>
            <a:ext cx="1800000" cy="81374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If DM and ACR ≥3.0 or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if no DM ACR ≥30 then ACE-</a:t>
            </a:r>
            <a:r>
              <a:rPr lang="en-US" sz="1000" dirty="0" err="1">
                <a:solidFill>
                  <a:schemeClr val="tx1"/>
                </a:solidFill>
              </a:rPr>
              <a:t>i</a:t>
            </a:r>
            <a:r>
              <a:rPr lang="en-US" sz="1000" dirty="0">
                <a:solidFill>
                  <a:schemeClr val="tx1"/>
                </a:solidFill>
              </a:rPr>
              <a:t>/ARB should be considered irrespective hypertension diagnosis </a:t>
            </a:r>
          </a:p>
        </p:txBody>
      </p: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8B6E1AED-9852-5806-7646-4795F60FB2CF}"/>
              </a:ext>
            </a:extLst>
          </p:cNvPr>
          <p:cNvCxnSpPr>
            <a:stCxn id="19" idx="2"/>
            <a:endCxn id="20" idx="0"/>
          </p:cNvCxnSpPr>
          <p:nvPr/>
        </p:nvCxnSpPr>
        <p:spPr>
          <a:xfrm rot="5400000">
            <a:off x="1231913" y="3818645"/>
            <a:ext cx="238125" cy="236384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5AC6C831-09A8-958A-5B11-2A4860B30641}"/>
              </a:ext>
            </a:extLst>
          </p:cNvPr>
          <p:cNvCxnSpPr>
            <a:stCxn id="19" idx="2"/>
            <a:endCxn id="80" idx="0"/>
          </p:cNvCxnSpPr>
          <p:nvPr/>
        </p:nvCxnSpPr>
        <p:spPr>
          <a:xfrm rot="16200000" flipH="1">
            <a:off x="4347647" y="939294"/>
            <a:ext cx="232905" cy="5989865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16E154E2-E248-8A8B-939C-5D05AF9971C6}"/>
              </a:ext>
            </a:extLst>
          </p:cNvPr>
          <p:cNvCxnSpPr>
            <a:stCxn id="20" idx="2"/>
            <a:endCxn id="30" idx="0"/>
          </p:cNvCxnSpPr>
          <p:nvPr/>
        </p:nvCxnSpPr>
        <p:spPr>
          <a:xfrm rot="16200000" flipH="1">
            <a:off x="2580858" y="3521570"/>
            <a:ext cx="234274" cy="2930425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C5879328-C61D-10D7-2565-B5D2D0439EA6}"/>
              </a:ext>
            </a:extLst>
          </p:cNvPr>
          <p:cNvCxnSpPr>
            <a:stCxn id="21" idx="2"/>
            <a:endCxn id="30" idx="0"/>
          </p:cNvCxnSpPr>
          <p:nvPr/>
        </p:nvCxnSpPr>
        <p:spPr>
          <a:xfrm rot="16200000" flipH="1">
            <a:off x="3585036" y="4525748"/>
            <a:ext cx="239494" cy="916850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C6B4727F-EDF0-EEDA-60DE-B00ABA4EDFFC}"/>
              </a:ext>
            </a:extLst>
          </p:cNvPr>
          <p:cNvCxnSpPr>
            <a:stCxn id="22" idx="2"/>
            <a:endCxn id="30" idx="0"/>
          </p:cNvCxnSpPr>
          <p:nvPr/>
        </p:nvCxnSpPr>
        <p:spPr>
          <a:xfrm rot="5400000">
            <a:off x="4638205" y="4389430"/>
            <a:ext cx="239494" cy="1189487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>
            <a:extLst>
              <a:ext uri="{FF2B5EF4-FFF2-40B4-BE49-F238E27FC236}">
                <a16:creationId xmlns:a16="http://schemas.microsoft.com/office/drawing/2014/main" id="{B3ED99D5-F261-5A84-D959-465C56EB9D05}"/>
              </a:ext>
            </a:extLst>
          </p:cNvPr>
          <p:cNvCxnSpPr>
            <a:stCxn id="80" idx="2"/>
            <a:endCxn id="30" idx="0"/>
          </p:cNvCxnSpPr>
          <p:nvPr/>
        </p:nvCxnSpPr>
        <p:spPr>
          <a:xfrm rot="5400000">
            <a:off x="5691373" y="3336261"/>
            <a:ext cx="239494" cy="3295824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28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8">
            <a:extLst>
              <a:ext uri="{FF2B5EF4-FFF2-40B4-BE49-F238E27FC236}">
                <a16:creationId xmlns:a16="http://schemas.microsoft.com/office/drawing/2014/main" id="{26D9196E-DC3F-894F-B2E8-8533A53EFE80}"/>
              </a:ext>
            </a:extLst>
          </p:cNvPr>
          <p:cNvGraphicFramePr>
            <a:graphicFrameLocks noGrp="1"/>
          </p:cNvGraphicFramePr>
          <p:nvPr/>
        </p:nvGraphicFramePr>
        <p:xfrm>
          <a:off x="185329" y="544331"/>
          <a:ext cx="6167294" cy="4207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047">
                  <a:extLst>
                    <a:ext uri="{9D8B030D-6E8A-4147-A177-3AD203B41FA5}">
                      <a16:colId xmlns:a16="http://schemas.microsoft.com/office/drawing/2014/main" val="3563152444"/>
                    </a:ext>
                  </a:extLst>
                </a:gridCol>
                <a:gridCol w="1937831">
                  <a:extLst>
                    <a:ext uri="{9D8B030D-6E8A-4147-A177-3AD203B41FA5}">
                      <a16:colId xmlns:a16="http://schemas.microsoft.com/office/drawing/2014/main" val="1495257351"/>
                    </a:ext>
                  </a:extLst>
                </a:gridCol>
                <a:gridCol w="449871">
                  <a:extLst>
                    <a:ext uri="{9D8B030D-6E8A-4147-A177-3AD203B41FA5}">
                      <a16:colId xmlns:a16="http://schemas.microsoft.com/office/drawing/2014/main" val="4097170151"/>
                    </a:ext>
                  </a:extLst>
                </a:gridCol>
                <a:gridCol w="1033154">
                  <a:extLst>
                    <a:ext uri="{9D8B030D-6E8A-4147-A177-3AD203B41FA5}">
                      <a16:colId xmlns:a16="http://schemas.microsoft.com/office/drawing/2014/main" val="1106298479"/>
                    </a:ext>
                  </a:extLst>
                </a:gridCol>
                <a:gridCol w="1148250">
                  <a:extLst>
                    <a:ext uri="{9D8B030D-6E8A-4147-A177-3AD203B41FA5}">
                      <a16:colId xmlns:a16="http://schemas.microsoft.com/office/drawing/2014/main" val="3795812558"/>
                    </a:ext>
                  </a:extLst>
                </a:gridCol>
                <a:gridCol w="1120141">
                  <a:extLst>
                    <a:ext uri="{9D8B030D-6E8A-4147-A177-3AD203B41FA5}">
                      <a16:colId xmlns:a16="http://schemas.microsoft.com/office/drawing/2014/main" val="3055986728"/>
                    </a:ext>
                  </a:extLst>
                </a:gridCol>
              </a:tblGrid>
              <a:tr h="36200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Classification of CKD and Follow up  (number of times per year) according to renal function and ACR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44990"/>
                  </a:ext>
                </a:extLst>
              </a:tr>
              <a:tr h="362005">
                <a:tc rowSpan="3"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GFR and ACR categories and risk of adverse outcomes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ACR categories (mg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/mmol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) description and range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278398"/>
                  </a:ext>
                </a:extLst>
              </a:tr>
              <a:tr h="702886">
                <a:tc gridSpan="3" v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&lt;3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Normal to mildly increased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3-30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Moderately increased</a:t>
                      </a:r>
                    </a:p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&gt;30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Severely increased</a:t>
                      </a:r>
                    </a:p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442398"/>
                  </a:ext>
                </a:extLst>
              </a:tr>
              <a:tr h="244482">
                <a:tc gridSpan="3" vMerge="1"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11705"/>
                  </a:ext>
                </a:extLst>
              </a:tr>
              <a:tr h="397284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EGF categories (ml/min/1.73m</a:t>
                      </a:r>
                      <a:r>
                        <a:rPr lang="en-US" sz="10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000" b="1" baseline="0" dirty="0">
                          <a:solidFill>
                            <a:schemeClr val="tx1"/>
                          </a:solidFill>
                        </a:rPr>
                        <a:t>), description range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≥90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Normal and high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G1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≤1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≥1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277215"/>
                  </a:ext>
                </a:extLst>
              </a:tr>
              <a:tr h="550085">
                <a:tc v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60-89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Mild reduction related to normal range for a young adult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G2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≤1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≥1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183705"/>
                  </a:ext>
                </a:extLst>
              </a:tr>
              <a:tr h="397284">
                <a:tc v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45-59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Mild-moderate reduction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G3a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1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2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776520"/>
                  </a:ext>
                </a:extLst>
              </a:tr>
              <a:tr h="397284">
                <a:tc v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3—44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Moderate-severe reduction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G3b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≤2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2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≥2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632319"/>
                  </a:ext>
                </a:extLst>
              </a:tr>
              <a:tr h="397284">
                <a:tc vMerge="1"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15-29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Severe reduction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G4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2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2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445097"/>
                  </a:ext>
                </a:extLst>
              </a:tr>
              <a:tr h="397284">
                <a:tc vMerge="1"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&lt;15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Kidney failure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G5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4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≥4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≥4 per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5020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EC8EB93-568A-4642-97D7-E3ED47D3E6FF}"/>
              </a:ext>
            </a:extLst>
          </p:cNvPr>
          <p:cNvSpPr/>
          <p:nvPr/>
        </p:nvSpPr>
        <p:spPr>
          <a:xfrm>
            <a:off x="185329" y="5134707"/>
            <a:ext cx="6167294" cy="157382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Helvetica" pitchFamily="2" charset="0"/>
              </a:rPr>
              <a:t>Anaemia</a:t>
            </a:r>
          </a:p>
          <a:p>
            <a:pPr algn="ctr"/>
            <a:endParaRPr lang="en-GB" sz="1000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GB" sz="1000" dirty="0">
                <a:solidFill>
                  <a:schemeClr val="bg1"/>
                </a:solidFill>
                <a:latin typeface="Helvetica" pitchFamily="2" charset="0"/>
              </a:rPr>
              <a:t>Developing renal anaemia usually manifests from CKD3b and beyond.</a:t>
            </a:r>
          </a:p>
          <a:p>
            <a:r>
              <a:rPr lang="en-GB" sz="1000" dirty="0">
                <a:solidFill>
                  <a:schemeClr val="bg1"/>
                </a:solidFill>
                <a:latin typeface="Helvetica" pitchFamily="2" charset="0"/>
              </a:rPr>
              <a:t> </a:t>
            </a:r>
          </a:p>
          <a:p>
            <a:r>
              <a:rPr lang="en-GB" sz="1000" dirty="0">
                <a:solidFill>
                  <a:schemeClr val="bg1"/>
                </a:solidFill>
                <a:latin typeface="Helvetica" pitchFamily="2" charset="0"/>
              </a:rPr>
              <a:t>This may require treatment with erythropoietin. </a:t>
            </a:r>
          </a:p>
          <a:p>
            <a:endParaRPr lang="en-GB" sz="1000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GB" sz="1000" dirty="0">
                <a:solidFill>
                  <a:schemeClr val="bg1"/>
                </a:solidFill>
                <a:latin typeface="Helvetica" pitchFamily="2" charset="0"/>
              </a:rPr>
              <a:t>Renal anaemia should only be diagnosed after exclusion of other causes . Assess iron, folate or B12 deficiency. If iron deficiency investigate in the normal manner</a:t>
            </a:r>
          </a:p>
          <a:p>
            <a:endParaRPr lang="en-GB" sz="1000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GB" sz="1000" dirty="0">
                <a:solidFill>
                  <a:schemeClr val="bg1"/>
                </a:solidFill>
                <a:latin typeface="Helvetica" pitchFamily="2" charset="0"/>
              </a:rPr>
              <a:t>Renal anaemia is unusual prior to CKD3b but if suspected, nephrology advice should be sought. 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70849B-A06C-9249-9E98-A1A76B79ED0A}"/>
              </a:ext>
            </a:extLst>
          </p:cNvPr>
          <p:cNvSpPr txBox="1">
            <a:spLocks/>
          </p:cNvSpPr>
          <p:nvPr/>
        </p:nvSpPr>
        <p:spPr>
          <a:xfrm>
            <a:off x="7610168" y="-53266"/>
            <a:ext cx="4528920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b="1" dirty="0"/>
              <a:t>Management of CKD Notes and Follow up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B9460C-03E5-5244-9179-2EC75AB5EC26}"/>
              </a:ext>
            </a:extLst>
          </p:cNvPr>
          <p:cNvSpPr/>
          <p:nvPr/>
        </p:nvSpPr>
        <p:spPr>
          <a:xfrm>
            <a:off x="6859911" y="544331"/>
            <a:ext cx="2272765" cy="2641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Sick Day Rules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BAB30C-E6B2-8D45-9C6E-1B4E0562CF3B}"/>
              </a:ext>
            </a:extLst>
          </p:cNvPr>
          <p:cNvSpPr/>
          <p:nvPr/>
        </p:nvSpPr>
        <p:spPr>
          <a:xfrm>
            <a:off x="6859910" y="913036"/>
            <a:ext cx="2272765" cy="7803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tx1"/>
                </a:solidFill>
              </a:rPr>
              <a:t>When Unwell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Vomiting/Diarrhoea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Unable to eat/drink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Feverish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4AEBEDF4-BE1B-7C4C-953B-376198236599}"/>
              </a:ext>
            </a:extLst>
          </p:cNvPr>
          <p:cNvSpPr/>
          <p:nvPr/>
        </p:nvSpPr>
        <p:spPr>
          <a:xfrm rot="5400000">
            <a:off x="6992433" y="1665410"/>
            <a:ext cx="2007713" cy="2272765"/>
          </a:xfrm>
          <a:prstGeom prst="homePlate">
            <a:avLst>
              <a:gd name="adj" fmla="val 19765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0000" rtlCol="0" anchor="t" anchorCtr="0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Miss out for 2-3 days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ACE-inhibitors (ACE-I)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Angiotensin-receptor blockers (ARBs)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Direct renin-inhibitors (</a:t>
            </a:r>
            <a:r>
              <a:rPr lang="en-US" sz="1000" dirty="0" err="1">
                <a:solidFill>
                  <a:schemeClr val="tx1"/>
                </a:solidFill>
              </a:rPr>
              <a:t>e.g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aliskerin</a:t>
            </a:r>
            <a:r>
              <a:rPr lang="en-US" sz="1000" dirty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Entresto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Diuretics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Non-steroidal anti-</a:t>
            </a:r>
            <a:r>
              <a:rPr lang="en-US" sz="1000" dirty="0" err="1">
                <a:solidFill>
                  <a:schemeClr val="tx1"/>
                </a:solidFill>
              </a:rPr>
              <a:t>inflamatories</a:t>
            </a:r>
            <a:endParaRPr lang="en-US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Metformin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solidFill>
                  <a:schemeClr val="tx1"/>
                </a:solidFill>
              </a:rPr>
              <a:t>Sulphonylureas</a:t>
            </a:r>
            <a:r>
              <a:rPr lang="en-US" sz="1000" dirty="0">
                <a:solidFill>
                  <a:schemeClr val="tx1"/>
                </a:solidFill>
              </a:rPr>
              <a:t> (</a:t>
            </a:r>
            <a:r>
              <a:rPr lang="en-US" sz="1000" dirty="0" err="1">
                <a:solidFill>
                  <a:schemeClr val="tx1"/>
                </a:solidFill>
              </a:rPr>
              <a:t>e.g</a:t>
            </a:r>
            <a:r>
              <a:rPr lang="en-US" sz="1000" dirty="0">
                <a:solidFill>
                  <a:schemeClr val="tx1"/>
                </a:solidFill>
              </a:rPr>
              <a:t> gliclazide)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Short acting insulins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3C0A8659-0A48-C04D-AB4A-CFF12A640760}"/>
              </a:ext>
            </a:extLst>
          </p:cNvPr>
          <p:cNvSpPr/>
          <p:nvPr/>
        </p:nvSpPr>
        <p:spPr>
          <a:xfrm rot="5400000">
            <a:off x="7197793" y="3130157"/>
            <a:ext cx="1596990" cy="2272765"/>
          </a:xfrm>
          <a:prstGeom prst="chevron">
            <a:avLst>
              <a:gd name="adj" fmla="val 2665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2160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After 2-3 days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Felling better then restart medication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Feeling no better then seek medical advice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B13C01-5929-4D46-9890-89317E45E5C3}"/>
              </a:ext>
            </a:extLst>
          </p:cNvPr>
          <p:cNvSpPr txBox="1"/>
          <p:nvPr/>
        </p:nvSpPr>
        <p:spPr>
          <a:xfrm>
            <a:off x="10113264" y="6590088"/>
            <a:ext cx="20787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Affinity Care   March 2022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C5E00A-F635-1E4D-812E-3267678A92DF}"/>
              </a:ext>
            </a:extLst>
          </p:cNvPr>
          <p:cNvSpPr/>
          <p:nvPr/>
        </p:nvSpPr>
        <p:spPr>
          <a:xfrm>
            <a:off x="9625148" y="3082727"/>
            <a:ext cx="2272765" cy="8756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tx1"/>
                </a:solidFill>
              </a:rPr>
              <a:t>Related Affinity Guidelines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  <a:hlinkClick r:id="" action="ppaction://noaction"/>
              </a:rPr>
              <a:t>Blood Pressure Management</a:t>
            </a:r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  <a:hlinkClick r:id="" action="ppaction://noaction"/>
              </a:rPr>
              <a:t>Lipid Management</a:t>
            </a:r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  <a:hlinkClick r:id="" action="ppaction://noaction"/>
              </a:rPr>
              <a:t>Heart Failure Management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B4C4E-F9A5-3C46-AED0-48A1ABC28D30}"/>
              </a:ext>
            </a:extLst>
          </p:cNvPr>
          <p:cNvSpPr/>
          <p:nvPr/>
        </p:nvSpPr>
        <p:spPr>
          <a:xfrm>
            <a:off x="9625148" y="4047840"/>
            <a:ext cx="2272765" cy="8756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tx1"/>
                </a:solidFill>
              </a:rPr>
              <a:t>NICE Guidelines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  <a:hlinkClick r:id="rId2"/>
              </a:rPr>
              <a:t>NICE CKD Guideline </a:t>
            </a:r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  <a:hlinkClick r:id="rId3"/>
              </a:rPr>
              <a:t>NICE TA on Dapagliflozin in CKD</a:t>
            </a:r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  <a:hlinkClick r:id="rId4"/>
              </a:rPr>
              <a:t>NICE Hypertension Guideline 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CD4023-B602-7E4B-92FB-C16676EBB045}"/>
              </a:ext>
            </a:extLst>
          </p:cNvPr>
          <p:cNvSpPr/>
          <p:nvPr/>
        </p:nvSpPr>
        <p:spPr>
          <a:xfrm>
            <a:off x="9625151" y="544331"/>
            <a:ext cx="2272765" cy="24489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tx1"/>
                </a:solidFill>
              </a:rPr>
              <a:t>Required in a CKD review appointment:</a:t>
            </a:r>
          </a:p>
          <a:p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Observations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Weight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Blood Pressure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Heart rate and Rhythm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Investigations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U&amp;E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Hba</a:t>
            </a:r>
            <a:r>
              <a:rPr lang="en-GB" sz="1000" baseline="-25000" dirty="0">
                <a:solidFill>
                  <a:schemeClr val="tx1"/>
                </a:solidFill>
              </a:rPr>
              <a:t>1</a:t>
            </a:r>
            <a:r>
              <a:rPr lang="en-GB" sz="1000" dirty="0">
                <a:solidFill>
                  <a:schemeClr val="tx1"/>
                </a:solidFill>
              </a:rPr>
              <a:t>c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Cholesterol and Lipids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ACR (first morning urine)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GB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tx1"/>
                </a:solidFill>
              </a:rPr>
              <a:t>Advice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Give information regarding sick day rules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A5070C-E08D-5AA4-FE47-C7FDA22E7F74}"/>
              </a:ext>
            </a:extLst>
          </p:cNvPr>
          <p:cNvSpPr/>
          <p:nvPr/>
        </p:nvSpPr>
        <p:spPr>
          <a:xfrm>
            <a:off x="6859905" y="5134707"/>
            <a:ext cx="4044069" cy="157382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r>
              <a:rPr lang="en-GB" sz="1000" b="1" dirty="0">
                <a:solidFill>
                  <a:schemeClr val="bg1"/>
                </a:solidFill>
              </a:rPr>
              <a:t>When to consider USS</a:t>
            </a:r>
          </a:p>
          <a:p>
            <a:endParaRPr lang="en-GB" sz="8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Have accelerated progression of CKD </a:t>
            </a:r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Have visible/persistent invisible haematuria </a:t>
            </a:r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Have symptoms of urinary tract obstruction </a:t>
            </a:r>
            <a:endParaRPr lang="en-GB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Have a family history of polycystic kidney disease and are older than 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Have a GFR of less than 30 ml/min/1.73 m2 (GFR category G4 or G5) </a:t>
            </a:r>
          </a:p>
        </p:txBody>
      </p:sp>
    </p:spTree>
    <p:extLst>
      <p:ext uri="{BB962C8B-B14F-4D97-AF65-F5344CB8AC3E}">
        <p14:creationId xmlns:p14="http://schemas.microsoft.com/office/powerpoint/2010/main" val="152134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3613</TotalTime>
  <Words>918</Words>
  <Application>Microsoft Office PowerPoint</Application>
  <PresentationFormat>Widescreen</PresentationFormat>
  <Paragraphs>172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133</cp:revision>
  <cp:lastPrinted>2018-09-20T13:15:43Z</cp:lastPrinted>
  <dcterms:created xsi:type="dcterms:W3CDTF">2018-03-02T10:29:39Z</dcterms:created>
  <dcterms:modified xsi:type="dcterms:W3CDTF">2023-04-24T15:02:19Z</dcterms:modified>
</cp:coreProperties>
</file>