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2"/>
  </p:notesMasterIdLst>
  <p:sldIdLst>
    <p:sldId id="264" r:id="rId2"/>
    <p:sldId id="299" r:id="rId3"/>
    <p:sldId id="300" r:id="rId4"/>
    <p:sldId id="267" r:id="rId5"/>
    <p:sldId id="284" r:id="rId6"/>
    <p:sldId id="269" r:id="rId7"/>
    <p:sldId id="270" r:id="rId8"/>
    <p:sldId id="285" r:id="rId9"/>
    <p:sldId id="286" r:id="rId10"/>
    <p:sldId id="288" r:id="rId11"/>
    <p:sldId id="287" r:id="rId12"/>
    <p:sldId id="291" r:id="rId13"/>
    <p:sldId id="289" r:id="rId14"/>
    <p:sldId id="290" r:id="rId15"/>
    <p:sldId id="292" r:id="rId16"/>
    <p:sldId id="294" r:id="rId17"/>
    <p:sldId id="295" r:id="rId18"/>
    <p:sldId id="296" r:id="rId19"/>
    <p:sldId id="297" r:id="rId20"/>
    <p:sldId id="29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89D0"/>
    <a:srgbClr val="1E427B"/>
    <a:srgbClr val="009CD5"/>
    <a:srgbClr val="B79533"/>
    <a:srgbClr val="8C7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9" autoAdjust="0"/>
    <p:restoredTop sz="94609" autoAdjust="0"/>
  </p:normalViewPr>
  <p:slideViewPr>
    <p:cSldViewPr snapToObjects="1">
      <p:cViewPr varScale="1">
        <p:scale>
          <a:sx n="70" d="100"/>
          <a:sy n="70" d="100"/>
        </p:scale>
        <p:origin x="138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98" d="100"/>
          <a:sy n="98" d="100"/>
        </p:scale>
        <p:origin x="-3064"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89C052-8826-FE4C-8367-E58F791E3815}" type="datetimeFigureOut">
              <a:rPr lang="en-US" smtClean="0"/>
              <a:pPr/>
              <a:t>10/19/2014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91620C-5F40-794D-B06C-5BC30FB3EC45}" type="slidenum">
              <a:rPr lang="en-US" smtClean="0"/>
              <a:pPr/>
              <a:t>‹#›</a:t>
            </a:fld>
            <a:endParaRPr lang="en-US"/>
          </a:p>
        </p:txBody>
      </p:sp>
    </p:spTree>
    <p:extLst>
      <p:ext uri="{BB962C8B-B14F-4D97-AF65-F5344CB8AC3E}">
        <p14:creationId xmlns:p14="http://schemas.microsoft.com/office/powerpoint/2010/main" val="1722930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p:nvPr userDrawn="1"/>
        </p:nvSpPr>
        <p:spPr>
          <a:xfrm>
            <a:off x="685800" y="1112222"/>
            <a:ext cx="2785138" cy="830997"/>
          </a:xfrm>
          <a:prstGeom prst="rect">
            <a:avLst/>
          </a:prstGeom>
          <a:noFill/>
        </p:spPr>
        <p:txBody>
          <a:bodyPr wrap="none" rtlCol="0">
            <a:spAutoFit/>
          </a:bodyPr>
          <a:lstStyle/>
          <a:p>
            <a:r>
              <a:rPr lang="en-US" sz="4800" b="1" dirty="0" smtClean="0">
                <a:solidFill>
                  <a:srgbClr val="009CD5"/>
                </a:solidFill>
                <a:latin typeface="Frutiga"/>
                <a:cs typeface="Frutiga"/>
              </a:rPr>
              <a:t>Header 1</a:t>
            </a:r>
            <a:endParaRPr lang="en-US" sz="4800" b="1" dirty="0">
              <a:solidFill>
                <a:srgbClr val="009CD5"/>
              </a:solidFill>
              <a:latin typeface="Frutiga"/>
              <a:cs typeface="Frutiga"/>
            </a:endParaRPr>
          </a:p>
        </p:txBody>
      </p:sp>
      <p:pic>
        <p:nvPicPr>
          <p:cNvPr id="6" name="Picture 5" descr="Full bracket Dark Pink.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3966713" y="2590800"/>
            <a:ext cx="757687" cy="2590800"/>
          </a:xfrm>
          <a:prstGeom prst="rect">
            <a:avLst/>
          </a:prstGeom>
        </p:spPr>
      </p:pic>
      <p:pic>
        <p:nvPicPr>
          <p:cNvPr id="7" name="Picture 6" descr="Full bracket Dark Pink.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8153400" y="2590800"/>
            <a:ext cx="757687" cy="2590800"/>
          </a:xfrm>
          <a:prstGeom prst="rect">
            <a:avLst/>
          </a:prstGeom>
        </p:spPr>
      </p:pic>
      <p:sp>
        <p:nvSpPr>
          <p:cNvPr id="12" name="Text Placeholder 11"/>
          <p:cNvSpPr>
            <a:spLocks noGrp="1"/>
          </p:cNvSpPr>
          <p:nvPr>
            <p:ph type="body" sz="quarter" idx="10" hasCustomPrompt="1"/>
          </p:nvPr>
        </p:nvSpPr>
        <p:spPr>
          <a:xfrm>
            <a:off x="685800" y="2057400"/>
            <a:ext cx="3429000" cy="3124200"/>
          </a:xfrm>
        </p:spPr>
        <p:txBody>
          <a:bodyPr>
            <a:normAutofit/>
          </a:bodyPr>
          <a:lstStyle>
            <a:lvl1pPr>
              <a:buNone/>
              <a:defRPr sz="140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3" name="Text Placeholder 11"/>
          <p:cNvSpPr>
            <a:spLocks noGrp="1"/>
          </p:cNvSpPr>
          <p:nvPr>
            <p:ph type="body" sz="quarter" idx="11" hasCustomPrompt="1"/>
          </p:nvPr>
        </p:nvSpPr>
        <p:spPr>
          <a:xfrm>
            <a:off x="4724400" y="2057400"/>
            <a:ext cx="3429000" cy="3124200"/>
          </a:xfrm>
        </p:spPr>
        <p:txBody>
          <a:bodyPr>
            <a:normAutofit/>
          </a:bodyPr>
          <a:lstStyle>
            <a:lvl1pPr>
              <a:buNone/>
              <a:defRPr sz="140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extBox 2"/>
          <p:cNvSpPr txBox="1"/>
          <p:nvPr userDrawn="1"/>
        </p:nvSpPr>
        <p:spPr>
          <a:xfrm>
            <a:off x="762000" y="1143000"/>
            <a:ext cx="2785138" cy="830997"/>
          </a:xfrm>
          <a:prstGeom prst="rect">
            <a:avLst/>
          </a:prstGeom>
          <a:noFill/>
        </p:spPr>
        <p:txBody>
          <a:bodyPr wrap="none" rtlCol="0">
            <a:spAutoFit/>
          </a:bodyPr>
          <a:lstStyle/>
          <a:p>
            <a:r>
              <a:rPr lang="en-US" sz="4800" b="1" dirty="0" smtClean="0">
                <a:solidFill>
                  <a:srgbClr val="009CD5"/>
                </a:solidFill>
                <a:latin typeface="Frutiga"/>
                <a:cs typeface="Frutiga"/>
              </a:rPr>
              <a:t>Header 1</a:t>
            </a:r>
            <a:endParaRPr lang="en-US" sz="4800" b="1" dirty="0">
              <a:solidFill>
                <a:srgbClr val="009CD5"/>
              </a:solidFill>
              <a:latin typeface="Frutiga"/>
              <a:cs typeface="Frutiga"/>
            </a:endParaRPr>
          </a:p>
        </p:txBody>
      </p:sp>
      <p:pic>
        <p:nvPicPr>
          <p:cNvPr id="6" name="Picture 5" descr="Full bracket Dark Pink.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4271513" y="2507397"/>
            <a:ext cx="757687" cy="2590800"/>
          </a:xfrm>
          <a:prstGeom prst="rect">
            <a:avLst/>
          </a:prstGeom>
        </p:spPr>
      </p:pic>
      <p:sp>
        <p:nvSpPr>
          <p:cNvPr id="18" name="Text Placeholder 11"/>
          <p:cNvSpPr>
            <a:spLocks noGrp="1"/>
          </p:cNvSpPr>
          <p:nvPr>
            <p:ph type="body" sz="quarter" idx="11" hasCustomPrompt="1"/>
          </p:nvPr>
        </p:nvSpPr>
        <p:spPr>
          <a:xfrm>
            <a:off x="762000" y="2126397"/>
            <a:ext cx="3429000" cy="2971800"/>
          </a:xfrm>
        </p:spPr>
        <p:txBody>
          <a:bodyPr>
            <a:normAutofit/>
          </a:bodyPr>
          <a:lstStyle>
            <a:lvl1pPr>
              <a:buNone/>
              <a:defRPr sz="1400" baseline="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TextBox 2"/>
          <p:cNvSpPr txBox="1"/>
          <p:nvPr userDrawn="1"/>
        </p:nvSpPr>
        <p:spPr>
          <a:xfrm>
            <a:off x="762000" y="1143000"/>
            <a:ext cx="2785138" cy="830997"/>
          </a:xfrm>
          <a:prstGeom prst="rect">
            <a:avLst/>
          </a:prstGeom>
          <a:noFill/>
        </p:spPr>
        <p:txBody>
          <a:bodyPr wrap="none" rtlCol="0">
            <a:spAutoFit/>
          </a:bodyPr>
          <a:lstStyle/>
          <a:p>
            <a:r>
              <a:rPr lang="en-US" sz="4800" b="1" dirty="0" smtClean="0">
                <a:solidFill>
                  <a:srgbClr val="009CD5"/>
                </a:solidFill>
                <a:latin typeface="Frutiga"/>
                <a:cs typeface="Frutiga"/>
              </a:rPr>
              <a:t>Header 1</a:t>
            </a:r>
            <a:endParaRPr lang="en-US" sz="4800" b="1" dirty="0">
              <a:solidFill>
                <a:srgbClr val="009CD5"/>
              </a:solidFill>
              <a:latin typeface="Frutiga"/>
              <a:cs typeface="Frutiga"/>
            </a:endParaRPr>
          </a:p>
        </p:txBody>
      </p:sp>
      <p:pic>
        <p:nvPicPr>
          <p:cNvPr id="6" name="Picture 5" descr="Full bracket Dark Pink.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4271513" y="2507397"/>
            <a:ext cx="757687" cy="2590800"/>
          </a:xfrm>
          <a:prstGeom prst="rect">
            <a:avLst/>
          </a:prstGeom>
        </p:spPr>
      </p:pic>
      <p:sp>
        <p:nvSpPr>
          <p:cNvPr id="17" name="Picture Placeholder 16"/>
          <p:cNvSpPr>
            <a:spLocks noGrp="1"/>
          </p:cNvSpPr>
          <p:nvPr>
            <p:ph type="pic" sz="quarter" idx="10"/>
          </p:nvPr>
        </p:nvSpPr>
        <p:spPr>
          <a:xfrm>
            <a:off x="5105400" y="2507397"/>
            <a:ext cx="3124200" cy="2590800"/>
          </a:xfrm>
        </p:spPr>
        <p:txBody>
          <a:bodyPr/>
          <a:lstStyle/>
          <a:p>
            <a:endParaRPr lang="en-US"/>
          </a:p>
        </p:txBody>
      </p:sp>
      <p:sp>
        <p:nvSpPr>
          <p:cNvPr id="18" name="Text Placeholder 11"/>
          <p:cNvSpPr>
            <a:spLocks noGrp="1"/>
          </p:cNvSpPr>
          <p:nvPr>
            <p:ph type="body" sz="quarter" idx="11" hasCustomPrompt="1"/>
          </p:nvPr>
        </p:nvSpPr>
        <p:spPr>
          <a:xfrm>
            <a:off x="762000" y="2126397"/>
            <a:ext cx="3429000" cy="2971800"/>
          </a:xfrm>
        </p:spPr>
        <p:txBody>
          <a:bodyPr>
            <a:normAutofit/>
          </a:bodyPr>
          <a:lstStyle>
            <a:lvl1pPr>
              <a:buNone/>
              <a:defRPr sz="1400" baseline="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219200"/>
            <a:ext cx="7772400" cy="1143000"/>
          </a:xfrm>
          <a:prstGeom prst="rect">
            <a:avLst/>
          </a:prstGeom>
        </p:spPr>
        <p:txBody>
          <a:bodyPr anchor="t"/>
          <a:lstStyle>
            <a:lvl1pPr algn="l">
              <a:defRPr sz="4800" b="1" cap="none">
                <a:solidFill>
                  <a:srgbClr val="009CD5"/>
                </a:solidFill>
                <a:latin typeface="Frutiga"/>
                <a:cs typeface="Frutiga"/>
              </a:defRPr>
            </a:lvl1pPr>
          </a:lstStyle>
          <a:p>
            <a:r>
              <a:rPr lang="en-GB" dirty="0" smtClean="0"/>
              <a:t>Click to edit title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1143000"/>
            <a:ext cx="7926600" cy="990600"/>
          </a:xfrm>
          <a:prstGeom prst="rect">
            <a:avLst/>
          </a:prstGeom>
        </p:spPr>
        <p:txBody>
          <a:bodyPr/>
          <a:lstStyle>
            <a:lvl1pPr algn="l">
              <a:defRPr sz="4800" b="1">
                <a:solidFill>
                  <a:srgbClr val="009CD5"/>
                </a:solidFill>
                <a:latin typeface="Frutiga "/>
                <a:cs typeface="Frutiga "/>
              </a:defRPr>
            </a:lvl1pPr>
          </a:lstStyle>
          <a:p>
            <a:r>
              <a:rPr lang="en-GB" dirty="0" smtClean="0"/>
              <a:t>Click to edit title</a:t>
            </a:r>
            <a:endParaRPr lang="en-US" dirty="0"/>
          </a:p>
        </p:txBody>
      </p:sp>
      <p:sp>
        <p:nvSpPr>
          <p:cNvPr id="3" name="Content Placeholder 2"/>
          <p:cNvSpPr>
            <a:spLocks noGrp="1"/>
          </p:cNvSpPr>
          <p:nvPr>
            <p:ph sz="half" idx="1"/>
          </p:nvPr>
        </p:nvSpPr>
        <p:spPr>
          <a:xfrm>
            <a:off x="762000" y="2133600"/>
            <a:ext cx="3886200" cy="3352800"/>
          </a:xfrm>
        </p:spPr>
        <p:txBody>
          <a:bodyPr>
            <a:normAutofit/>
          </a:bodyPr>
          <a:lstStyle>
            <a:lvl1pPr>
              <a:defRPr sz="1400">
                <a:solidFill>
                  <a:srgbClr val="000000"/>
                </a:solidFill>
                <a:latin typeface="FRutiga"/>
                <a:cs typeface="FRutiga"/>
              </a:defRPr>
            </a:lvl1pPr>
            <a:lvl2pPr>
              <a:defRPr sz="1400">
                <a:solidFill>
                  <a:srgbClr val="000000"/>
                </a:solidFill>
                <a:latin typeface="FRutiga"/>
                <a:cs typeface="FRutiga"/>
              </a:defRPr>
            </a:lvl2pPr>
            <a:lvl3pPr>
              <a:defRPr sz="1400">
                <a:solidFill>
                  <a:srgbClr val="000000"/>
                </a:solidFill>
                <a:latin typeface="FRutiga"/>
                <a:cs typeface="FRutiga"/>
              </a:defRPr>
            </a:lvl3pPr>
            <a:lvl4pPr>
              <a:defRPr sz="1400">
                <a:solidFill>
                  <a:srgbClr val="000000"/>
                </a:solidFill>
                <a:latin typeface="FRutiga"/>
                <a:cs typeface="FRutiga"/>
              </a:defRPr>
            </a:lvl4pPr>
            <a:lvl5pPr>
              <a:defRPr sz="1400">
                <a:solidFill>
                  <a:srgbClr val="000000"/>
                </a:solidFill>
                <a:latin typeface="FRutiga"/>
                <a:cs typeface="FRutig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800600" y="2133599"/>
            <a:ext cx="3888000" cy="3348000"/>
          </a:xfrm>
        </p:spPr>
        <p:txBody>
          <a:bodyPr>
            <a:normAutofit/>
          </a:bodyPr>
          <a:lstStyle>
            <a:lvl1pPr>
              <a:defRPr sz="1400">
                <a:solidFill>
                  <a:srgbClr val="000000"/>
                </a:solidFill>
                <a:latin typeface="FRutiga"/>
                <a:cs typeface="FRutiga"/>
              </a:defRPr>
            </a:lvl1pPr>
            <a:lvl2pPr>
              <a:defRPr sz="1400">
                <a:solidFill>
                  <a:srgbClr val="000000"/>
                </a:solidFill>
                <a:latin typeface="FRutiga"/>
                <a:cs typeface="FRutiga"/>
              </a:defRPr>
            </a:lvl2pPr>
            <a:lvl3pPr>
              <a:defRPr sz="1400">
                <a:solidFill>
                  <a:srgbClr val="000000"/>
                </a:solidFill>
                <a:latin typeface="FRutiga"/>
                <a:cs typeface="FRutiga"/>
              </a:defRPr>
            </a:lvl3pPr>
            <a:lvl4pPr>
              <a:defRPr sz="1400">
                <a:solidFill>
                  <a:srgbClr val="000000"/>
                </a:solidFill>
                <a:latin typeface="FRutiga"/>
                <a:cs typeface="FRutiga"/>
              </a:defRPr>
            </a:lvl4pPr>
            <a:lvl5pPr>
              <a:defRPr sz="1400">
                <a:solidFill>
                  <a:srgbClr val="000000"/>
                </a:solidFill>
                <a:latin typeface="FRutiga"/>
                <a:cs typeface="FRutig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2.pd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hyperlink" Target="http://webyd01/documents/documents/HE-Yorkshire-and-the-Humber-Col-v2.png" TargetMode="Externa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a:t>
            </a:r>
            <a:r>
              <a:rPr lang="en-GB" dirty="0" err="1" smtClean="0"/>
              <a:t>leve</a:t>
            </a:r>
            <a:endParaRPr lang="en-GB" dirty="0" smtClean="0"/>
          </a:p>
          <a:p>
            <a:pPr lvl="2"/>
            <a:r>
              <a:rPr lang="en-GB" dirty="0" smtClean="0"/>
              <a:t>Third level</a:t>
            </a:r>
          </a:p>
          <a:p>
            <a:pPr lvl="3"/>
            <a:r>
              <a:rPr lang="en-GB" dirty="0" smtClean="0"/>
              <a:t>Fourth level</a:t>
            </a:r>
          </a:p>
          <a:p>
            <a:pPr lvl="4"/>
            <a:r>
              <a:rPr lang="en-GB" dirty="0" smtClean="0"/>
              <a:t>Fifth level</a:t>
            </a:r>
            <a:endParaRPr lang="en-US" dirty="0"/>
          </a:p>
        </p:txBody>
      </p:sp>
      <p:pic>
        <p:nvPicPr>
          <p:cNvPr id="10" name="Picture 9" descr="HEE Logo copy.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7"/>
              <a:stretch>
                <a:fillRect/>
              </a:stretch>
            </p:blipFill>
          </mc:Choice>
          <mc:Fallback>
            <p:blipFill>
              <a:blip r:embed="rId8"/>
              <a:stretch>
                <a:fillRect/>
              </a:stretch>
            </p:blipFill>
          </mc:Fallback>
        </mc:AlternateContent>
        <p:spPr>
          <a:xfrm>
            <a:off x="6172200" y="278200"/>
            <a:ext cx="2667000" cy="560000"/>
          </a:xfrm>
          <a:prstGeom prst="rect">
            <a:avLst/>
          </a:prstGeom>
        </p:spPr>
      </p:pic>
      <p:sp>
        <p:nvSpPr>
          <p:cNvPr id="13" name="Rectangle 12"/>
          <p:cNvSpPr/>
          <p:nvPr userDrawn="1"/>
        </p:nvSpPr>
        <p:spPr>
          <a:xfrm>
            <a:off x="457200" y="6031468"/>
            <a:ext cx="1878351" cy="369332"/>
          </a:xfrm>
          <a:prstGeom prst="rect">
            <a:avLst/>
          </a:prstGeom>
        </p:spPr>
        <p:txBody>
          <a:bodyPr wrap="none">
            <a:spAutoFit/>
          </a:bodyPr>
          <a:lstStyle/>
          <a:p>
            <a:r>
              <a:rPr lang="en-US" dirty="0" err="1" smtClean="0">
                <a:solidFill>
                  <a:srgbClr val="1E427B"/>
                </a:solidFill>
                <a:latin typeface="Frutiga"/>
                <a:cs typeface="Frutiga"/>
              </a:rPr>
              <a:t>www.hee.nhs.uk</a:t>
            </a:r>
            <a:endParaRPr lang="en-US" dirty="0"/>
          </a:p>
        </p:txBody>
      </p:sp>
      <p:pic>
        <p:nvPicPr>
          <p:cNvPr id="6" name="Picture 5" descr="PP inner background without.jpg"/>
          <p:cNvPicPr>
            <a:picLocks/>
          </p:cNvPicPr>
          <p:nvPr userDrawn="1"/>
        </p:nvPicPr>
        <p:blipFill>
          <a:blip r:embed="rId9"/>
          <a:stretch>
            <a:fillRect/>
          </a:stretch>
        </p:blipFill>
        <p:spPr>
          <a:xfrm>
            <a:off x="0" y="0"/>
            <a:ext cx="9195450" cy="6881500"/>
          </a:xfrm>
          <a:prstGeom prst="rect">
            <a:avLst/>
          </a:prstGeom>
        </p:spPr>
      </p:pic>
      <p:sp>
        <p:nvSpPr>
          <p:cNvPr id="8" name="Rectangle 7"/>
          <p:cNvSpPr/>
          <p:nvPr userDrawn="1"/>
        </p:nvSpPr>
        <p:spPr>
          <a:xfrm>
            <a:off x="457200" y="6096000"/>
            <a:ext cx="2198038" cy="369332"/>
          </a:xfrm>
          <a:prstGeom prst="rect">
            <a:avLst/>
          </a:prstGeom>
        </p:spPr>
        <p:txBody>
          <a:bodyPr wrap="non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1E427B"/>
                </a:solidFill>
                <a:latin typeface="Frutiga"/>
                <a:cs typeface="Frutiga"/>
              </a:rPr>
              <a:t>http://yh.hee.nhs.uk</a:t>
            </a:r>
            <a:endParaRPr lang="en-US" dirty="0" smtClean="0"/>
          </a:p>
        </p:txBody>
      </p:sp>
      <p:pic>
        <p:nvPicPr>
          <p:cNvPr id="11266" name="Picture 2" descr="Logo">
            <a:hlinkClick r:id="rId10"/>
          </p:cNvPr>
          <p:cNvPicPr>
            <a:picLocks noChangeAspect="1" noChangeArrowheads="1"/>
          </p:cNvPicPr>
          <p:nvPr userDrawn="1"/>
        </p:nvPicPr>
        <p:blipFill>
          <a:blip r:embed="rId11"/>
          <a:srcRect/>
          <a:stretch>
            <a:fillRect/>
          </a:stretch>
        </p:blipFill>
        <p:spPr bwMode="auto">
          <a:xfrm>
            <a:off x="6589440" y="249600"/>
            <a:ext cx="2249760" cy="1177200"/>
          </a:xfrm>
          <a:prstGeom prst="rect">
            <a:avLst/>
          </a:prstGeom>
          <a:noFill/>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8" r:id="rId3"/>
    <p:sldLayoutId id="2147483676" r:id="rId4"/>
    <p:sldLayoutId id="2147483677"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219200"/>
            <a:ext cx="7772400" cy="3505944"/>
          </a:xfrm>
        </p:spPr>
        <p:txBody>
          <a:bodyPr/>
          <a:lstStyle/>
          <a:p>
            <a:r>
              <a:rPr lang="en-GB" sz="4400" dirty="0" smtClean="0"/>
              <a:t> </a:t>
            </a:r>
            <a:endParaRPr lang="en-GB" sz="4400" dirty="0"/>
          </a:p>
        </p:txBody>
      </p:sp>
      <p:sp>
        <p:nvSpPr>
          <p:cNvPr id="3" name="Rectangle 2"/>
          <p:cNvSpPr/>
          <p:nvPr/>
        </p:nvSpPr>
        <p:spPr>
          <a:xfrm>
            <a:off x="736080" y="2564904"/>
            <a:ext cx="7796360" cy="1323439"/>
          </a:xfrm>
          <a:prstGeom prst="rect">
            <a:avLst/>
          </a:prstGeom>
        </p:spPr>
        <p:txBody>
          <a:bodyPr wrap="square">
            <a:spAutoFit/>
          </a:bodyPr>
          <a:lstStyle/>
          <a:p>
            <a:pPr algn="ctr"/>
            <a:r>
              <a:rPr lang="en-GB" sz="4000" dirty="0" smtClean="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Consultation Observation Tool </a:t>
            </a:r>
          </a:p>
          <a:p>
            <a:pPr algn="ctr"/>
            <a:r>
              <a:rPr lang="en-GB" sz="4000" dirty="0" smtClean="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GB" sz="4000" dirty="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COT)</a:t>
            </a:r>
          </a:p>
        </p:txBody>
      </p:sp>
    </p:spTree>
    <p:extLst>
      <p:ext uri="{BB962C8B-B14F-4D97-AF65-F5344CB8AC3E}">
        <p14:creationId xmlns:p14="http://schemas.microsoft.com/office/powerpoint/2010/main" val="1644849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08920"/>
            <a:ext cx="7772400" cy="1143000"/>
          </a:xfrm>
        </p:spPr>
        <p:txBody>
          <a:bodyPr/>
          <a:lstStyle/>
          <a:p>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COT is one of the tools used to collect evidence for the Trainee’s e-Portfolio as part of the Workplace Based Assessment component of the MRCGP exam.</a:t>
            </a:r>
            <a:r>
              <a:rPr lang="en-GB"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GB" dirty="0"/>
          </a:p>
        </p:txBody>
      </p:sp>
    </p:spTree>
    <p:extLst>
      <p:ext uri="{BB962C8B-B14F-4D97-AF65-F5344CB8AC3E}">
        <p14:creationId xmlns:p14="http://schemas.microsoft.com/office/powerpoint/2010/main" val="2556767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556792"/>
            <a:ext cx="7772400" cy="805408"/>
          </a:xfrm>
        </p:spPr>
        <p:txBody>
          <a:bodyPr/>
          <a:lstStyle/>
          <a:p>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Selecting consultations for COT</a:t>
            </a:r>
            <a:b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COTs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can be done either by observation of recordings or direct observations of patient consultations</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resulting discussion and feedback provides evidence for the trainee’s e-Portfolio.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It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is inadvisable for a consultation to be longer than 15 minutes as effective use of time is one of the performance criteria.</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8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1800"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33019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37" y="1063960"/>
            <a:ext cx="7772400" cy="4658072"/>
          </a:xfrm>
        </p:spPr>
        <p:txBody>
          <a:bodyPr/>
          <a:lstStyle/>
          <a:p>
            <a:r>
              <a:rPr lang="en-GB" sz="3200" u="sng" dirty="0" smtClean="0"/>
              <a:t/>
            </a:r>
            <a:br>
              <a:rPr lang="en-GB" sz="3200" u="sng" dirty="0" smtClean="0"/>
            </a:br>
            <a:endParaRPr lang="en-GB" sz="2000" dirty="0"/>
          </a:p>
        </p:txBody>
      </p:sp>
      <p:sp>
        <p:nvSpPr>
          <p:cNvPr id="3" name="Rectangle 2"/>
          <p:cNvSpPr/>
          <p:nvPr/>
        </p:nvSpPr>
        <p:spPr>
          <a:xfrm>
            <a:off x="1043608" y="1772816"/>
            <a:ext cx="7830661" cy="2123658"/>
          </a:xfrm>
          <a:prstGeom prst="rect">
            <a:avLst/>
          </a:prstGeom>
        </p:spPr>
        <p:txBody>
          <a:bodyPr wrap="square">
            <a:spAutoFit/>
          </a:bodyPr>
          <a:lstStyle/>
          <a:p>
            <a:endParaRPr lang="en-GB" sz="3600" dirty="0" smtClean="0">
              <a:solidFill>
                <a:srgbClr val="4B89D0"/>
              </a:solidFill>
              <a:latin typeface="Arial" panose="020B0604020202020204" pitchFamily="34" charset="0"/>
              <a:cs typeface="Arial" panose="020B0604020202020204" pitchFamily="34" charset="0"/>
            </a:endParaRPr>
          </a:p>
          <a:p>
            <a:r>
              <a:rPr lang="en-GB" sz="3600" dirty="0" smtClean="0">
                <a:solidFill>
                  <a:srgbClr val="4B89D0"/>
                </a:solidFill>
                <a:latin typeface="Arial" panose="020B0604020202020204" pitchFamily="34" charset="0"/>
                <a:cs typeface="Arial" panose="020B0604020202020204" pitchFamily="34" charset="0"/>
              </a:rPr>
              <a:t>Patient consent</a:t>
            </a:r>
          </a:p>
          <a:p>
            <a:endPar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patient must give consent, in accordance with the guidelines for consenting </a:t>
            </a:r>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patients.</a:t>
            </a:r>
            <a:endParaRPr lang="en-GB" sz="20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763381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02408" y="1340768"/>
            <a:ext cx="8541592" cy="1143000"/>
          </a:xfrm>
        </p:spPr>
        <p:txBody>
          <a:bodyPr/>
          <a:lstStyle/>
          <a:p>
            <a:r>
              <a:rPr lang="en-GB" sz="3200" b="0" dirty="0" smtClean="0">
                <a:latin typeface="Arial" panose="020B0604020202020204" pitchFamily="34" charset="0"/>
                <a:cs typeface="Arial" panose="020B0604020202020204" pitchFamily="34" charset="0"/>
              </a:rPr>
              <a:t/>
            </a:r>
            <a:br>
              <a:rPr lang="en-GB" sz="3200" b="0" dirty="0" smtClean="0">
                <a:latin typeface="Arial" panose="020B0604020202020204" pitchFamily="34" charset="0"/>
                <a:cs typeface="Arial" panose="020B0604020202020204" pitchFamily="34" charset="0"/>
              </a:rPr>
            </a:br>
            <a:r>
              <a:rPr lang="en-GB" sz="3600" b="0" dirty="0" smtClean="0">
                <a:latin typeface="Arial" panose="020B0604020202020204" pitchFamily="34" charset="0"/>
                <a:cs typeface="Arial" panose="020B0604020202020204" pitchFamily="34" charset="0"/>
              </a:rPr>
              <a:t>Collecting </a:t>
            </a:r>
            <a:r>
              <a:rPr lang="en-GB" sz="3600" b="0" dirty="0">
                <a:latin typeface="Arial" panose="020B0604020202020204" pitchFamily="34" charset="0"/>
                <a:cs typeface="Arial" panose="020B0604020202020204" pitchFamily="34" charset="0"/>
              </a:rPr>
              <a:t>evidence from the </a:t>
            </a:r>
            <a:r>
              <a:rPr lang="en-GB" sz="3600" b="0" dirty="0" smtClean="0">
                <a:latin typeface="Arial" panose="020B0604020202020204" pitchFamily="34" charset="0"/>
                <a:cs typeface="Arial" panose="020B0604020202020204" pitchFamily="34" charset="0"/>
              </a:rPr>
              <a:t>consultation</a:t>
            </a:r>
            <a:br>
              <a:rPr lang="en-GB" sz="3600" b="0" dirty="0" smtClean="0">
                <a:latin typeface="Arial" panose="020B0604020202020204" pitchFamily="34" charset="0"/>
                <a:cs typeface="Arial" panose="020B0604020202020204" pitchFamily="34" charset="0"/>
              </a:rPr>
            </a:br>
            <a:r>
              <a:rPr lang="en-GB" sz="3600" b="0" dirty="0" smtClean="0">
                <a:latin typeface="Arial" panose="020B0604020202020204" pitchFamily="34" charset="0"/>
                <a:cs typeface="Arial" panose="020B0604020202020204" pitchFamily="34" charset="0"/>
              </a:rPr>
              <a:t/>
            </a:r>
            <a:br>
              <a:rPr lang="en-GB" sz="3600" b="0" dirty="0" smtClean="0">
                <a:latin typeface="Arial" panose="020B0604020202020204" pitchFamily="34" charset="0"/>
                <a:cs typeface="Arial" panose="020B0604020202020204" pitchFamily="34" charset="0"/>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Relate your observations to the WPBA competence framework and COT criteria</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Make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an overall judgement and provide formal feedback, with recommendations for further development.</a:t>
            </a:r>
            <a:r>
              <a:rPr lang="en-GB" sz="3600" dirty="0">
                <a:latin typeface="Arial" panose="020B0604020202020204" pitchFamily="34" charset="0"/>
                <a:cs typeface="Arial" panose="020B0604020202020204" pitchFamily="34" charset="0"/>
              </a:rPr>
              <a:t/>
            </a:r>
            <a:br>
              <a:rPr lang="en-GB" sz="3600" dirty="0">
                <a:latin typeface="Arial" panose="020B0604020202020204" pitchFamily="34" charset="0"/>
                <a:cs typeface="Arial" panose="020B0604020202020204" pitchFamily="34" charset="0"/>
              </a:rPr>
            </a:br>
            <a:endParaRPr lang="en-GB" sz="36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5536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484784"/>
            <a:ext cx="7772400" cy="22098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Numbers required</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minimum of 6 COTs in each of ST1 and ST2</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 minimum of 12 COTs in ST3.</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92767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451" y="2160188"/>
            <a:ext cx="7772400" cy="1508423"/>
          </a:xfrm>
        </p:spPr>
        <p:txBody>
          <a:bodyPr/>
          <a:lstStyle/>
          <a:p>
            <a:pPr algn="ctr"/>
            <a:r>
              <a:rPr lang="en-GB" sz="4000" b="0" dirty="0">
                <a:latin typeface="Arial Unicode MS" panose="020B0604020202020204" pitchFamily="34" charset="-128"/>
                <a:ea typeface="Arial Unicode MS" panose="020B0604020202020204" pitchFamily="34" charset="-128"/>
                <a:cs typeface="Arial Unicode MS" panose="020B0604020202020204" pitchFamily="34" charset="-128"/>
              </a:rPr>
              <a:t>Detailed guide to the Performance Criteria</a:t>
            </a:r>
          </a:p>
        </p:txBody>
      </p:sp>
    </p:spTree>
    <p:extLst>
      <p:ext uri="{BB962C8B-B14F-4D97-AF65-F5344CB8AC3E}">
        <p14:creationId xmlns:p14="http://schemas.microsoft.com/office/powerpoint/2010/main" val="3940539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627" y="1061864"/>
            <a:ext cx="828092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PC1</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Encourages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the patient’s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contribution</a:t>
            </a:r>
            <a:r>
              <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panose="020B0604020202020204" pitchFamily="34" charset="0"/>
                <a:cs typeface="Arial" panose="020B0604020202020204" pitchFamily="34" charset="0"/>
              </a:rPr>
              <a:t>The </a:t>
            </a:r>
            <a:r>
              <a:rPr lang="en-GB" sz="2000" b="0" dirty="0">
                <a:solidFill>
                  <a:schemeClr val="tx1"/>
                </a:solidFill>
                <a:latin typeface="Arial" panose="020B0604020202020204" pitchFamily="34" charset="0"/>
                <a:cs typeface="Arial" panose="020B0604020202020204" pitchFamily="34" charset="0"/>
              </a:rPr>
              <a:t>doctor is seen to encourage the patient’s contribution at appropriate points in the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consultation. 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competence is particularly looking for evidence of a doctor’s active listening skills, the ability to use open questions, to avoid unnecessary interruptions, and the use of non-verbal skills, in exploring and clarifying the patient’s symptoms.</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Evidence should be sought that the doctor can encourage a contribution from a patient when encouragement is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needed.</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latin typeface="Arial" panose="020B0604020202020204" pitchFamily="34" charset="0"/>
                <a:cs typeface="Arial" panose="020B0604020202020204" pitchFamily="34" charset="0"/>
              </a:rPr>
              <a:t/>
            </a:r>
            <a:br>
              <a:rPr lang="en-GB" sz="2000" b="0" dirty="0">
                <a:latin typeface="Arial" panose="020B0604020202020204" pitchFamily="34" charset="0"/>
                <a:cs typeface="Arial" panose="020B0604020202020204" pitchFamily="34" charset="0"/>
              </a:rPr>
            </a:br>
            <a:endParaRPr lang="en-GB" sz="2000" b="0" dirty="0"/>
          </a:p>
        </p:txBody>
      </p:sp>
    </p:spTree>
    <p:extLst>
      <p:ext uri="{BB962C8B-B14F-4D97-AF65-F5344CB8AC3E}">
        <p14:creationId xmlns:p14="http://schemas.microsoft.com/office/powerpoint/2010/main" val="2389851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628800"/>
            <a:ext cx="7772400" cy="1143000"/>
          </a:xfrm>
        </p:spPr>
        <p:txBody>
          <a:bodyPr/>
          <a:lstStyle/>
          <a:p>
            <a:r>
              <a:rPr lang="en-GB" sz="3600" b="0" dirty="0" smtClean="0">
                <a:latin typeface="Arial" panose="020B0604020202020204" pitchFamily="34" charset="0"/>
                <a:cs typeface="Arial" panose="020B0604020202020204" pitchFamily="34" charset="0"/>
              </a:rPr>
              <a:t>PC2</a:t>
            </a:r>
            <a:br>
              <a:rPr lang="en-GB" sz="3600" b="0" dirty="0" smtClean="0">
                <a:latin typeface="Arial" panose="020B0604020202020204" pitchFamily="34" charset="0"/>
                <a:cs typeface="Arial" panose="020B0604020202020204" pitchFamily="34" charset="0"/>
              </a:rPr>
            </a:br>
            <a:r>
              <a:rPr lang="en-GB" sz="3600" b="0" dirty="0" smtClean="0">
                <a:latin typeface="Arial" panose="020B0604020202020204" pitchFamily="34" charset="0"/>
                <a:cs typeface="Arial" panose="020B0604020202020204" pitchFamily="34" charset="0"/>
              </a:rPr>
              <a:t>Responds </a:t>
            </a:r>
            <a:r>
              <a:rPr lang="en-GB" sz="3600" b="0" dirty="0">
                <a:latin typeface="Arial" panose="020B0604020202020204" pitchFamily="34" charset="0"/>
                <a:cs typeface="Arial" panose="020B0604020202020204" pitchFamily="34" charset="0"/>
              </a:rPr>
              <a:t>to </a:t>
            </a:r>
            <a:r>
              <a:rPr lang="en-GB" sz="3600" b="0" dirty="0" smtClean="0">
                <a:latin typeface="Arial" panose="020B0604020202020204" pitchFamily="34" charset="0"/>
                <a:cs typeface="Arial" panose="020B0604020202020204" pitchFamily="34" charset="0"/>
              </a:rPr>
              <a:t>cues</a:t>
            </a:r>
            <a:br>
              <a:rPr lang="en-GB" sz="3600" b="0" dirty="0" smtClean="0">
                <a:latin typeface="Arial" panose="020B0604020202020204" pitchFamily="34" charset="0"/>
                <a:cs typeface="Arial" panose="020B0604020202020204" pitchFamily="34" charset="0"/>
              </a:rPr>
            </a:br>
            <a:r>
              <a:rPr lang="en-GB" sz="2000" b="0" dirty="0" smtClean="0">
                <a:latin typeface="Arial" panose="020B0604020202020204" pitchFamily="34" charset="0"/>
                <a:cs typeface="Arial" panose="020B0604020202020204" pitchFamily="34" charset="0"/>
              </a:rPr>
              <a:t/>
            </a:r>
            <a:br>
              <a:rPr lang="en-GB" sz="2000" b="0" dirty="0" smtClean="0">
                <a:latin typeface="Arial" panose="020B0604020202020204" pitchFamily="34" charset="0"/>
                <a:cs typeface="Arial" panose="020B0604020202020204" pitchFamily="34" charset="0"/>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doctor is seen to respond to signal (cues) that lead to a deeper understanding of the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problem.</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22872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980728"/>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PC3</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Places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complaint in appropriate psychosocial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contexts</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doctor uses appropriate psychological and social information to place the complaint in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context. Trainee’s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are expected to consider relevant psychological, social including occupational aspect of the problem: these may be known beforehand, or offered spontaneously by the patient, or elicited</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trainee should use the information in exploring the problem </a:t>
            </a:r>
            <a:r>
              <a:rPr lang="en-GB" sz="2000" b="0" dirty="0" err="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eg</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GB" sz="2000" b="0" i="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How does your backache affect you life as a builder</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latin typeface="Arial" panose="020B0604020202020204" pitchFamily="34" charset="0"/>
                <a:cs typeface="Arial" panose="020B0604020202020204" pitchFamily="34" charset="0"/>
              </a:rPr>
              <a:t/>
            </a:r>
            <a:br>
              <a:rPr lang="en-GB" sz="2000" b="0" dirty="0">
                <a:latin typeface="Arial" panose="020B0604020202020204" pitchFamily="34" charset="0"/>
                <a:cs typeface="Arial" panose="020B0604020202020204" pitchFamily="34" charset="0"/>
              </a:rPr>
            </a:br>
            <a:endParaRPr lang="en-GB" sz="2000" b="0" dirty="0"/>
          </a:p>
        </p:txBody>
      </p:sp>
    </p:spTree>
    <p:extLst>
      <p:ext uri="{BB962C8B-B14F-4D97-AF65-F5344CB8AC3E}">
        <p14:creationId xmlns:p14="http://schemas.microsoft.com/office/powerpoint/2010/main" val="4093972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1556792"/>
            <a:ext cx="8242175"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PC4</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Explores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patient’s health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understanding</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doctor explores the patient’s health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understanding. 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competence incorporates exploring the patient’s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‘Ideas</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concerns and expectations’ in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context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of ‘Discover the reason’s for the patient’s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attendance.</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428594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946" y="647700"/>
            <a:ext cx="7772400" cy="1143000"/>
          </a:xfrm>
        </p:spPr>
        <p:txBody>
          <a:bodyPr/>
          <a:lstStyle/>
          <a:p>
            <a:r>
              <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PC5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Includes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or excludes likely relevant condition</a:t>
            </a:r>
            <a:b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doctor obtains sufficient information to include or exclude likely relevant significant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conditions.</a:t>
            </a:r>
            <a:r>
              <a:rPr lang="en-GB" dirty="0">
                <a:solidFill>
                  <a:schemeClr val="tx1"/>
                </a:solidFill>
                <a:latin typeface="Arial" panose="020B0604020202020204" pitchFamily="34" charset="0"/>
                <a:cs typeface="Arial" panose="020B0604020202020204" pitchFamily="34" charset="0"/>
              </a:rPr>
              <a:t/>
            </a:r>
            <a:br>
              <a:rPr lang="en-GB" dirty="0">
                <a:solidFill>
                  <a:schemeClr val="tx1"/>
                </a:solidFill>
                <a:latin typeface="Arial" panose="020B0604020202020204" pitchFamily="34" charset="0"/>
                <a:cs typeface="Arial" panose="020B0604020202020204" pitchFamily="34" charset="0"/>
              </a:rPr>
            </a:br>
            <a:endParaRPr lang="en-GB" dirty="0">
              <a:solidFill>
                <a:schemeClr val="tx1"/>
              </a:solidFill>
            </a:endParaRPr>
          </a:p>
        </p:txBody>
      </p:sp>
    </p:spTree>
    <p:extLst>
      <p:ext uri="{BB962C8B-B14F-4D97-AF65-F5344CB8AC3E}">
        <p14:creationId xmlns:p14="http://schemas.microsoft.com/office/powerpoint/2010/main" val="2242627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24744"/>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PC6</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Appropriate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physical or mental state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examination</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physical/mental examination chosen is likely to confirm or disprove hypotheses that could reasonably have been formed, OR is designed to address a patient’s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concern.</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559407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556792"/>
            <a:ext cx="8457480" cy="1143000"/>
          </a:xfrm>
        </p:spPr>
        <p:txBody>
          <a:bodyPr/>
          <a:lstStyle/>
          <a:p>
            <a:r>
              <a:rPr lang="en-GB" sz="3600" b="0" dirty="0" smtClean="0">
                <a:latin typeface="Arial" panose="020B0604020202020204" pitchFamily="34" charset="0"/>
                <a:cs typeface="Arial" panose="020B0604020202020204" pitchFamily="34" charset="0"/>
              </a:rPr>
              <a:t>PC7</a:t>
            </a:r>
            <a:br>
              <a:rPr lang="en-GB" sz="3600" b="0" dirty="0" smtClean="0">
                <a:latin typeface="Arial" panose="020B0604020202020204" pitchFamily="34" charset="0"/>
                <a:cs typeface="Arial" panose="020B0604020202020204" pitchFamily="34" charset="0"/>
              </a:rPr>
            </a:br>
            <a:r>
              <a:rPr lang="en-GB" sz="3600" b="0" dirty="0" smtClean="0">
                <a:latin typeface="Arial" panose="020B0604020202020204" pitchFamily="34" charset="0"/>
                <a:cs typeface="Arial" panose="020B0604020202020204" pitchFamily="34" charset="0"/>
              </a:rPr>
              <a:t>Makes </a:t>
            </a:r>
            <a:r>
              <a:rPr lang="en-GB" sz="3600" b="0" dirty="0">
                <a:latin typeface="Arial" panose="020B0604020202020204" pitchFamily="34" charset="0"/>
                <a:cs typeface="Arial" panose="020B0604020202020204" pitchFamily="34" charset="0"/>
              </a:rPr>
              <a:t>an appropriate working </a:t>
            </a:r>
            <a:r>
              <a:rPr lang="en-GB" sz="3600" b="0" dirty="0" smtClean="0">
                <a:latin typeface="Arial" panose="020B0604020202020204" pitchFamily="34" charset="0"/>
                <a:cs typeface="Arial" panose="020B0604020202020204" pitchFamily="34" charset="0"/>
              </a:rPr>
              <a:t>diagnosis</a:t>
            </a:r>
            <a:br>
              <a:rPr lang="en-GB" sz="3600" b="0" dirty="0" smtClean="0">
                <a:latin typeface="Arial" panose="020B0604020202020204" pitchFamily="34" charset="0"/>
                <a:cs typeface="Arial" panose="020B0604020202020204" pitchFamily="34" charset="0"/>
              </a:rPr>
            </a:br>
            <a:r>
              <a:rPr lang="en-GB" sz="3600" b="0" dirty="0" smtClean="0">
                <a:latin typeface="Arial" panose="020B0604020202020204" pitchFamily="34" charset="0"/>
                <a:cs typeface="Arial" panose="020B0604020202020204" pitchFamily="34" charset="0"/>
              </a:rPr>
              <a:t/>
            </a:r>
            <a:br>
              <a:rPr lang="en-GB" sz="3600" b="0" dirty="0" smtClean="0">
                <a:latin typeface="Arial" panose="020B0604020202020204" pitchFamily="34" charset="0"/>
                <a:cs typeface="Arial" panose="020B0604020202020204" pitchFamily="34" charset="0"/>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doctor appears to make a clinically appropriate working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diagnosis.</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23922966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684" y="908720"/>
            <a:ext cx="8352928"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PC8</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Explains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the problem in appropriate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language</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doctor explains the problem or diagnosis in appropriate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language. There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must be evidence of an explanation of the patient’s problem and the findings should be shared with the patient</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Excellent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registrars will incorporate some of all of the patient’s health beliefs considered in PC4</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It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is unlikely that this competence could be demonstrated in the absence of PC4</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Essentially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it requires a reference back to the patient-held ideas during the explanation of the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problem/diagnosis.</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GB" sz="36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86518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620688"/>
            <a:ext cx="8530207"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PC9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Seeks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to confirm patient’s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understanding</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doctor specifically seeks to confirm the patient’s understanding of the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diagnosis.</a:t>
            </a:r>
            <a:r>
              <a:rPr lang="en-GB" sz="2000" dirty="0">
                <a:latin typeface="Arial" panose="020B0604020202020204" pitchFamily="34" charset="0"/>
                <a:cs typeface="Arial" panose="020B0604020202020204" pitchFamily="34" charset="0"/>
              </a:rPr>
              <a:t> </a:t>
            </a:r>
            <a:r>
              <a:rPr lang="en-GB" sz="2000" b="0" dirty="0">
                <a:solidFill>
                  <a:schemeClr val="tx1"/>
                </a:solidFill>
                <a:latin typeface="Arial" panose="020B0604020202020204" pitchFamily="34" charset="0"/>
                <a:cs typeface="Arial" panose="020B0604020202020204" pitchFamily="34" charset="0"/>
              </a:rPr>
              <a:t>This should be an active seeking out of the patient’s understanding</a:t>
            </a:r>
            <a:r>
              <a:rPr lang="en-GB" sz="2000" b="0" dirty="0" smtClean="0">
                <a:solidFill>
                  <a:schemeClr val="tx1"/>
                </a:solidFill>
                <a:latin typeface="Arial" panose="020B0604020202020204" pitchFamily="34" charset="0"/>
                <a:cs typeface="Arial" panose="020B0604020202020204" pitchFamily="34" charset="0"/>
              </a:rPr>
              <a:t>. Questions </a:t>
            </a:r>
            <a:r>
              <a:rPr lang="en-GB" sz="2000" b="0" dirty="0">
                <a:solidFill>
                  <a:schemeClr val="tx1"/>
                </a:solidFill>
                <a:latin typeface="Arial" panose="020B0604020202020204" pitchFamily="34" charset="0"/>
                <a:cs typeface="Arial" panose="020B0604020202020204" pitchFamily="34" charset="0"/>
              </a:rPr>
              <a:t>such as ‘</a:t>
            </a:r>
            <a:r>
              <a:rPr lang="en-GB" sz="2000" b="0" i="1" dirty="0">
                <a:solidFill>
                  <a:schemeClr val="tx1"/>
                </a:solidFill>
                <a:latin typeface="Arial" panose="020B0604020202020204" pitchFamily="34" charset="0"/>
                <a:cs typeface="Arial" panose="020B0604020202020204" pitchFamily="34" charset="0"/>
              </a:rPr>
              <a:t>Tell me what you understand by that</a:t>
            </a:r>
            <a:r>
              <a:rPr lang="en-GB" sz="2000" b="0" dirty="0">
                <a:solidFill>
                  <a:schemeClr val="tx1"/>
                </a:solidFill>
                <a:latin typeface="Arial" panose="020B0604020202020204" pitchFamily="34" charset="0"/>
                <a:cs typeface="Arial" panose="020B0604020202020204" pitchFamily="34" charset="0"/>
              </a:rPr>
              <a:t>’ or ‘</a:t>
            </a:r>
            <a:r>
              <a:rPr lang="en-GB" sz="2000" b="0" i="1" dirty="0">
                <a:solidFill>
                  <a:schemeClr val="tx1"/>
                </a:solidFill>
                <a:latin typeface="Arial" panose="020B0604020202020204" pitchFamily="34" charset="0"/>
                <a:cs typeface="Arial" panose="020B0604020202020204" pitchFamily="34" charset="0"/>
              </a:rPr>
              <a:t>What does the term angina mean to you</a:t>
            </a:r>
            <a:r>
              <a:rPr lang="en-GB" sz="2000" b="0" dirty="0">
                <a:solidFill>
                  <a:schemeClr val="tx1"/>
                </a:solidFill>
                <a:latin typeface="Arial" panose="020B0604020202020204" pitchFamily="34" charset="0"/>
                <a:cs typeface="Arial" panose="020B0604020202020204" pitchFamily="34" charset="0"/>
              </a:rPr>
              <a:t>?’ and a dialogue between the doctor and patient ensuring that the explanation is understood and accepted are essential.</a:t>
            </a:r>
            <a:br>
              <a:rPr lang="en-GB" sz="2000" b="0" dirty="0">
                <a:solidFill>
                  <a:schemeClr val="tx1"/>
                </a:solidFill>
                <a:latin typeface="Arial" panose="020B0604020202020204" pitchFamily="34" charset="0"/>
                <a:cs typeface="Arial" panose="020B0604020202020204" pitchFamily="34" charset="0"/>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GB" sz="36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81277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1872" y="1196752"/>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PC10</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Appropriate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management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plan</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management plan (including any prescription) is appropriate for the working diagnosis, reflecting a good understanding of modern accepted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practice.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Management must be a safe plan even if it is not what you would do</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Investigations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and referral should be reasonable</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prescribed medication (if any) should be safe and reasonable, even if not you preferred choice.</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751168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13284"/>
            <a:ext cx="8314183" cy="1143000"/>
          </a:xfrm>
        </p:spPr>
        <p:txBody>
          <a:bodyPr/>
          <a:lstStyle/>
          <a:p>
            <a:r>
              <a:rPr lang="en-GB" sz="3200" b="0" dirty="0" smtClean="0">
                <a:latin typeface="Arial Unicode MS" panose="020B0604020202020204" pitchFamily="34" charset="-128"/>
                <a:ea typeface="Arial Unicode MS" panose="020B0604020202020204" pitchFamily="34" charset="-128"/>
                <a:cs typeface="Arial Unicode MS" panose="020B0604020202020204" pitchFamily="34" charset="-128"/>
              </a:rPr>
              <a:t>PC11</a:t>
            </a:r>
            <a:br>
              <a:rPr lang="en-GB" sz="32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200" b="0" dirty="0" smtClean="0">
                <a:latin typeface="Arial Unicode MS" panose="020B0604020202020204" pitchFamily="34" charset="-128"/>
                <a:ea typeface="Arial Unicode MS" panose="020B0604020202020204" pitchFamily="34" charset="-128"/>
                <a:cs typeface="Arial Unicode MS" panose="020B0604020202020204" pitchFamily="34" charset="-128"/>
              </a:rPr>
              <a:t>Patient </a:t>
            </a:r>
            <a:r>
              <a:rPr lang="en-GB" sz="3200" b="0" dirty="0">
                <a:latin typeface="Arial Unicode MS" panose="020B0604020202020204" pitchFamily="34" charset="-128"/>
                <a:ea typeface="Arial Unicode MS" panose="020B0604020202020204" pitchFamily="34" charset="-128"/>
                <a:cs typeface="Arial Unicode MS" panose="020B0604020202020204" pitchFamily="34" charset="-128"/>
              </a:rPr>
              <a:t>is given the opportunity to be involved in significant management </a:t>
            </a:r>
            <a:r>
              <a:rPr lang="en-GB" sz="3200" b="0" dirty="0" smtClean="0">
                <a:latin typeface="Arial Unicode MS" panose="020B0604020202020204" pitchFamily="34" charset="-128"/>
                <a:ea typeface="Arial Unicode MS" panose="020B0604020202020204" pitchFamily="34" charset="-128"/>
                <a:cs typeface="Arial Unicode MS" panose="020B0604020202020204" pitchFamily="34" charset="-128"/>
              </a:rPr>
              <a:t>decisions</a:t>
            </a:r>
            <a:br>
              <a:rPr lang="en-GB" sz="32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8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8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doctor and patient should engage in shared decision making.</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may involve establishing the conditions for shared-decision making such as the patient’s willingness to be involved (at least 1/3 are unwilling), their ability to make decisions (some are not able), and the evidence base on which any decisions are being made.</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registrar should be rewarded for addressing any of these aspects of the competence: they do not need to take the patient right through to a decision.</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9891526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8464" y="2276872"/>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PC12</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Makes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effective use of resources</a:t>
            </a:r>
          </a:p>
        </p:txBody>
      </p:sp>
    </p:spTree>
    <p:extLst>
      <p:ext uri="{BB962C8B-B14F-4D97-AF65-F5344CB8AC3E}">
        <p14:creationId xmlns:p14="http://schemas.microsoft.com/office/powerpoint/2010/main" val="1309236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484784"/>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PC13</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Conditions </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for interval and follow up are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specified</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doctor specifies the conditions and interval for follow-up or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review.</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896990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517</TotalTime>
  <Words>73</Words>
  <Application>Microsoft Office PowerPoint</Application>
  <PresentationFormat>On-screen Show (4:3)</PresentationFormat>
  <Paragraphs>26</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 Unicode MS</vt:lpstr>
      <vt:lpstr>Arial</vt:lpstr>
      <vt:lpstr>Calibri</vt:lpstr>
      <vt:lpstr>FRutiga</vt:lpstr>
      <vt:lpstr>FRutiga</vt:lpstr>
      <vt:lpstr>Frutiga </vt:lpstr>
      <vt:lpstr>Office Theme</vt:lpstr>
      <vt:lpstr> </vt:lpstr>
      <vt:lpstr>The COT is one of the tools used to collect evidence for the Trainee’s e-Portfolio as part of the Workplace Based Assessment component of the MRCGP exam. </vt:lpstr>
      <vt:lpstr>Selecting consultations for COT  COTs can be done either by observation of recordings or direct observations of patient consultations.  The resulting discussion and feedback provides evidence for the trainee’s e-Portfolio.   It is inadvisable for a consultation to be longer than 15 minutes as effective use of time is one of the performance criteria.  </vt:lpstr>
      <vt:lpstr> </vt:lpstr>
      <vt:lpstr> Collecting evidence from the consultation  Relate your observations to the WPBA competence framework and COT criteria.   Make an overall judgement and provide formal feedback, with recommendations for further development. </vt:lpstr>
      <vt:lpstr> Numbers required  A minimum of 6 COTs in each of ST1 and ST2.  A minimum of 12 COTs in ST3. </vt:lpstr>
      <vt:lpstr>Detailed guide to the Performance Criteria</vt:lpstr>
      <vt:lpstr>PC1 Encourages the patient’s contribution  The doctor is seen to encourage the patient’s contribution at appropriate points in the consultation. This competence is particularly looking for evidence of a doctor’s active listening skills, the ability to use open questions, to avoid unnecessary interruptions, and the use of non-verbal skills, in exploring and clarifying the patient’s symptoms. Evidence should be sought that the doctor can encourage a contribution from a patient when encouragement is needed.  </vt:lpstr>
      <vt:lpstr>PC2 Responds to cues  The doctor is seen to respond to signal (cues) that lead to a deeper understanding of the problem. </vt:lpstr>
      <vt:lpstr>PC3 Places complaint in appropriate psychosocial contexts  The doctor uses appropriate psychological and social information to place the complaint in context. Trainee’s are expected to consider relevant psychological, social including occupational aspect of the problem: these may be known beforehand, or offered spontaneously by the patient, or elicited. The trainee should use the information in exploring the problem eg ‘How does your backache affect you life as a builder?’  </vt:lpstr>
      <vt:lpstr>PC4 Explores patient’s health understanding  The doctor explores the patient’s health understanding. This competence incorporates exploring the patient’s ‘Ideas, concerns and expectations’ in the context of ‘Discover the reason’s for the patient’s attendance. </vt:lpstr>
      <vt:lpstr> PC5  Includes or excludes likely relevant condition  The doctor obtains sufficient information to include or exclude likely relevant significant conditions. </vt:lpstr>
      <vt:lpstr>PC6 Appropriate physical or mental state examination  The physical/mental examination chosen is likely to confirm or disprove hypotheses that could reasonably have been formed, OR is designed to address a patient’s concern.  </vt:lpstr>
      <vt:lpstr>PC7 Makes an appropriate working diagnosis  The doctor appears to make a clinically appropriate working diagnosis.  </vt:lpstr>
      <vt:lpstr>PC8 Explains the problem in appropriate language  The doctor explains the problem or diagnosis in appropriate language. There must be evidence of an explanation of the patient’s problem and the findings should be shared with the patient. Excellent registrars will incorporate some of all of the patient’s health beliefs considered in PC4. It is unlikely that this competence could be demonstrated in the absence of PC4. Essentially it requires a reference back to the patient-held ideas during the explanation of the problem/diagnosis.     </vt:lpstr>
      <vt:lpstr> PC9  Seeks to confirm patient’s understanding  The doctor specifically seeks to confirm the patient’s understanding of the diagnosis. This should be an active seeking out of the patient’s understanding. Questions such as ‘Tell me what you understand by that’ or ‘What does the term angina mean to you?’ and a dialogue between the doctor and patient ensuring that the explanation is understood and accepted are essential.   </vt:lpstr>
      <vt:lpstr>PC10 Appropriate management plan  The management plan (including any prescription) is appropriate for the working diagnosis, reflecting a good understanding of modern accepted practice. Management must be a safe plan even if it is not what you would do. Investigations and referral should be reasonable. The prescribed medication (if any) should be safe and reasonable, even if not you preferred choice.  </vt:lpstr>
      <vt:lpstr>PC11 Patient is given the opportunity to be involved in significant management decisions  The doctor and patient should engage in shared decision making. This may involve establishing the conditions for shared-decision making such as the patient’s willingness to be involved (at least 1/3 are unwilling), their ability to make decisions (some are not able), and the evidence base on which any decisions are being made. The registrar should be rewarded for addressing any of these aspects of the competence: they do not need to take the patient right through to a decision. </vt:lpstr>
      <vt:lpstr>PC12 Makes effective use of resources</vt:lpstr>
      <vt:lpstr>PC13 Conditions for interval and follow up are specified  The doctor specifies the conditions and interval for follow-up or review. </vt:lpstr>
    </vt:vector>
  </TitlesOfParts>
  <Company>Whatever Design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Lake</dc:creator>
  <cp:lastModifiedBy>Chris Webb</cp:lastModifiedBy>
  <cp:revision>65</cp:revision>
  <dcterms:created xsi:type="dcterms:W3CDTF">2013-04-04T10:50:13Z</dcterms:created>
  <dcterms:modified xsi:type="dcterms:W3CDTF">2014-10-19T13:41:33Z</dcterms:modified>
</cp:coreProperties>
</file>