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embeddedFontLst>
    <p:embeddedFont>
      <p:font typeface="Brygada 1918 Semi Bold"/>
      <p:regular r:id="rId35"/>
    </p:embeddedFont>
    <p:embeddedFont>
      <p:font typeface="Brygada 1918 Semi Bold"/>
      <p:regular r:id="rId36"/>
    </p:embeddedFont>
    <p:embeddedFont>
      <p:font typeface="Brygada 1918 Semi Bold"/>
      <p:regular r:id="rId37"/>
    </p:embeddedFont>
    <p:embeddedFont>
      <p:font typeface="Brygada 1918 Semi Bold"/>
      <p:regular r:id="rId38"/>
    </p:embeddedFont>
    <p:embeddedFont>
      <p:font typeface="Alexandria"/>
      <p:regular r:id="rId39"/>
    </p:embeddedFont>
    <p:embeddedFont>
      <p:font typeface="Alexandria"/>
      <p:regular r:id="rId4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font" Target="fonts/font1.fntdata"/><Relationship Id="rId36" Type="http://schemas.openxmlformats.org/officeDocument/2006/relationships/font" Target="fonts/font2.fntdata"/><Relationship Id="rId37" Type="http://schemas.openxmlformats.org/officeDocument/2006/relationships/font" Target="fonts/font3.fntdata"/><Relationship Id="rId38" Type="http://schemas.openxmlformats.org/officeDocument/2006/relationships/font" Target="fonts/font4.fntdata"/><Relationship Id="rId39" Type="http://schemas.openxmlformats.org/officeDocument/2006/relationships/font" Target="fonts/font5.fntdata"/><Relationship Id="rId4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adfordvts.co.uk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svg"/><Relationship Id="rId4" Type="http://schemas.openxmlformats.org/officeDocument/2006/relationships/image" Target="../media/image-20-4.png"/><Relationship Id="rId5" Type="http://schemas.openxmlformats.org/officeDocument/2006/relationships/image" Target="../media/image-20-5.svg"/><Relationship Id="rId6" Type="http://schemas.openxmlformats.org/officeDocument/2006/relationships/image" Target="../media/image-20-6.png"/><Relationship Id="rId7" Type="http://schemas.openxmlformats.org/officeDocument/2006/relationships/image" Target="../media/image-20-7.svg"/><Relationship Id="rId8" Type="http://schemas.openxmlformats.org/officeDocument/2006/relationships/image" Target="../media/image-20-8.png"/><Relationship Id="rId9" Type="http://schemas.openxmlformats.org/officeDocument/2006/relationships/image" Target="../media/image-20-9.svg"/><Relationship Id="rId10" Type="http://schemas.openxmlformats.org/officeDocument/2006/relationships/slideLayout" Target="../slideLayouts/slideLayout21.xml"/><Relationship Id="rId11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3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svg"/><Relationship Id="rId3" Type="http://schemas.openxmlformats.org/officeDocument/2006/relationships/image" Target="../media/image-25-3.png"/><Relationship Id="rId4" Type="http://schemas.openxmlformats.org/officeDocument/2006/relationships/image" Target="../media/image-25-4.svg"/><Relationship Id="rId5" Type="http://schemas.openxmlformats.org/officeDocument/2006/relationships/image" Target="../media/image-25-5.png"/><Relationship Id="rId6" Type="http://schemas.openxmlformats.org/officeDocument/2006/relationships/image" Target="../media/image-25-6.svg"/><Relationship Id="rId7" Type="http://schemas.openxmlformats.org/officeDocument/2006/relationships/image" Target="../media/image-25-7.png"/><Relationship Id="rId8" Type="http://schemas.openxmlformats.org/officeDocument/2006/relationships/image" Target="../media/image-25-8.svg"/><Relationship Id="rId9" Type="http://schemas.openxmlformats.org/officeDocument/2006/relationships/image" Target="../media/image-25-9.png"/><Relationship Id="rId10" Type="http://schemas.openxmlformats.org/officeDocument/2006/relationships/slideLayout" Target="../slideLayouts/slideLayout26.xml"/><Relationship Id="rId11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205582"/>
            <a:ext cx="457482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Assessing Professionalism?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705273"/>
            <a:ext cx="275384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HUMAN SIDE OF MEDICINE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1983432"/>
            <a:ext cx="254116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i="1" dirty="0">
                <a:solidFill>
                  <a:srgbClr val="F9D933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Lessons from General Practice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96119" y="2417490"/>
            <a:ext cx="4722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96119" y="2803773"/>
            <a:ext cx="4722763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Dr Ramesh Mehay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GP Educator (25+ years) </a:t>
            </a:r>
            <a:endParaRPr lang="en-US" sz="1100" dirty="0"/>
          </a:p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Former Training Programme Director  (17 years)</a:t>
            </a:r>
            <a:endParaRPr lang="en-US" sz="1100" dirty="0"/>
          </a:p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Editor "The Essential Handbook of GP Training &amp; Education"</a:t>
            </a:r>
            <a:pPr algn="l" indent="0" marL="0">
              <a:lnSpc>
                <a:spcPts val="1750"/>
              </a:lnSpc>
              <a:buNone/>
            </a:pPr>
            <a:r>
              <a:rPr lang="en-US" sz="1100" u="sng" dirty="0">
                <a:solidFill>
                  <a:srgbClr val="5E98F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www.bradfordvts.co.uk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99319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825823"/>
            <a:ext cx="2037904" cy="5670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7877" y="2534617"/>
            <a:ext cx="175438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UNDERSTANDING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37877" y="2841129"/>
            <a:ext cx="175438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022" y="1825823"/>
            <a:ext cx="2037978" cy="5670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675781" y="2534617"/>
            <a:ext cx="1754460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ASESSEMENT METHODS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2675781" y="3062585"/>
            <a:ext cx="175446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25823"/>
            <a:ext cx="2037904" cy="56703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13759" y="2534617"/>
            <a:ext cx="175438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ASSESSOR 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4713759" y="2812777"/>
            <a:ext cx="175438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TRAINER 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4713759" y="3090937"/>
            <a:ext cx="175438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MENTOR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4713759" y="3369097"/>
            <a:ext cx="175438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COACH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4713759" y="3675608"/>
            <a:ext cx="175438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904" y="1825823"/>
            <a:ext cx="2037978" cy="56703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751662" y="2534617"/>
            <a:ext cx="17544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SPECIALIST EXAMS</a:t>
            </a:r>
            <a:endParaRPr lang="en-US" sz="1350" dirty="0"/>
          </a:p>
        </p:txBody>
      </p:sp>
      <p:sp>
        <p:nvSpPr>
          <p:cNvPr id="17" name="Text 11"/>
          <p:cNvSpPr/>
          <p:nvPr/>
        </p:nvSpPr>
        <p:spPr>
          <a:xfrm>
            <a:off x="6751662" y="2841129"/>
            <a:ext cx="175446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350219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1. UNDERSTANDING</a:t>
            </a:r>
            <a:endParaRPr lang="en-US" sz="2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847725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is not the "soft" side of medicine. 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946300"/>
            <a:ext cx="4722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2332583"/>
            <a:ext cx="4722763" cy="1963192"/>
          </a:xfrm>
          <a:prstGeom prst="roundRect">
            <a:avLst>
              <a:gd name="adj" fmla="val 10832"/>
            </a:avLst>
          </a:prstGeom>
          <a:solidFill>
            <a:srgbClr val="FCF2B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77" y="2533129"/>
            <a:ext cx="354360" cy="2835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33996" y="2509763"/>
            <a:ext cx="3943127" cy="70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is a core patient safety mechanism </a:t>
            </a:r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F7135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. 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133996" y="3360241"/>
            <a:ext cx="394312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1299418" y="3728814"/>
            <a:ext cx="3612207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910D0D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Actually, it protects us ALL.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64617"/>
            <a:ext cx="663327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Is Not Just "Being Nice"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66196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Is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496119" y="2042889"/>
            <a:ext cx="1880592" cy="735955"/>
          </a:xfrm>
          <a:prstGeom prst="roundRect">
            <a:avLst>
              <a:gd name="adj" fmla="val 4623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2640" y="2189411"/>
            <a:ext cx="1587550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Safe communication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2518470" y="2042889"/>
            <a:ext cx="1880592" cy="735955"/>
          </a:xfrm>
          <a:prstGeom prst="roundRect">
            <a:avLst>
              <a:gd name="adj" fmla="val 46231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64991" y="2189411"/>
            <a:ext cx="1587550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Emotional regulation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96119" y="2920603"/>
            <a:ext cx="1880592" cy="514499"/>
          </a:xfrm>
          <a:prstGeom prst="roundRect">
            <a:avLst>
              <a:gd name="adj" fmla="val 66131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2640" y="3067124"/>
            <a:ext cx="158755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Accountability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2518470" y="2920603"/>
            <a:ext cx="1880592" cy="514499"/>
          </a:xfrm>
          <a:prstGeom prst="roundRect">
            <a:avLst>
              <a:gd name="adj" fmla="val 66131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64991" y="3067124"/>
            <a:ext cx="158755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Team respect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96119" y="3576861"/>
            <a:ext cx="3902943" cy="514499"/>
          </a:xfrm>
          <a:prstGeom prst="roundRect">
            <a:avLst>
              <a:gd name="adj" fmla="val 6613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2640" y="3723382"/>
            <a:ext cx="220927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Patient-centred behaviour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749701" y="1661964"/>
            <a:ext cx="207302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Protects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749701" y="2025179"/>
            <a:ext cx="3902943" cy="1332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Patients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Colleagues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Organisations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Reputations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Public trust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49701" y="3516957"/>
            <a:ext cx="3902943" cy="602382"/>
          </a:xfrm>
          <a:prstGeom prst="roundRect">
            <a:avLst>
              <a:gd name="adj" fmla="val 35302"/>
            </a:avLst>
          </a:prstGeom>
          <a:solidFill>
            <a:srgbClr val="B6FCB8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460" y="3732014"/>
            <a:ext cx="177180" cy="141759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210398" y="3694137"/>
            <a:ext cx="330048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is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functional, not cosmetic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53260" y="430783"/>
            <a:ext cx="4466481" cy="287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Professionalism: not as soft as you think…</a:t>
            </a:r>
            <a:endParaRPr lang="en-US" sz="1800" dirty="0"/>
          </a:p>
        </p:txBody>
      </p:sp>
      <p:sp>
        <p:nvSpPr>
          <p:cNvPr id="4" name="Shape 1"/>
          <p:cNvSpPr/>
          <p:nvPr/>
        </p:nvSpPr>
        <p:spPr>
          <a:xfrm>
            <a:off x="3925119" y="808583"/>
            <a:ext cx="4722763" cy="730746"/>
          </a:xfrm>
          <a:prstGeom prst="roundRect">
            <a:avLst>
              <a:gd name="adj" fmla="val 18915"/>
            </a:avLst>
          </a:prstGeom>
          <a:solidFill>
            <a:srgbClr val="DFE4CE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243" y="903833"/>
            <a:ext cx="172715" cy="13818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45125" y="891406"/>
            <a:ext cx="2747590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is not simply "being nice."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4282083" y="1088008"/>
            <a:ext cx="4273674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It is about </a:t>
            </a:r>
            <a:pPr algn="ctr" indent="0" marL="0">
              <a:lnSpc>
                <a:spcPts val="13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safe behaviour under pressure</a:t>
            </a:r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 — fundamentally about protecting patients and maintaining trust.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3925119" y="1629668"/>
            <a:ext cx="4722763" cy="6846"/>
          </a:xfrm>
          <a:prstGeom prst="rect">
            <a:avLst/>
          </a:prstGeom>
          <a:solidFill>
            <a:srgbClr val="403011">
              <a:alpha val="50000"/>
            </a:srgbClr>
          </a:solidFill>
          <a:ln/>
        </p:spPr>
      </p:sp>
      <p:sp>
        <p:nvSpPr>
          <p:cNvPr id="9" name="Text 5"/>
          <p:cNvSpPr/>
          <p:nvPr/>
        </p:nvSpPr>
        <p:spPr>
          <a:xfrm>
            <a:off x="4063305" y="1816671"/>
            <a:ext cx="4584576" cy="51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"Awareness of when performance, conduct or health might place patients or colleagues at risk."</a:t>
            </a:r>
            <a:endParaRPr lang="en-US" sz="1050" dirty="0"/>
          </a:p>
          <a:p>
            <a:pPr algn="ctr" indent="0" marL="0">
              <a:lnSpc>
                <a:spcPts val="13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—RCGP Descriptor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925119" y="1726853"/>
            <a:ext cx="9525" cy="697781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11" name="Shape 7"/>
          <p:cNvSpPr/>
          <p:nvPr/>
        </p:nvSpPr>
        <p:spPr>
          <a:xfrm>
            <a:off x="3925119" y="2514972"/>
            <a:ext cx="4722763" cy="6846"/>
          </a:xfrm>
          <a:prstGeom prst="rect">
            <a:avLst/>
          </a:prstGeom>
          <a:solidFill>
            <a:srgbClr val="403011">
              <a:alpha val="50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25119" y="2679502"/>
            <a:ext cx="2249016" cy="990154"/>
          </a:xfrm>
          <a:prstGeom prst="roundRect">
            <a:avLst>
              <a:gd name="adj" fmla="val 13960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022006" y="2776389"/>
            <a:ext cx="1382167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u="sng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HIT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4022006" y="3008933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Honesty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4022006" y="3214836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Integrity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022006" y="3420740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Trust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6403628" y="2679502"/>
            <a:ext cx="2249016" cy="1965796"/>
          </a:xfrm>
          <a:prstGeom prst="roundRect">
            <a:avLst>
              <a:gd name="adj" fmla="val 703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500515" y="2776389"/>
            <a:ext cx="1382167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u="sng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I'LL CARE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500515" y="3008933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Insight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6500515" y="3214836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Limits recognised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6500515" y="3420740"/>
            <a:ext cx="2055242" cy="30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Listening to/Learning from feedback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6500515" y="3778672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Concerns acted upon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6500515" y="3984575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Accountability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6500515" y="4190479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Respect for colleagues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6500515" y="4396383"/>
            <a:ext cx="2055242" cy="152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</a:t>
            </a:r>
            <a:pPr algn="l"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— Engagement/openness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17379" y="426021"/>
            <a:ext cx="4738241" cy="785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Lessons from Malaysian Airelines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3917379" y="1377925"/>
            <a:ext cx="4738241" cy="236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2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Crash &amp; near misses high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3917379" y="1739950"/>
            <a:ext cx="4738241" cy="788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Hierarchical cockpit cultures</a:t>
            </a:r>
            <a:endParaRPr lang="en-US" sz="950" dirty="0"/>
          </a:p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Pilots authoritarian (“power distance”)</a:t>
            </a:r>
            <a:endParaRPr lang="en-US" sz="950" dirty="0"/>
          </a:p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Airline staff to scared to speak up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3917379" y="2653531"/>
            <a:ext cx="4738241" cy="473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200" b="1" dirty="0">
                <a:solidFill>
                  <a:srgbClr val="F44444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Crew Resource Management (CRM) PROFESSIONALISM training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917379" y="3252415"/>
            <a:ext cx="4738241" cy="236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2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Rates significantly lower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917379" y="3614440"/>
            <a:ext cx="4738241" cy="788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Improved human-human relations</a:t>
            </a:r>
            <a:endParaRPr lang="en-US" sz="950" dirty="0"/>
          </a:p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Safety being everybody's responsibility</a:t>
            </a:r>
            <a:endParaRPr lang="en-US" sz="950" dirty="0"/>
          </a:p>
          <a:p>
            <a:pPr algn="l" marL="342900" indent="-342900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Pilot happier, crew happier, passengers safe. 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3917379" y="4528021"/>
            <a:ext cx="4738241" cy="189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95077"/>
            <a:ext cx="33669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Are they similar?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496119" y="1235794"/>
            <a:ext cx="1960290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AIRLINE INDUSTRY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96119" y="1574081"/>
            <a:ext cx="2197075" cy="2016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high stakes,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time pressure,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technical expertise,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hierarchy,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and catastrophic consequences if juniors stay silent.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3026569" y="1235794"/>
            <a:ext cx="2197075" cy="420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UNSAFE THEATRE CULTURE 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026569" y="1784449"/>
            <a:ext cx="2197075" cy="1402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Silence &amp; delayed escalation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Avoidable error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Burnout and fear-based practice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96119" y="3779341"/>
            <a:ext cx="4722763" cy="869007"/>
          </a:xfrm>
          <a:prstGeom prst="roundRect">
            <a:avLst>
              <a:gd name="adj" fmla="val 23247"/>
            </a:avLst>
          </a:prstGeom>
          <a:solidFill>
            <a:srgbClr val="FFB3B4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34" y="3984054"/>
            <a:ext cx="210369" cy="16832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75717" y="3940894"/>
            <a:ext cx="4108549" cy="525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in surgery is a 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patient safety issue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89793"/>
            <a:ext cx="4722763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Does Professionalism Matters as Much as Technical Skill?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031355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 technically brilliant surgeon who humiliates staff, dismisses concerns, avoids reflection, communicates poorly, or intimidates juniors…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08720" y="3030736"/>
            <a:ext cx="4510162" cy="850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…may still be dangerous.</a:t>
            </a:r>
            <a:endParaRPr lang="en-US" sz="1350" dirty="0"/>
          </a:p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Would you let a technically brilliant pilot fly if the entire crew were terrified to speak up?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496119" y="2871267"/>
            <a:ext cx="19050" cy="1169268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7" name="Text 4"/>
          <p:cNvSpPr/>
          <p:nvPr/>
        </p:nvSpPr>
        <p:spPr>
          <a:xfrm>
            <a:off x="496119" y="4200004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Technical excellence without professionalism can still produce unsafe care.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350219"/>
            <a:ext cx="457445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2. ASSESSMENT METHODS</a:t>
            </a:r>
            <a:endParaRPr lang="en-US" sz="2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34157"/>
            <a:ext cx="7997056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Why Assess?  Because ASSESSMENT DRIVES LEARNING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96119" y="1215479"/>
            <a:ext cx="8151763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Trainees learn what gets rewarded, noticed, and gets them through training. If professionalism is poorly assessed, it becomes optional, performative, and superficial.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891605"/>
            <a:ext cx="4416326" cy="250254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990555" y="2174379"/>
            <a:ext cx="2662014" cy="1176263"/>
          </a:xfrm>
          <a:prstGeom prst="roundRect">
            <a:avLst>
              <a:gd name="adj" fmla="val 15367"/>
            </a:avLst>
          </a:prstGeom>
          <a:solidFill>
            <a:srgbClr val="B6D6FC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032" y="2336974"/>
            <a:ext cx="188268" cy="1506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19776" y="2306836"/>
            <a:ext cx="2112318" cy="89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Driving Test Analogy</a:t>
            </a:r>
            <a:endParaRPr lang="en-US" sz="1150" dirty="0"/>
          </a:p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People drive more carefully when they know they are being assessed rigorously.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5990555" y="3465835"/>
            <a:ext cx="2662014" cy="66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If behaviour is not meaningfully assessed, behaviour will not meaningfully change.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28960"/>
            <a:ext cx="4556968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ASSESSMENT DRIVES LEARNING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96119" y="1295921"/>
            <a:ext cx="4722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96119" y="1735336"/>
            <a:ext cx="3210297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To assess it, it must be assessed: 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496119" y="2057846"/>
            <a:ext cx="2126456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1. Meaningfully</a:t>
            </a:r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, 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496119" y="2380357"/>
            <a:ext cx="2126456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2. Repeatedly</a:t>
            </a:r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 &amp;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496119" y="2702868"/>
            <a:ext cx="2126456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3. Behaviourally</a:t>
            </a:r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496119" y="3181276"/>
            <a:ext cx="4722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96119" y="3620691"/>
            <a:ext cx="2835325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F7135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MR B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496119" y="4187651"/>
            <a:ext cx="4722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126703"/>
            <a:ext cx="4512990" cy="28900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89091" y="728514"/>
            <a:ext cx="3063478" cy="1010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Miller's Pyramid - what level are we assessing at?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5589091" y="1866602"/>
            <a:ext cx="3063478" cy="21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DRIVING ANALOGY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589091" y="2191792"/>
            <a:ext cx="3063478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Knows 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- knowledge of ethics theory &amp; frameworks (viva, small essay).  FRCS?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589091" y="2727052"/>
            <a:ext cx="3063478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Shows 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- demonstrates (simulated stations, observing behaviours)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589091" y="3262312"/>
            <a:ext cx="3063478" cy="630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Does 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- longitudinal (WPBA, repeated observation &amp; feedback, MSF, PSQ).   This is what we have been doing in GP since 2007.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589091" y="4007644"/>
            <a:ext cx="3063478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is </a:t>
            </a:r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behavioural 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— it must be assessed </a:t>
            </a:r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behaviourally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530870"/>
            <a:ext cx="3652242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Lessons from GP (since 2007)</a:t>
            </a:r>
            <a:endParaRPr lang="en-US" sz="2050" dirty="0"/>
          </a:p>
        </p:txBody>
      </p:sp>
      <p:sp>
        <p:nvSpPr>
          <p:cNvPr id="4" name="Shape 1"/>
          <p:cNvSpPr/>
          <p:nvPr/>
        </p:nvSpPr>
        <p:spPr>
          <a:xfrm>
            <a:off x="496119" y="982712"/>
            <a:ext cx="4722763" cy="584746"/>
          </a:xfrm>
          <a:prstGeom prst="roundRect">
            <a:avLst>
              <a:gd name="adj" fmla="val 27275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07144" y="1093738"/>
            <a:ext cx="159134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Consultation Assessment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607144" y="1307604"/>
            <a:ext cx="4500711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CBDs, (lower Miller) COTs (higher Miller)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496119" y="1647155"/>
            <a:ext cx="4722763" cy="584746"/>
          </a:xfrm>
          <a:prstGeom prst="roundRect">
            <a:avLst>
              <a:gd name="adj" fmla="val 27275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7144" y="1758181"/>
            <a:ext cx="1449363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Multi-Source Feedback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07144" y="1972047"/>
            <a:ext cx="4500711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MSF and Patient Satisfaction Questionnaires (PSQ)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496119" y="2311598"/>
            <a:ext cx="4722763" cy="584746"/>
          </a:xfrm>
          <a:prstGeom prst="roundRect">
            <a:avLst>
              <a:gd name="adj" fmla="val 27275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7144" y="2422624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Reflective Practice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07144" y="2636490"/>
            <a:ext cx="4500711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Learning Logs, SEAs and Complaints reflection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96119" y="2976042"/>
            <a:ext cx="4722763" cy="584746"/>
          </a:xfrm>
          <a:prstGeom prst="roundRect">
            <a:avLst>
              <a:gd name="adj" fmla="val 27275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7144" y="3087067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Examinations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07144" y="3300933"/>
            <a:ext cx="4500711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AKT (Knowledge: GMC's Fitness to Practice = lower Miller), SCA (higher Miller)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496119" y="3640485"/>
            <a:ext cx="4722763" cy="584746"/>
          </a:xfrm>
          <a:prstGeom prst="roundRect">
            <a:avLst>
              <a:gd name="adj" fmla="val 27275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7144" y="3751511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Longitudinal Review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07144" y="3965377"/>
            <a:ext cx="4500711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ESR, CSR, and ARCP processes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496119" y="4314899"/>
            <a:ext cx="4722763" cy="297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in GP is </a:t>
            </a:r>
            <a:pPr algn="l" indent="0" marL="0">
              <a:lnSpc>
                <a:spcPts val="1150"/>
              </a:lnSpc>
              <a:buNone/>
            </a:pPr>
            <a:r>
              <a:rPr lang="en-US" sz="8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not </a:t>
            </a:r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assessed once. It is assessed </a:t>
            </a:r>
            <a:pPr algn="l" indent="0" marL="0">
              <a:lnSpc>
                <a:spcPts val="1150"/>
              </a:lnSpc>
              <a:buNone/>
            </a:pPr>
            <a:r>
              <a:rPr lang="en-US" sz="8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meaningfully</a:t>
            </a:r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, </a:t>
            </a:r>
            <a:pPr algn="l" indent="0" marL="0">
              <a:lnSpc>
                <a:spcPts val="1150"/>
              </a:lnSpc>
              <a:buNone/>
            </a:pPr>
            <a:r>
              <a:rPr lang="en-US" sz="8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repeatedly (longitudinally), &amp; behaviourally.  </a:t>
            </a:r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And there is </a:t>
            </a:r>
            <a:pPr algn="l" indent="0" marL="0">
              <a:lnSpc>
                <a:spcPts val="1150"/>
              </a:lnSpc>
              <a:buNone/>
            </a:pPr>
            <a:r>
              <a:rPr lang="en-US" sz="8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Triangulation </a:t>
            </a:r>
            <a:pPr algn="l" indent="0" marL="0">
              <a:lnSpc>
                <a:spcPts val="1150"/>
              </a:lnSpc>
              <a:buNone/>
            </a:pPr>
            <a:r>
              <a:rPr lang="en-US" sz="8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of assessment.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02072"/>
            <a:ext cx="6447383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Research on Workplace-Based Assessment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496119" y="1202159"/>
            <a:ext cx="2650778" cy="1179537"/>
          </a:xfrm>
          <a:prstGeom prst="roundRect">
            <a:avLst>
              <a:gd name="adj" fmla="val 16226"/>
            </a:avLst>
          </a:prstGeom>
          <a:solidFill>
            <a:srgbClr val="F6EBD4"/>
          </a:solidFill>
          <a:ln w="14288">
            <a:solidFill>
              <a:srgbClr val="626C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7952" y="1343992"/>
            <a:ext cx="1667470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Miller &amp; Archer (2010)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7952" y="1658094"/>
            <a:ext cx="2367111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WPBAs increase awareness, but evidence for </a:t>
            </a:r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sustained behaviour change is limited</a:t>
            </a:r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96119" y="2496517"/>
            <a:ext cx="2650778" cy="1378818"/>
          </a:xfrm>
          <a:prstGeom prst="roundRect">
            <a:avLst>
              <a:gd name="adj" fmla="val 13880"/>
            </a:avLst>
          </a:prstGeom>
          <a:solidFill>
            <a:srgbClr val="F6EBD4"/>
          </a:solidFill>
          <a:ln w="14288">
            <a:solidFill>
              <a:srgbClr val="8379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7952" y="2638351"/>
            <a:ext cx="2367111" cy="39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What Improves Behaviour Change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37952" y="3151733"/>
            <a:ext cx="2367111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Credible </a:t>
            </a:r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feedback </a:t>
            </a:r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· Structured </a:t>
            </a:r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reflection </a:t>
            </a:r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· Repeated </a:t>
            </a:r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reinforcement </a:t>
            </a:r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· </a:t>
            </a:r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Coaching </a:t>
            </a:r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and </a:t>
            </a:r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mentoring</a:t>
            </a:r>
            <a:endParaRPr lang="en-US" sz="10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2858" y="1215405"/>
            <a:ext cx="4670673" cy="2646685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96119" y="4133701"/>
            <a:ext cx="8151763" cy="507653"/>
          </a:xfrm>
          <a:prstGeom prst="roundRect">
            <a:avLst>
              <a:gd name="adj" fmla="val 37700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64" y="4319588"/>
            <a:ext cx="159469" cy="12754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10679" y="4280371"/>
            <a:ext cx="7609656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Assessment alone is insufficient. Reflection and coaching/mentoring are essential companions.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75321"/>
            <a:ext cx="534657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Reflection &amp; Coaching Research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2101825"/>
            <a:ext cx="4004965" cy="1053182"/>
          </a:xfrm>
          <a:prstGeom prst="roundRect">
            <a:avLst>
              <a:gd name="adj" fmla="val 2019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2640" y="224834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Bennett et al. (2007)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42640" y="2554858"/>
            <a:ext cx="37119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Reflective practice combined with coaching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improved clinical competence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642842" y="2101825"/>
            <a:ext cx="4005039" cy="1053182"/>
          </a:xfrm>
          <a:prstGeom prst="roundRect">
            <a:avLst>
              <a:gd name="adj" fmla="val 20191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89363" y="224834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Lillevang et al. (2020)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789363" y="2554858"/>
            <a:ext cx="37119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Structured reflection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improved reflective ability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in GP specialist training.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96119" y="3314477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key distinction: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superficial reflection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produces little change.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Deep, insight-oriented reflection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on real experiences drives genuine behaviour change.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95983"/>
            <a:ext cx="386573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Coaching vs Mentoring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394022" y="1851571"/>
            <a:ext cx="4107135" cy="1334095"/>
          </a:xfrm>
          <a:prstGeom prst="roundRect">
            <a:avLst>
              <a:gd name="adj" fmla="val 25504"/>
            </a:avLst>
          </a:prstGeom>
          <a:solidFill>
            <a:srgbClr val="626C3B"/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199332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Coaching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5781" y="2356545"/>
            <a:ext cx="3823618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Develops insight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Asks reflective questions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Supports self-generated solutions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199332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Mentoring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49701" y="2356545"/>
            <a:ext cx="3902943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Directs and advises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Draws on experience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Identifies goals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96119" y="3345135"/>
            <a:ext cx="8151763" cy="602382"/>
          </a:xfrm>
          <a:prstGeom prst="roundRect">
            <a:avLst>
              <a:gd name="adj" fmla="val 35302"/>
            </a:avLst>
          </a:prstGeom>
          <a:solidFill>
            <a:srgbClr val="B6FCB8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877" y="3560192"/>
            <a:ext cx="177180" cy="14175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56816" y="3522315"/>
            <a:ext cx="75493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Both approaches matter in professionalism development — they are complementary, not competing.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95970"/>
            <a:ext cx="4722763" cy="70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Complaints &amp; SEAs Are Powerful Professionalism Data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25119" y="1417290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Complaints &amp; SEAs may reveal communication failures, poor insight, avoidance, disrespect, and lack of openness.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2030388"/>
            <a:ext cx="4722763" cy="1081757"/>
          </a:xfrm>
          <a:prstGeom prst="roundRect">
            <a:avLst>
              <a:gd name="adj" fmla="val 8453"/>
            </a:avLst>
          </a:prstGeom>
          <a:solidFill>
            <a:srgbClr val="F6EBD4"/>
          </a:solidFill>
          <a:ln w="19050">
            <a:solidFill>
              <a:srgbClr val="626C3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3906069" y="2030388"/>
            <a:ext cx="76200" cy="1081757"/>
          </a:xfrm>
          <a:prstGeom prst="roundRect">
            <a:avLst>
              <a:gd name="adj" fmla="val 279070"/>
            </a:avLst>
          </a:prstGeom>
          <a:solidFill>
            <a:srgbClr val="626C3B"/>
          </a:solidFill>
          <a:ln/>
        </p:spPr>
      </p:sp>
      <p:sp>
        <p:nvSpPr>
          <p:cNvPr id="7" name="Text 4"/>
          <p:cNvSpPr/>
          <p:nvPr/>
        </p:nvSpPr>
        <p:spPr>
          <a:xfrm>
            <a:off x="4143077" y="219119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Proposed Approach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143077" y="2497708"/>
            <a:ext cx="434399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Significant complaints should be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declared, reflected upon, discussed with supervisors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, and inform ARCP processes.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925119" y="3253904"/>
            <a:ext cx="4722763" cy="1393627"/>
          </a:xfrm>
          <a:prstGeom prst="roundRect">
            <a:avLst>
              <a:gd name="adj" fmla="val 6561"/>
            </a:avLst>
          </a:prstGeom>
          <a:solidFill>
            <a:srgbClr val="F6EBD4"/>
          </a:solidFill>
          <a:ln w="19050">
            <a:solidFill>
              <a:srgbClr val="83792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906069" y="3253904"/>
            <a:ext cx="76200" cy="1393627"/>
          </a:xfrm>
          <a:prstGeom prst="roundRect">
            <a:avLst>
              <a:gd name="adj" fmla="val 279070"/>
            </a:avLst>
          </a:prstGeom>
          <a:solidFill>
            <a:srgbClr val="83792E"/>
          </a:solidFill>
          <a:ln/>
        </p:spPr>
      </p:sp>
      <p:sp>
        <p:nvSpPr>
          <p:cNvPr id="11" name="Text 8"/>
          <p:cNvSpPr/>
          <p:nvPr/>
        </p:nvSpPr>
        <p:spPr>
          <a:xfrm>
            <a:off x="4143077" y="3414713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Key Message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143077" y="3721224"/>
            <a:ext cx="434399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Complaints &amp; SEAs are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educational opportunities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, not merely administrative irritations.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143077" y="4259907"/>
            <a:ext cx="434399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Think about regular SEA team meetings.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350219"/>
            <a:ext cx="6936284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3. ASSESSOR/TRAINER/MENTOR/COACH</a:t>
            </a:r>
            <a:endParaRPr lang="en-US" sz="2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609079"/>
            <a:ext cx="4722763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It starts with you.  Role-modelling Changes Behaviour</a:t>
            </a:r>
            <a:endParaRPr lang="en-US" sz="2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288" y="1545766"/>
            <a:ext cx="180752" cy="1807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87685" y="1515740"/>
            <a:ext cx="4331196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Would a junior </a:t>
            </a:r>
            <a:pPr algn="l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challenge me</a:t>
            </a:r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if they thought I was about to make a mistake?</a:t>
            </a:r>
            <a:endParaRPr lang="en-US" sz="11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1288" y="2196294"/>
            <a:ext cx="180752" cy="1807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87685" y="2166268"/>
            <a:ext cx="4331196" cy="222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Does my presence </a:t>
            </a:r>
            <a:pPr algn="l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calm or silence</a:t>
            </a:r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a room?</a:t>
            </a:r>
            <a:endParaRPr lang="en-US" sz="11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1288" y="2792648"/>
            <a:ext cx="180752" cy="18075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87685" y="2762622"/>
            <a:ext cx="4331196" cy="222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Do colleagues feel </a:t>
            </a:r>
            <a:pPr algn="l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psychologically safe</a:t>
            </a:r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around me?</a:t>
            </a:r>
            <a:endParaRPr lang="en-US" sz="11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1288" y="3389002"/>
            <a:ext cx="180752" cy="18075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87685" y="3358976"/>
            <a:ext cx="4331196" cy="222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How would </a:t>
            </a:r>
            <a:pPr algn="l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nurses describe</a:t>
            </a:r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my behaviour?</a:t>
            </a:r>
            <a:endParaRPr lang="en-US" sz="1150" dirty="0"/>
          </a:p>
        </p:txBody>
      </p:sp>
      <p:sp>
        <p:nvSpPr>
          <p:cNvPr id="12" name="Text 5"/>
          <p:cNvSpPr/>
          <p:nvPr/>
        </p:nvSpPr>
        <p:spPr>
          <a:xfrm>
            <a:off x="496119" y="3865736"/>
            <a:ext cx="4722763" cy="66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begins with </a:t>
            </a:r>
            <a:pPr algn="ctr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honest self-awareness.</a:t>
            </a:r>
            <a:endParaRPr lang="en-US" sz="1150" dirty="0"/>
          </a:p>
          <a:p>
            <a:pPr algn="ctr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creates</a:t>
            </a:r>
            <a:pPr algn="ctr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psychological safety</a:t>
            </a:r>
            <a:pPr algn="ctr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 </a:t>
            </a:r>
            <a:endParaRPr lang="en-US" sz="1150" dirty="0"/>
          </a:p>
          <a:p>
            <a:pPr algn="ctr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Psychological safety</a:t>
            </a:r>
            <a:pPr algn="ctr" indent="0" marL="0">
              <a:lnSpc>
                <a:spcPts val="1750"/>
              </a:lnSpc>
              <a:buNone/>
            </a:pPr>
            <a:r>
              <a:rPr lang="en-US" sz="115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prevents harm</a:t>
            </a:r>
            <a:pPr algn="ctr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17488"/>
            <a:ext cx="643770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Passionate Mentors Change Behaviour</a:t>
            </a: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432545"/>
            <a:ext cx="5177582" cy="2933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6940" y="1524521"/>
            <a:ext cx="24156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People drive differently when assessment is rigorous.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024339" y="1524521"/>
            <a:ext cx="19050" cy="453628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6" name="Text 3"/>
          <p:cNvSpPr/>
          <p:nvPr/>
        </p:nvSpPr>
        <p:spPr>
          <a:xfrm>
            <a:off x="6024339" y="2137618"/>
            <a:ext cx="262823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If professionalism assessment is rigorous: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024339" y="2718792"/>
            <a:ext cx="2628230" cy="1006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Behaviours improve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Standards rise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Unsafe attitudes become harder to ignore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24339" y="3852714"/>
            <a:ext cx="262823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Assessment standards shape professional culture.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68759"/>
            <a:ext cx="4162723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Assessor Training Matters</a:t>
            </a:r>
            <a:endParaRPr lang="en-US" sz="2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482923"/>
            <a:ext cx="4924425" cy="279045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13103" y="1409477"/>
            <a:ext cx="2041103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Poor Assessor Behaviours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013103" y="1747763"/>
            <a:ext cx="2639467" cy="719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Inflated scores and inconsistency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Avoidance of difficult feedback</a:t>
            </a:r>
            <a:endParaRPr lang="en-US" sz="1050" dirty="0"/>
          </a:p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"Failure to fail"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013103" y="2582540"/>
            <a:ext cx="2639467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i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Pell et al. (2008) · Hodwitz et al. (2019) · Roberts et al. (2020)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6013103" y="3146599"/>
            <a:ext cx="2639467" cy="1184225"/>
          </a:xfrm>
          <a:prstGeom prst="roundRect">
            <a:avLst>
              <a:gd name="adj" fmla="val 17059"/>
            </a:avLst>
          </a:prstGeom>
          <a:solidFill>
            <a:srgbClr val="FFB3B4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718" y="3349451"/>
            <a:ext cx="168325" cy="13461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50657" y="3308152"/>
            <a:ext cx="2067297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If assessors trivialise professionalism, </a:t>
            </a:r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trainees will too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 Calibration and shared standards are essential.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350219"/>
            <a:ext cx="3754115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4. SPECIALIST EXAMS</a:t>
            </a:r>
            <a:endParaRPr lang="en-US" sz="2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4383"/>
            <a:ext cx="690689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What do your Specialist Assessments Do?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40501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Low Miller: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496119" y="1768227"/>
            <a:ext cx="2628230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Viva discussion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Ethics reasoning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Written questions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96119" y="2707258"/>
            <a:ext cx="2628230" cy="1282824"/>
          </a:xfrm>
          <a:prstGeom prst="roundRect">
            <a:avLst>
              <a:gd name="adj" fmla="val 16577"/>
            </a:avLst>
          </a:prstGeom>
          <a:solidFill>
            <a:srgbClr val="FCF2B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877" y="2922315"/>
            <a:ext cx="177180" cy="1417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56816" y="2884438"/>
            <a:ext cx="202577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should move beyond theoretical discussion — this is evolution, not criticism.</a:t>
            </a:r>
            <a:endParaRPr lang="en-US" sz="11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988" y="1239441"/>
            <a:ext cx="5177582" cy="293392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6119" y="4492303"/>
            <a:ext cx="8151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8379" y="416421"/>
            <a:ext cx="7133406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7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Proposal — Surgical Professionalism OSCEs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88379" y="1195908"/>
            <a:ext cx="1969889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Potential OSCE Stations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488379" y="1551310"/>
            <a:ext cx="3913436" cy="1299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Handling complaints</a:t>
            </a:r>
            <a:endParaRPr lang="en-US" sz="1050" dirty="0"/>
          </a:p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Consent failure discussions</a:t>
            </a:r>
            <a:endParaRPr lang="en-US" sz="1050" dirty="0"/>
          </a:p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Colleague confrontation</a:t>
            </a:r>
            <a:endParaRPr lang="en-US" sz="1050" dirty="0"/>
          </a:p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Apology after complication</a:t>
            </a:r>
            <a:endParaRPr lang="en-US" sz="1050" dirty="0"/>
          </a:p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Speaking-up and theatre conflict scenarios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746947" y="1195908"/>
            <a:ext cx="175959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Assessment Domains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746947" y="1568425"/>
            <a:ext cx="1888034" cy="1062633"/>
          </a:xfrm>
          <a:prstGeom prst="roundRect">
            <a:avLst>
              <a:gd name="adj" fmla="val 19699"/>
            </a:avLst>
          </a:prstGeom>
          <a:solidFill>
            <a:srgbClr val="626C3B"/>
          </a:solidFill>
          <a:ln w="4763">
            <a:solidFill>
              <a:srgbClr val="626C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91236" y="1712714"/>
            <a:ext cx="418654" cy="418654"/>
          </a:xfrm>
          <a:prstGeom prst="roundRect">
            <a:avLst>
              <a:gd name="adj" fmla="val 13649526"/>
            </a:avLst>
          </a:prstGeom>
          <a:solidFill>
            <a:srgbClr val="626C3B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06355" y="1827833"/>
            <a:ext cx="188342" cy="1883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891236" y="2268736"/>
            <a:ext cx="1599456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Empathy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772349" y="1568425"/>
            <a:ext cx="1888034" cy="1062633"/>
          </a:xfrm>
          <a:prstGeom prst="roundRect">
            <a:avLst>
              <a:gd name="adj" fmla="val 19699"/>
            </a:avLst>
          </a:prstGeom>
          <a:solidFill>
            <a:srgbClr val="626C3B"/>
          </a:solidFill>
          <a:ln w="4763">
            <a:solidFill>
              <a:srgbClr val="83792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16638" y="1712714"/>
            <a:ext cx="418654" cy="418654"/>
          </a:xfrm>
          <a:prstGeom prst="roundRect">
            <a:avLst>
              <a:gd name="adj" fmla="val 13649526"/>
            </a:avLst>
          </a:prstGeom>
          <a:solidFill>
            <a:srgbClr val="83792E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1757" y="1827833"/>
            <a:ext cx="188342" cy="18834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916638" y="2268736"/>
            <a:ext cx="1599456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Insight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4746947" y="2768426"/>
            <a:ext cx="1888034" cy="1062633"/>
          </a:xfrm>
          <a:prstGeom prst="roundRect">
            <a:avLst>
              <a:gd name="adj" fmla="val 19699"/>
            </a:avLst>
          </a:prstGeom>
          <a:solidFill>
            <a:srgbClr val="626C3B"/>
          </a:solidFill>
          <a:ln w="4763">
            <a:solidFill>
              <a:srgbClr val="E8AF3B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91236" y="2912715"/>
            <a:ext cx="418654" cy="418654"/>
          </a:xfrm>
          <a:prstGeom prst="roundRect">
            <a:avLst>
              <a:gd name="adj" fmla="val 13649526"/>
            </a:avLst>
          </a:prstGeom>
          <a:solidFill>
            <a:srgbClr val="E8AF3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6355" y="3027834"/>
            <a:ext cx="188342" cy="1883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891236" y="3468737"/>
            <a:ext cx="1599456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Accountability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6772349" y="2768426"/>
            <a:ext cx="1888034" cy="1062633"/>
          </a:xfrm>
          <a:prstGeom prst="roundRect">
            <a:avLst>
              <a:gd name="adj" fmla="val 19699"/>
            </a:avLst>
          </a:prstGeom>
          <a:solidFill>
            <a:srgbClr val="626C3B"/>
          </a:solidFill>
          <a:ln w="4763">
            <a:solidFill>
              <a:srgbClr val="CC914D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916638" y="2912715"/>
            <a:ext cx="418654" cy="418654"/>
          </a:xfrm>
          <a:prstGeom prst="roundRect">
            <a:avLst>
              <a:gd name="adj" fmla="val 13649526"/>
            </a:avLst>
          </a:prstGeom>
          <a:solidFill>
            <a:srgbClr val="CC914D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31757" y="3027834"/>
            <a:ext cx="188342" cy="18834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916638" y="3468737"/>
            <a:ext cx="1599456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Leadership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488379" y="4140026"/>
            <a:ext cx="8167241" cy="586978"/>
          </a:xfrm>
          <a:prstGeom prst="roundRect">
            <a:avLst>
              <a:gd name="adj" fmla="val 35662"/>
            </a:avLst>
          </a:prstGeom>
          <a:solidFill>
            <a:srgbClr val="B6FCB8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906" y="4349428"/>
            <a:ext cx="174427" cy="13952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41859" y="4312221"/>
            <a:ext cx="757423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can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be assessed behaviourally. This is one of the strongest practical proposals.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8379" y="428179"/>
            <a:ext cx="4131543" cy="414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Example Theatre Scenario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87214" y="1229841"/>
            <a:ext cx="7968407" cy="410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"You shouted at me in theatre in front of everyone."</a:t>
            </a:r>
            <a:endParaRPr lang="en-US" sz="100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— ODP to Surgeon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488379" y="1090389"/>
            <a:ext cx="14288" cy="689372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5" name="Shape 3"/>
          <p:cNvSpPr/>
          <p:nvPr/>
        </p:nvSpPr>
        <p:spPr>
          <a:xfrm>
            <a:off x="488379" y="2118047"/>
            <a:ext cx="4021634" cy="964853"/>
          </a:xfrm>
          <a:prstGeom prst="roundRect">
            <a:avLst>
              <a:gd name="adj" fmla="val 7108"/>
            </a:avLst>
          </a:prstGeom>
          <a:solidFill>
            <a:srgbClr val="F6EBD4"/>
          </a:solidFill>
          <a:ln w="14288">
            <a:solidFill>
              <a:srgbClr val="626C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8379" y="2103760"/>
            <a:ext cx="4021634" cy="57150"/>
          </a:xfrm>
          <a:prstGeom prst="roundRect">
            <a:avLst>
              <a:gd name="adj" fmla="val 347965"/>
            </a:avLst>
          </a:prstGeom>
          <a:solidFill>
            <a:srgbClr val="626C3B"/>
          </a:solidFill>
          <a:ln/>
        </p:spPr>
      </p:sp>
      <p:sp>
        <p:nvSpPr>
          <p:cNvPr id="7" name="Shape 5"/>
          <p:cNvSpPr/>
          <p:nvPr/>
        </p:nvSpPr>
        <p:spPr>
          <a:xfrm>
            <a:off x="2300362" y="1919213"/>
            <a:ext cx="397669" cy="397669"/>
          </a:xfrm>
          <a:prstGeom prst="roundRect">
            <a:avLst>
              <a:gd name="adj" fmla="val 143712"/>
            </a:avLst>
          </a:prstGeom>
          <a:solidFill>
            <a:srgbClr val="626C3B"/>
          </a:solidFill>
          <a:ln/>
        </p:spPr>
      </p:sp>
      <p:sp>
        <p:nvSpPr>
          <p:cNvPr id="8" name="Text 6"/>
          <p:cNvSpPr/>
          <p:nvPr/>
        </p:nvSpPr>
        <p:spPr>
          <a:xfrm>
            <a:off x="2419648" y="2018630"/>
            <a:ext cx="159023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1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35198" y="2449413"/>
            <a:ext cx="1657127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Defensiveness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5198" y="2730847"/>
            <a:ext cx="3727996" cy="205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Does the surgeon deny or deflect?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33987" y="2118047"/>
            <a:ext cx="4021634" cy="964853"/>
          </a:xfrm>
          <a:prstGeom prst="roundRect">
            <a:avLst>
              <a:gd name="adj" fmla="val 7108"/>
            </a:avLst>
          </a:prstGeom>
          <a:solidFill>
            <a:srgbClr val="F6EBD4"/>
          </a:solidFill>
          <a:ln w="14288">
            <a:solidFill>
              <a:srgbClr val="8379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33987" y="2103760"/>
            <a:ext cx="4021634" cy="57150"/>
          </a:xfrm>
          <a:prstGeom prst="roundRect">
            <a:avLst>
              <a:gd name="adj" fmla="val 347965"/>
            </a:avLst>
          </a:prstGeom>
          <a:solidFill>
            <a:srgbClr val="83792E"/>
          </a:solidFill>
          <a:ln/>
        </p:spPr>
      </p:sp>
      <p:sp>
        <p:nvSpPr>
          <p:cNvPr id="13" name="Shape 11"/>
          <p:cNvSpPr/>
          <p:nvPr/>
        </p:nvSpPr>
        <p:spPr>
          <a:xfrm>
            <a:off x="6445969" y="1919213"/>
            <a:ext cx="397669" cy="397669"/>
          </a:xfrm>
          <a:prstGeom prst="roundRect">
            <a:avLst>
              <a:gd name="adj" fmla="val 143712"/>
            </a:avLst>
          </a:prstGeom>
          <a:solidFill>
            <a:srgbClr val="83792E"/>
          </a:solidFill>
          <a:ln/>
        </p:spPr>
      </p:sp>
      <p:sp>
        <p:nvSpPr>
          <p:cNvPr id="14" name="Text 12"/>
          <p:cNvSpPr/>
          <p:nvPr/>
        </p:nvSpPr>
        <p:spPr>
          <a:xfrm>
            <a:off x="6565255" y="2018630"/>
            <a:ext cx="159023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2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780806" y="2449413"/>
            <a:ext cx="1657127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Ownership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80806" y="2730847"/>
            <a:ext cx="3727996" cy="205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Is there genuine acknowledgement?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88379" y="3405708"/>
            <a:ext cx="4021634" cy="964853"/>
          </a:xfrm>
          <a:prstGeom prst="roundRect">
            <a:avLst>
              <a:gd name="adj" fmla="val 7108"/>
            </a:avLst>
          </a:prstGeom>
          <a:solidFill>
            <a:srgbClr val="F6EBD4"/>
          </a:solidFill>
          <a:ln w="14288">
            <a:solidFill>
              <a:srgbClr val="E8AF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8379" y="3391421"/>
            <a:ext cx="4021634" cy="57150"/>
          </a:xfrm>
          <a:prstGeom prst="roundRect">
            <a:avLst>
              <a:gd name="adj" fmla="val 347965"/>
            </a:avLst>
          </a:prstGeom>
          <a:solidFill>
            <a:srgbClr val="E8AF3B"/>
          </a:solidFill>
          <a:ln/>
        </p:spPr>
      </p:sp>
      <p:sp>
        <p:nvSpPr>
          <p:cNvPr id="19" name="Shape 17"/>
          <p:cNvSpPr/>
          <p:nvPr/>
        </p:nvSpPr>
        <p:spPr>
          <a:xfrm>
            <a:off x="2300362" y="3206874"/>
            <a:ext cx="397669" cy="397669"/>
          </a:xfrm>
          <a:prstGeom prst="roundRect">
            <a:avLst>
              <a:gd name="adj" fmla="val 143712"/>
            </a:avLst>
          </a:prstGeom>
          <a:solidFill>
            <a:srgbClr val="E8AF3B"/>
          </a:solidFill>
          <a:ln/>
        </p:spPr>
      </p:sp>
      <p:sp>
        <p:nvSpPr>
          <p:cNvPr id="20" name="Text 18"/>
          <p:cNvSpPr/>
          <p:nvPr/>
        </p:nvSpPr>
        <p:spPr>
          <a:xfrm>
            <a:off x="2419648" y="3306291"/>
            <a:ext cx="159023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3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35198" y="3737074"/>
            <a:ext cx="1657127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Empathy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35198" y="4018508"/>
            <a:ext cx="3727996" cy="205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Is the impact on the colleague recognised?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633987" y="3405708"/>
            <a:ext cx="4021634" cy="964853"/>
          </a:xfrm>
          <a:prstGeom prst="roundRect">
            <a:avLst>
              <a:gd name="adj" fmla="val 7108"/>
            </a:avLst>
          </a:prstGeom>
          <a:solidFill>
            <a:srgbClr val="F6EBD4"/>
          </a:solidFill>
          <a:ln w="14288">
            <a:solidFill>
              <a:srgbClr val="CC914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33987" y="3391421"/>
            <a:ext cx="4021634" cy="57150"/>
          </a:xfrm>
          <a:prstGeom prst="roundRect">
            <a:avLst>
              <a:gd name="adj" fmla="val 347965"/>
            </a:avLst>
          </a:prstGeom>
          <a:solidFill>
            <a:srgbClr val="CC914D"/>
          </a:solidFill>
          <a:ln/>
        </p:spPr>
      </p:sp>
      <p:sp>
        <p:nvSpPr>
          <p:cNvPr id="25" name="Shape 23"/>
          <p:cNvSpPr/>
          <p:nvPr/>
        </p:nvSpPr>
        <p:spPr>
          <a:xfrm>
            <a:off x="6445969" y="3206874"/>
            <a:ext cx="397669" cy="397669"/>
          </a:xfrm>
          <a:prstGeom prst="roundRect">
            <a:avLst>
              <a:gd name="adj" fmla="val 143712"/>
            </a:avLst>
          </a:prstGeom>
          <a:solidFill>
            <a:srgbClr val="CC914D"/>
          </a:solidFill>
          <a:ln/>
        </p:spPr>
      </p:sp>
      <p:sp>
        <p:nvSpPr>
          <p:cNvPr id="26" name="Text 24"/>
          <p:cNvSpPr/>
          <p:nvPr/>
        </p:nvSpPr>
        <p:spPr>
          <a:xfrm>
            <a:off x="6565255" y="3306291"/>
            <a:ext cx="159023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4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780806" y="3737074"/>
            <a:ext cx="1657127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Accountability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780806" y="4018508"/>
            <a:ext cx="3727996" cy="205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Is there a commitment to change?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88379" y="4510013"/>
            <a:ext cx="8167241" cy="205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Professionalism is revealed under </a:t>
            </a:r>
            <a:pPr algn="l" indent="0" marL="0">
              <a:lnSpc>
                <a:spcPts val="1600"/>
              </a:lnSpc>
              <a:buNone/>
            </a:pPr>
            <a:r>
              <a:rPr lang="en-US" sz="1000" b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challenge and emotional activation</a:t>
            </a:r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.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94221"/>
            <a:ext cx="4511725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Final Take-Home Messages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520726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1742629"/>
            <a:ext cx="2622724" cy="19050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5" name="Text 3"/>
          <p:cNvSpPr/>
          <p:nvPr/>
        </p:nvSpPr>
        <p:spPr>
          <a:xfrm>
            <a:off x="496119" y="1851571"/>
            <a:ext cx="229872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CC97B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Assessment drives learning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260601" y="1520726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60601" y="1742629"/>
            <a:ext cx="2622724" cy="19050"/>
          </a:xfrm>
          <a:prstGeom prst="rect">
            <a:avLst/>
          </a:prstGeom>
          <a:solidFill>
            <a:srgbClr val="83792E"/>
          </a:solidFill>
          <a:ln/>
        </p:spPr>
      </p:sp>
      <p:sp>
        <p:nvSpPr>
          <p:cNvPr id="8" name="Text 6"/>
          <p:cNvSpPr/>
          <p:nvPr/>
        </p:nvSpPr>
        <p:spPr>
          <a:xfrm>
            <a:off x="3260601" y="1851571"/>
            <a:ext cx="2622724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E8AF3B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Professionalism must be assessed behaviourally — 'Knows How' is insufficient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025083" y="1520726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25083" y="1742629"/>
            <a:ext cx="2622724" cy="19050"/>
          </a:xfrm>
          <a:prstGeom prst="rect">
            <a:avLst/>
          </a:prstGeom>
          <a:solidFill>
            <a:srgbClr val="E8AF3B"/>
          </a:solidFill>
          <a:ln/>
        </p:spPr>
      </p:sp>
      <p:sp>
        <p:nvSpPr>
          <p:cNvPr id="11" name="Text 9"/>
          <p:cNvSpPr/>
          <p:nvPr/>
        </p:nvSpPr>
        <p:spPr>
          <a:xfrm>
            <a:off x="6025083" y="1851571"/>
            <a:ext cx="2622724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D8AFF8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Specialist training &amp; exams needs more 'Shows How' assessment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96119" y="2763962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04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96119" y="2985864"/>
            <a:ext cx="4004965" cy="19050"/>
          </a:xfrm>
          <a:prstGeom prst="rect">
            <a:avLst/>
          </a:prstGeom>
          <a:solidFill>
            <a:srgbClr val="CC914D"/>
          </a:solidFill>
          <a:ln/>
        </p:spPr>
      </p:sp>
      <p:sp>
        <p:nvSpPr>
          <p:cNvPr id="14" name="Text 12"/>
          <p:cNvSpPr/>
          <p:nvPr/>
        </p:nvSpPr>
        <p:spPr>
          <a:xfrm>
            <a:off x="496119" y="3094806"/>
            <a:ext cx="400496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EFE0C2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Complaints &amp; SEAs are professionalism data; no blame culture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642842" y="2763962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05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42842" y="2985864"/>
            <a:ext cx="4004965" cy="19050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17" name="Text 15"/>
          <p:cNvSpPr/>
          <p:nvPr/>
        </p:nvSpPr>
        <p:spPr>
          <a:xfrm>
            <a:off x="4642842" y="3094806"/>
            <a:ext cx="205501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E98F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Assessor quality matters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08720" y="3962921"/>
            <a:ext cx="793916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F44444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What behaviours are we currently tolerating because we are not truly assessing them?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96119" y="3803452"/>
            <a:ext cx="19050" cy="545753"/>
          </a:xfrm>
          <a:prstGeom prst="rect">
            <a:avLst/>
          </a:prstGeom>
          <a:solidFill>
            <a:srgbClr val="626C3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62521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References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77069" y="1469975"/>
            <a:ext cx="38100" cy="718542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4" name="Text 2"/>
          <p:cNvSpPr/>
          <p:nvPr/>
        </p:nvSpPr>
        <p:spPr>
          <a:xfrm>
            <a:off x="675977" y="1489025"/>
            <a:ext cx="380739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Miller GE. The assessment of clinical skills/competence/performance. </a:t>
            </a:r>
            <a:pPr algn="l" indent="0" marL="0">
              <a:lnSpc>
                <a:spcPts val="1750"/>
              </a:lnSpc>
              <a:buNone/>
            </a:pPr>
            <a:r>
              <a:rPr lang="en-US" sz="1100" i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Acad Med.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1990.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641503" y="1469975"/>
            <a:ext cx="38100" cy="718542"/>
          </a:xfrm>
          <a:prstGeom prst="rect">
            <a:avLst/>
          </a:prstGeom>
          <a:solidFill>
            <a:srgbClr val="83792E"/>
          </a:solidFill>
          <a:ln/>
        </p:spPr>
      </p:sp>
      <p:sp>
        <p:nvSpPr>
          <p:cNvPr id="6" name="Text 4"/>
          <p:cNvSpPr/>
          <p:nvPr/>
        </p:nvSpPr>
        <p:spPr>
          <a:xfrm>
            <a:off x="4840412" y="1489025"/>
            <a:ext cx="380747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Miller A, Archer J. Impact of workplace based assessment on doctors' education and performance. </a:t>
            </a:r>
            <a:pPr algn="l" indent="0" marL="0">
              <a:lnSpc>
                <a:spcPts val="1750"/>
              </a:lnSpc>
              <a:buNone/>
            </a:pPr>
            <a:r>
              <a:rPr lang="en-US" sz="1100" i="1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BMJ.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2010.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7069" y="2433935"/>
            <a:ext cx="38100" cy="491728"/>
          </a:xfrm>
          <a:prstGeom prst="rect">
            <a:avLst/>
          </a:prstGeom>
          <a:solidFill>
            <a:srgbClr val="E8AF3B"/>
          </a:solidFill>
          <a:ln/>
        </p:spPr>
      </p:sp>
      <p:sp>
        <p:nvSpPr>
          <p:cNvPr id="8" name="Text 6"/>
          <p:cNvSpPr/>
          <p:nvPr/>
        </p:nvSpPr>
        <p:spPr>
          <a:xfrm>
            <a:off x="675977" y="2452985"/>
            <a:ext cx="380739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Bennett GA et al. Reflective practice and coaching study. 2007.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41503" y="2433935"/>
            <a:ext cx="38100" cy="491728"/>
          </a:xfrm>
          <a:prstGeom prst="rect">
            <a:avLst/>
          </a:prstGeom>
          <a:solidFill>
            <a:srgbClr val="CC914D"/>
          </a:solidFill>
          <a:ln/>
        </p:spPr>
      </p:sp>
      <p:sp>
        <p:nvSpPr>
          <p:cNvPr id="10" name="Text 8"/>
          <p:cNvSpPr/>
          <p:nvPr/>
        </p:nvSpPr>
        <p:spPr>
          <a:xfrm>
            <a:off x="4840412" y="2452985"/>
            <a:ext cx="380747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Lillevang G et al. GAR reflective assessment tool. 2020.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7069" y="3171081"/>
            <a:ext cx="38100" cy="491728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12" name="Text 10"/>
          <p:cNvSpPr/>
          <p:nvPr/>
        </p:nvSpPr>
        <p:spPr>
          <a:xfrm>
            <a:off x="675977" y="3190131"/>
            <a:ext cx="380739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Pell G et al. Assessor training in criterion-based assessment. 2008.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41503" y="3171081"/>
            <a:ext cx="38100" cy="491728"/>
          </a:xfrm>
          <a:prstGeom prst="rect">
            <a:avLst/>
          </a:prstGeom>
          <a:solidFill>
            <a:srgbClr val="83792E"/>
          </a:solidFill>
          <a:ln/>
        </p:spPr>
      </p:sp>
      <p:sp>
        <p:nvSpPr>
          <p:cNvPr id="14" name="Text 12"/>
          <p:cNvSpPr/>
          <p:nvPr/>
        </p:nvSpPr>
        <p:spPr>
          <a:xfrm>
            <a:off x="4840412" y="3190131"/>
            <a:ext cx="380747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Hodwitz K et al. Assessor subjectivity in workplace assessment. 2019.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7069" y="3908227"/>
            <a:ext cx="38100" cy="491728"/>
          </a:xfrm>
          <a:prstGeom prst="rect">
            <a:avLst/>
          </a:prstGeom>
          <a:solidFill>
            <a:srgbClr val="E8AF3B"/>
          </a:solidFill>
          <a:ln/>
        </p:spPr>
      </p:sp>
      <p:sp>
        <p:nvSpPr>
          <p:cNvPr id="16" name="Text 14"/>
          <p:cNvSpPr/>
          <p:nvPr/>
        </p:nvSpPr>
        <p:spPr>
          <a:xfrm>
            <a:off x="675977" y="3927277"/>
            <a:ext cx="380739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RCGP Workplace Based Assessment Capability Descriptors.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641503" y="3908227"/>
            <a:ext cx="38100" cy="491728"/>
          </a:xfrm>
          <a:prstGeom prst="rect">
            <a:avLst/>
          </a:prstGeom>
          <a:solidFill>
            <a:srgbClr val="CC914D"/>
          </a:solidFill>
          <a:ln/>
        </p:spPr>
      </p:sp>
      <p:sp>
        <p:nvSpPr>
          <p:cNvPr id="18" name="Text 16"/>
          <p:cNvSpPr/>
          <p:nvPr/>
        </p:nvSpPr>
        <p:spPr>
          <a:xfrm>
            <a:off x="4840412" y="3927277"/>
            <a:ext cx="380747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ISCP Surgical Curriculum Documentation.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2026-05-13T00:20:31Z</dcterms:created>
  <dcterms:modified xsi:type="dcterms:W3CDTF">2026-05-13T00:20:31Z</dcterms:modified>
</cp:coreProperties>
</file>