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wav" ContentType="audio/x-wav"/>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129"/>
  </p:notesMasterIdLst>
  <p:sldIdLst>
    <p:sldId id="256" r:id="rId5"/>
    <p:sldId id="257" r:id="rId6"/>
    <p:sldId id="258" r:id="rId7"/>
    <p:sldId id="456" r:id="rId8"/>
    <p:sldId id="264" r:id="rId9"/>
    <p:sldId id="445" r:id="rId10"/>
    <p:sldId id="457" r:id="rId11"/>
    <p:sldId id="301" r:id="rId12"/>
    <p:sldId id="320" r:id="rId13"/>
    <p:sldId id="460" r:id="rId14"/>
    <p:sldId id="259" r:id="rId15"/>
    <p:sldId id="367" r:id="rId16"/>
    <p:sldId id="318" r:id="rId17"/>
    <p:sldId id="302" r:id="rId18"/>
    <p:sldId id="304" r:id="rId19"/>
    <p:sldId id="289" r:id="rId20"/>
    <p:sldId id="449" r:id="rId21"/>
    <p:sldId id="288" r:id="rId22"/>
    <p:sldId id="313" r:id="rId23"/>
    <p:sldId id="305" r:id="rId24"/>
    <p:sldId id="306" r:id="rId25"/>
    <p:sldId id="319" r:id="rId26"/>
    <p:sldId id="458" r:id="rId27"/>
    <p:sldId id="461" r:id="rId28"/>
    <p:sldId id="315" r:id="rId29"/>
    <p:sldId id="462" r:id="rId30"/>
    <p:sldId id="463" r:id="rId31"/>
    <p:sldId id="312" r:id="rId32"/>
    <p:sldId id="308" r:id="rId33"/>
    <p:sldId id="309" r:id="rId34"/>
    <p:sldId id="311" r:id="rId35"/>
    <p:sldId id="464" r:id="rId36"/>
    <p:sldId id="310" r:id="rId37"/>
    <p:sldId id="307" r:id="rId38"/>
    <p:sldId id="314" r:id="rId39"/>
    <p:sldId id="290" r:id="rId40"/>
    <p:sldId id="450" r:id="rId41"/>
    <p:sldId id="266" r:id="rId42"/>
    <p:sldId id="376" r:id="rId43"/>
    <p:sldId id="377" r:id="rId44"/>
    <p:sldId id="378" r:id="rId45"/>
    <p:sldId id="379" r:id="rId46"/>
    <p:sldId id="380" r:id="rId47"/>
    <p:sldId id="381" r:id="rId48"/>
    <p:sldId id="382" r:id="rId49"/>
    <p:sldId id="383" r:id="rId50"/>
    <p:sldId id="384" r:id="rId51"/>
    <p:sldId id="385" r:id="rId52"/>
    <p:sldId id="386" r:id="rId53"/>
    <p:sldId id="387" r:id="rId54"/>
    <p:sldId id="388" r:id="rId55"/>
    <p:sldId id="389" r:id="rId56"/>
    <p:sldId id="390" r:id="rId57"/>
    <p:sldId id="391" r:id="rId58"/>
    <p:sldId id="392" r:id="rId59"/>
    <p:sldId id="393" r:id="rId60"/>
    <p:sldId id="394" r:id="rId61"/>
    <p:sldId id="395" r:id="rId62"/>
    <p:sldId id="396" r:id="rId63"/>
    <p:sldId id="397" r:id="rId64"/>
    <p:sldId id="398" r:id="rId65"/>
    <p:sldId id="399" r:id="rId66"/>
    <p:sldId id="400" r:id="rId67"/>
    <p:sldId id="452" r:id="rId68"/>
    <p:sldId id="401" r:id="rId69"/>
    <p:sldId id="402" r:id="rId70"/>
    <p:sldId id="403" r:id="rId71"/>
    <p:sldId id="404" r:id="rId72"/>
    <p:sldId id="405" r:id="rId73"/>
    <p:sldId id="406" r:id="rId74"/>
    <p:sldId id="407" r:id="rId75"/>
    <p:sldId id="408" r:id="rId76"/>
    <p:sldId id="409" r:id="rId77"/>
    <p:sldId id="410" r:id="rId78"/>
    <p:sldId id="411" r:id="rId79"/>
    <p:sldId id="412" r:id="rId80"/>
    <p:sldId id="413" r:id="rId81"/>
    <p:sldId id="414" r:id="rId82"/>
    <p:sldId id="415" r:id="rId83"/>
    <p:sldId id="416" r:id="rId84"/>
    <p:sldId id="417"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432" r:id="rId100"/>
    <p:sldId id="433" r:id="rId101"/>
    <p:sldId id="434" r:id="rId102"/>
    <p:sldId id="435" r:id="rId103"/>
    <p:sldId id="436" r:id="rId104"/>
    <p:sldId id="437" r:id="rId105"/>
    <p:sldId id="438" r:id="rId106"/>
    <p:sldId id="277" r:id="rId107"/>
    <p:sldId id="299" r:id="rId108"/>
    <p:sldId id="279" r:id="rId109"/>
    <p:sldId id="368" r:id="rId110"/>
    <p:sldId id="371" r:id="rId111"/>
    <p:sldId id="370" r:id="rId112"/>
    <p:sldId id="373" r:id="rId113"/>
    <p:sldId id="454" r:id="rId114"/>
    <p:sldId id="372" r:id="rId115"/>
    <p:sldId id="287" r:id="rId116"/>
    <p:sldId id="294" r:id="rId117"/>
    <p:sldId id="374" r:id="rId118"/>
    <p:sldId id="369" r:id="rId119"/>
    <p:sldId id="297" r:id="rId120"/>
    <p:sldId id="459" r:id="rId121"/>
    <p:sldId id="280" r:id="rId122"/>
    <p:sldId id="282" r:id="rId123"/>
    <p:sldId id="451" r:id="rId124"/>
    <p:sldId id="444" r:id="rId125"/>
    <p:sldId id="446" r:id="rId126"/>
    <p:sldId id="293" r:id="rId127"/>
    <p:sldId id="286" r:id="rId1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92DE"/>
    <a:srgbClr val="FF6600"/>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7" autoAdjust="0"/>
    <p:restoredTop sz="75060" autoAdjust="0"/>
  </p:normalViewPr>
  <p:slideViewPr>
    <p:cSldViewPr snapToGrid="0">
      <p:cViewPr varScale="1">
        <p:scale>
          <a:sx n="84" d="100"/>
          <a:sy n="84" d="100"/>
        </p:scale>
        <p:origin x="20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ser>
        <c:dLbls>
          <c:showLegendKey val="0"/>
          <c:showVal val="0"/>
          <c:showCatName val="0"/>
          <c:showSerName val="0"/>
          <c:showPercent val="0"/>
          <c:showBubbleSize val="0"/>
        </c:dLbls>
        <c:gapWidth val="219"/>
        <c:overlap val="-27"/>
        <c:axId val="153594616"/>
        <c:axId val="153595008"/>
      </c:barChart>
      <c:catAx>
        <c:axId val="15359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5008"/>
        <c:crosses val="autoZero"/>
        <c:auto val="1"/>
        <c:lblAlgn val="ctr"/>
        <c:lblOffset val="100"/>
        <c:noMultiLvlLbl val="0"/>
      </c:catAx>
      <c:valAx>
        <c:axId val="1535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46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00B0F0"/>
              </a:solidFill>
              <a:ln w="19050">
                <a:solidFill>
                  <a:schemeClr val="lt1"/>
                </a:solidFill>
              </a:ln>
              <a:effectLst/>
            </c:spPr>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08/07/2014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en.wikipedia.org/wiki/Albert_Schweitzer"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en.wikipedia.org/wiki/Peak_experience" TargetMode="External"/><Relationship Id="rId5" Type="http://schemas.openxmlformats.org/officeDocument/2006/relationships/hyperlink" Target="http://en.wikipedia.org/wiki/Self-actualization#cite_note-19" TargetMode="External"/><Relationship Id="rId4" Type="http://schemas.openxmlformats.org/officeDocument/2006/relationships/hyperlink" Target="http://en.wikipedia.org/wiki/Mother_Teresa"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6.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33.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122.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Much</a:t>
            </a:r>
            <a:r>
              <a:rPr lang="en-GB" baseline="0" dirty="0" smtClean="0"/>
              <a:t> of the content in this presentation about Motivational Interviewing is derived from a fabulous book called </a:t>
            </a:r>
          </a:p>
          <a:p>
            <a:r>
              <a:rPr lang="en-GB" baseline="0" dirty="0" smtClean="0"/>
              <a:t>A Toolkit of Motivational Skills – 2</a:t>
            </a:r>
            <a:r>
              <a:rPr lang="en-GB" baseline="30000" dirty="0" smtClean="0"/>
              <a:t>nd</a:t>
            </a:r>
            <a:r>
              <a:rPr lang="en-GB" baseline="0" dirty="0" smtClean="0"/>
              <a:t> Ed.</a:t>
            </a:r>
          </a:p>
          <a:p>
            <a:r>
              <a:rPr lang="en-GB" baseline="0" dirty="0" smtClean="0"/>
              <a:t>By Catherine Fuller and Phil Taylor</a:t>
            </a:r>
          </a:p>
          <a:p>
            <a:endParaRPr lang="en-GB" baseline="0" dirty="0" smtClean="0"/>
          </a:p>
          <a:p>
            <a:r>
              <a:rPr lang="en-GB" baseline="0" dirty="0" smtClean="0"/>
              <a:t>An easy to read book, with lots of practical material.   It will </a:t>
            </a:r>
            <a:r>
              <a:rPr lang="en-GB" baseline="0" dirty="0" err="1" smtClean="0"/>
              <a:t>demysitify</a:t>
            </a:r>
            <a:r>
              <a:rPr lang="en-GB" baseline="0" dirty="0" smtClean="0"/>
              <a:t> </a:t>
            </a:r>
            <a:r>
              <a:rPr lang="en-GB" baseline="0" dirty="0" err="1" smtClean="0"/>
              <a:t>Motivaltion</a:t>
            </a:r>
            <a:r>
              <a:rPr lang="en-GB" baseline="0" dirty="0" smtClean="0"/>
              <a:t> Interviewing for you.</a:t>
            </a:r>
          </a:p>
          <a:p>
            <a:endParaRPr lang="en-GB" baseline="0" dirty="0" smtClean="0"/>
          </a:p>
          <a:p>
            <a:r>
              <a:rPr lang="en-GB" baseline="0" dirty="0" smtClean="0"/>
              <a:t>Most of the content about Maslow’s theory on Self-Actualisation is transcribed from a DVD called ‘Maslow and Self-</a:t>
            </a:r>
            <a:r>
              <a:rPr lang="en-GB" baseline="0" dirty="0" err="1" smtClean="0"/>
              <a:t>Acutalization</a:t>
            </a:r>
            <a:r>
              <a:rPr lang="en-GB" baseline="0" dirty="0" smtClean="0"/>
              <a:t>’.  </a:t>
            </a:r>
          </a:p>
          <a:p>
            <a:r>
              <a:rPr lang="en-GB" baseline="0" dirty="0" smtClean="0"/>
              <a:t>It an interview with him and Dr. Everett </a:t>
            </a:r>
            <a:r>
              <a:rPr lang="en-GB" baseline="0" dirty="0" err="1" smtClean="0"/>
              <a:t>Shostrom</a:t>
            </a:r>
            <a:r>
              <a:rPr lang="en-GB" baseline="0" dirty="0" smtClean="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dirty="0" smtClean="0">
                <a:solidFill>
                  <a:srgbClr val="00B050"/>
                </a:solidFill>
                <a:hlinkClick r:id="rId3"/>
              </a:rPr>
              <a:t>www.bradfordvts.co.uk</a:t>
            </a:r>
            <a:endParaRPr lang="en-GB" dirty="0" smtClean="0">
              <a:solidFill>
                <a:srgbClr val="00B050"/>
              </a:solidFill>
            </a:endParaRPr>
          </a:p>
          <a:p>
            <a:r>
              <a:rPr lang="en-GB" i="1" dirty="0" smtClean="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33153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solidFill>
                  <a:schemeClr val="bg1"/>
                </a:solidFill>
              </a:rPr>
              <a:t>Who am I quiz.</a:t>
            </a:r>
          </a:p>
          <a:p>
            <a:endParaRPr lang="en-GB" dirty="0" smtClean="0">
              <a:solidFill>
                <a:schemeClr val="bg1"/>
              </a:solidFill>
            </a:endParaRPr>
          </a:p>
          <a:p>
            <a:r>
              <a:rPr lang="en-GB" dirty="0" smtClean="0">
                <a:solidFill>
                  <a:schemeClr val="bg1"/>
                </a:solidFill>
              </a:rPr>
              <a:t>Other alternatives….</a:t>
            </a:r>
          </a:p>
          <a:p>
            <a:r>
              <a:rPr lang="en-GB" dirty="0" smtClean="0">
                <a:solidFill>
                  <a:schemeClr val="bg1"/>
                </a:solidFill>
              </a:rPr>
              <a:t>Which part of London do you work in?</a:t>
            </a:r>
          </a:p>
          <a:p>
            <a:r>
              <a:rPr lang="en-GB" dirty="0" smtClean="0">
                <a:solidFill>
                  <a:schemeClr val="bg1"/>
                </a:solidFill>
              </a:rPr>
              <a:t>How long have you been a trainer? </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3862250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solidFill>
                  <a:schemeClr val="bg1"/>
                </a:solidFill>
              </a:rPr>
              <a:t>Which part of London do you work in?</a:t>
            </a:r>
          </a:p>
          <a:p>
            <a:r>
              <a:rPr lang="en-GB" dirty="0" smtClean="0">
                <a:solidFill>
                  <a:schemeClr val="bg1"/>
                </a:solidFill>
              </a:rPr>
              <a:t>How long have you been a trainer? </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4115432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long have you been a GP trainer?</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724757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Difficult</a:t>
            </a:r>
            <a:r>
              <a:rPr lang="en-GB" sz="1200" baseline="0" dirty="0" smtClean="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smtClean="0">
                <a:solidFill>
                  <a:srgbClr val="00B0F0"/>
                </a:solidFill>
                <a:latin typeface="Cooper Black" panose="0208090404030B020404" pitchFamily="18" charset="0"/>
              </a:rPr>
              <a:t>It’s hard work.</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rgbClr val="00B0F0"/>
                </a:solidFill>
                <a:latin typeface="Cooper Black" panose="0208090404030B020404" pitchFamily="18" charset="0"/>
              </a:rPr>
              <a:t>Pusillanimous = </a:t>
            </a:r>
            <a:r>
              <a:rPr lang="en-GB" sz="1200" b="0" i="0" kern="1200" dirty="0" smtClean="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What </a:t>
            </a:r>
            <a:r>
              <a:rPr lang="en-GB" sz="1200" dirty="0" err="1" smtClean="0">
                <a:solidFill>
                  <a:srgbClr val="00B0F0"/>
                </a:solidFill>
                <a:latin typeface="Cooper Black" panose="0208090404030B020404" pitchFamily="18" charset="0"/>
              </a:rPr>
              <a:t>perjorative</a:t>
            </a:r>
            <a:r>
              <a:rPr lang="en-GB" sz="1200" dirty="0" smtClean="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An </a:t>
            </a:r>
            <a:r>
              <a:rPr lang="en-GB" sz="1200" b="0" i="0" u="none" strike="noStrike" kern="1200" dirty="0" smtClean="0">
                <a:solidFill>
                  <a:schemeClr val="tx1"/>
                </a:solidFill>
                <a:effectLst/>
                <a:latin typeface="+mn-lt"/>
                <a:ea typeface="+mn-ea"/>
                <a:cs typeface="+mn-cs"/>
                <a:hlinkClick r:id="rId3"/>
              </a:rPr>
              <a:t>attribute</a:t>
            </a:r>
            <a:r>
              <a:rPr lang="en-GB" sz="1200" b="0" i="0" kern="1200" dirty="0" smtClean="0">
                <a:solidFill>
                  <a:schemeClr val="tx1"/>
                </a:solidFill>
                <a:effectLst/>
                <a:latin typeface="+mn-lt"/>
                <a:ea typeface="+mn-ea"/>
                <a:cs typeface="+mn-cs"/>
              </a:rPr>
              <a:t> is a quality or characteristic of a person, place or thing. Personal attributes are character traits or personality traits.</a:t>
            </a:r>
            <a:endParaRPr lang="en-GB" sz="1200" dirty="0" smtClean="0">
              <a:solidFill>
                <a:srgbClr val="00B0F0"/>
              </a:solidFill>
              <a:latin typeface="Cooper Black" panose="0208090404030B020404" pitchFamily="18" charset="0"/>
            </a:endParaRPr>
          </a:p>
          <a:p>
            <a:endParaRPr lang="en-GB" dirty="0" smtClean="0"/>
          </a:p>
          <a:p>
            <a:r>
              <a:rPr lang="en-GB" dirty="0" smtClean="0"/>
              <a:t>We need to be careful of labels.  Labels are</a:t>
            </a:r>
            <a:r>
              <a:rPr lang="en-GB" baseline="0" dirty="0" smtClean="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if that is our starting point (our trainees are lazy, </a:t>
            </a:r>
            <a:r>
              <a:rPr lang="en-GB" dirty="0" err="1" smtClean="0"/>
              <a:t>etc</a:t>
            </a:r>
            <a:r>
              <a:rPr lang="en-GB" dirty="0" smtClean="0"/>
              <a:t>) and we depersonalise them by engaging</a:t>
            </a:r>
            <a:r>
              <a:rPr lang="en-GB" baseline="0" dirty="0" smtClean="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Reverse the </a:t>
            </a:r>
            <a:r>
              <a:rPr lang="en-GB" dirty="0" err="1" smtClean="0"/>
              <a:t>demotivators</a:t>
            </a:r>
            <a:r>
              <a:rPr lang="en-GB" dirty="0" smtClean="0"/>
              <a:t> to create the motivators.  As each group presents</a:t>
            </a:r>
            <a:r>
              <a:rPr lang="en-GB" baseline="0" dirty="0" smtClean="0"/>
              <a:t> – map on </a:t>
            </a:r>
            <a:r>
              <a:rPr lang="en-GB" baseline="0" dirty="0" err="1" smtClean="0"/>
              <a:t>mindmanager</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 using the specific things that we will discuss.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explanation moves away from the generic churning out of information about </a:t>
            </a:r>
            <a:r>
              <a:rPr lang="en-GB" baseline="0" dirty="0" err="1" smtClean="0"/>
              <a:t>Johari</a:t>
            </a:r>
            <a:r>
              <a:rPr lang="en-GB" baseline="0" dirty="0" smtClean="0"/>
              <a:t>.</a:t>
            </a:r>
          </a:p>
          <a:p>
            <a:r>
              <a:rPr lang="en-GB" baseline="0" dirty="0" smtClean="0"/>
              <a:t>And it’s contextual – given at the right time.</a:t>
            </a:r>
          </a:p>
          <a:p>
            <a:r>
              <a:rPr lang="en-GB" baseline="0" dirty="0" smtClean="0"/>
              <a:t>And the learner is engaged in the dialogue and ‘gets it’.</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each quadrant, use any combination of </a:t>
            </a:r>
            <a:r>
              <a:rPr lang="en-US" sz="1200" b="1" kern="1200" dirty="0" smtClean="0">
                <a:solidFill>
                  <a:schemeClr val="tx1"/>
                </a:solidFill>
                <a:effectLst/>
                <a:latin typeface="+mn-lt"/>
                <a:ea typeface="+mn-ea"/>
                <a:cs typeface="+mn-cs"/>
              </a:rPr>
              <a:t>drawings, pictures, or words</a:t>
            </a:r>
            <a:r>
              <a:rPr lang="en-US" sz="1200" kern="1200" dirty="0" smtClean="0">
                <a:solidFill>
                  <a:schemeClr val="tx1"/>
                </a:solidFill>
                <a:effectLst/>
                <a:latin typeface="+mn-lt"/>
                <a:ea typeface="+mn-ea"/>
                <a:cs typeface="+mn-cs"/>
              </a:rPr>
              <a:t> to say something about yourself</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For example, you could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county/city/town that you come from</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a hobby or interest you have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the greatest achievement of your life to date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quadrant for your personal aspiration for the future.</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After completing our shields, we will see if we can work out each other’s shield first.  </a:t>
            </a:r>
          </a:p>
          <a:p>
            <a:pPr lvl="0"/>
            <a:r>
              <a:rPr lang="en-GB" sz="1200" kern="1200" dirty="0" smtClean="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17</a:t>
            </a:fld>
            <a:endParaRPr lang="en-GB"/>
          </a:p>
        </p:txBody>
      </p:sp>
    </p:spTree>
    <p:extLst>
      <p:ext uri="{BB962C8B-B14F-4D97-AF65-F5344CB8AC3E}">
        <p14:creationId xmlns:p14="http://schemas.microsoft.com/office/powerpoint/2010/main" val="4187246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smtClean="0">
                <a:solidFill>
                  <a:schemeClr val="tx1"/>
                </a:solidFill>
                <a:effectLst/>
                <a:latin typeface="+mn-lt"/>
                <a:ea typeface="+mn-ea"/>
                <a:cs typeface="+mn-cs"/>
              </a:rPr>
              <a:t>He was</a:t>
            </a:r>
            <a:r>
              <a:rPr lang="en-GB" sz="1200" kern="1200" baseline="0" dirty="0" smtClean="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18</a:t>
            </a:fld>
            <a:endParaRPr lang="en-GB"/>
          </a:p>
        </p:txBody>
      </p:sp>
    </p:spTree>
    <p:extLst>
      <p:ext uri="{BB962C8B-B14F-4D97-AF65-F5344CB8AC3E}">
        <p14:creationId xmlns:p14="http://schemas.microsoft.com/office/powerpoint/2010/main" val="139111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smtClean="0">
                <a:solidFill>
                  <a:schemeClr val="tx1"/>
                </a:solidFill>
                <a:effectLst/>
                <a:latin typeface="+mn-lt"/>
                <a:ea typeface="+mn-ea"/>
                <a:cs typeface="+mn-cs"/>
              </a:rPr>
              <a:t>Efficient perceptions of reality.</a:t>
            </a:r>
            <a:r>
              <a:rPr lang="en-GB" sz="1200" b="0" i="0" kern="1200" dirty="0" smtClean="0">
                <a:solidFill>
                  <a:schemeClr val="tx1"/>
                </a:solidFill>
                <a:effectLst/>
                <a:latin typeface="+mn-lt"/>
                <a:ea typeface="+mn-ea"/>
                <a:cs typeface="+mn-cs"/>
              </a:rPr>
              <a:t> Self-actualizers are able to judge situations correctly and honestly. They are very sensitive to the fake and dishonest, and are free to see reality 'as it is'.</a:t>
            </a:r>
          </a:p>
          <a:p>
            <a:r>
              <a:rPr lang="en-GB" sz="1200" b="0" i="1" kern="1200" dirty="0" smtClean="0">
                <a:solidFill>
                  <a:schemeClr val="tx1"/>
                </a:solidFill>
                <a:effectLst/>
                <a:latin typeface="+mn-lt"/>
                <a:ea typeface="+mn-ea"/>
                <a:cs typeface="+mn-cs"/>
              </a:rPr>
              <a:t>Comfortable acceptance of self, others, nature.</a:t>
            </a:r>
            <a:r>
              <a:rPr lang="en-GB" sz="1200" b="0" i="0" kern="1200" dirty="0" smtClean="0">
                <a:solidFill>
                  <a:schemeClr val="tx1"/>
                </a:solidFill>
                <a:effectLst/>
                <a:latin typeface="+mn-lt"/>
                <a:ea typeface="+mn-ea"/>
                <a:cs typeface="+mn-cs"/>
              </a:rPr>
              <a:t> Self-actualizers accept their own human nature with all its flaws. The shortcomings of others and the contradictions of the human condition are accepted with </a:t>
            </a:r>
            <a:r>
              <a:rPr lang="en-GB" sz="1200" b="0" i="0" kern="1200" dirty="0" err="1" smtClean="0">
                <a:solidFill>
                  <a:schemeClr val="tx1"/>
                </a:solidFill>
                <a:effectLst/>
                <a:latin typeface="+mn-lt"/>
                <a:ea typeface="+mn-ea"/>
                <a:cs typeface="+mn-cs"/>
              </a:rPr>
              <a:t>humor</a:t>
            </a:r>
            <a:r>
              <a:rPr lang="en-GB" sz="1200" b="0" i="0" kern="1200" dirty="0" smtClean="0">
                <a:solidFill>
                  <a:schemeClr val="tx1"/>
                </a:solidFill>
                <a:effectLst/>
                <a:latin typeface="+mn-lt"/>
                <a:ea typeface="+mn-ea"/>
                <a:cs typeface="+mn-cs"/>
              </a:rPr>
              <a:t> and tolerance.</a:t>
            </a:r>
          </a:p>
          <a:p>
            <a:r>
              <a:rPr lang="en-GB" sz="1200" b="0" i="1" kern="1200" dirty="0" smtClean="0">
                <a:solidFill>
                  <a:schemeClr val="tx1"/>
                </a:solidFill>
                <a:effectLst/>
                <a:latin typeface="+mn-lt"/>
                <a:ea typeface="+mn-ea"/>
                <a:cs typeface="+mn-cs"/>
              </a:rPr>
              <a:t>Reliant on own experiences and judgement.</a:t>
            </a:r>
            <a:r>
              <a:rPr lang="en-GB" sz="1200" b="0" i="0" kern="1200" dirty="0" smtClean="0">
                <a:solidFill>
                  <a:schemeClr val="tx1"/>
                </a:solidFill>
                <a:effectLst/>
                <a:latin typeface="+mn-lt"/>
                <a:ea typeface="+mn-ea"/>
                <a:cs typeface="+mn-cs"/>
              </a:rPr>
              <a:t> Independent, not reliant on culture and environment to form opinions and views</a:t>
            </a:r>
          </a:p>
          <a:p>
            <a:r>
              <a:rPr lang="en-GB" sz="1200" b="0" i="1" kern="1200" dirty="0" smtClean="0">
                <a:solidFill>
                  <a:schemeClr val="tx1"/>
                </a:solidFill>
                <a:effectLst/>
                <a:latin typeface="+mn-lt"/>
                <a:ea typeface="+mn-ea"/>
                <a:cs typeface="+mn-cs"/>
              </a:rPr>
              <a:t>Spontaneous and natural.</a:t>
            </a:r>
            <a:r>
              <a:rPr lang="en-GB" sz="1200" b="0" i="0" kern="1200" dirty="0" smtClean="0">
                <a:solidFill>
                  <a:schemeClr val="tx1"/>
                </a:solidFill>
                <a:effectLst/>
                <a:latin typeface="+mn-lt"/>
                <a:ea typeface="+mn-ea"/>
                <a:cs typeface="+mn-cs"/>
              </a:rPr>
              <a:t> True to oneself, rather than being how others want</a:t>
            </a:r>
          </a:p>
          <a:p>
            <a:r>
              <a:rPr lang="en-GB" sz="1200" b="0" i="1" kern="1200" dirty="0" smtClean="0">
                <a:solidFill>
                  <a:schemeClr val="tx1"/>
                </a:solidFill>
                <a:effectLst/>
                <a:latin typeface="+mn-lt"/>
                <a:ea typeface="+mn-ea"/>
                <a:cs typeface="+mn-cs"/>
              </a:rPr>
              <a:t>Task </a:t>
            </a:r>
            <a:r>
              <a:rPr lang="en-GB" sz="1200" b="0" i="1" kern="1200" dirty="0" err="1" smtClean="0">
                <a:solidFill>
                  <a:schemeClr val="tx1"/>
                </a:solidFill>
                <a:effectLst/>
                <a:latin typeface="+mn-lt"/>
                <a:ea typeface="+mn-ea"/>
                <a:cs typeface="+mn-cs"/>
              </a:rPr>
              <a:t>centering</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Most of Maslow's subjects had a mission to </a:t>
            </a:r>
            <a:r>
              <a:rPr lang="en-GB" sz="1200" b="0" i="0" kern="1200" dirty="0" err="1" smtClean="0">
                <a:solidFill>
                  <a:schemeClr val="tx1"/>
                </a:solidFill>
                <a:effectLst/>
                <a:latin typeface="+mn-lt"/>
                <a:ea typeface="+mn-ea"/>
                <a:cs typeface="+mn-cs"/>
              </a:rPr>
              <a:t>fulfill</a:t>
            </a:r>
            <a:r>
              <a:rPr lang="en-GB" sz="1200" b="0" i="0" kern="1200" dirty="0" smtClean="0">
                <a:solidFill>
                  <a:schemeClr val="tx1"/>
                </a:solidFill>
                <a:effectLst/>
                <a:latin typeface="+mn-lt"/>
                <a:ea typeface="+mn-ea"/>
                <a:cs typeface="+mn-cs"/>
              </a:rPr>
              <a:t> in life or some task or problem ‘beyond’ themselves (instead of outside of themselves) to pursue. Humanitarians such as </a:t>
            </a:r>
            <a:r>
              <a:rPr lang="en-GB" sz="1200" b="0" i="0" u="none" strike="noStrike" kern="1200" dirty="0" smtClean="0">
                <a:solidFill>
                  <a:schemeClr val="tx1"/>
                </a:solidFill>
                <a:effectLst/>
                <a:latin typeface="+mn-lt"/>
                <a:ea typeface="+mn-ea"/>
                <a:cs typeface="+mn-cs"/>
                <a:hlinkClick r:id="rId3" tooltip="Albert Schweitzer"/>
              </a:rPr>
              <a:t>Albert Schweitzer</a:t>
            </a:r>
            <a:r>
              <a:rPr lang="en-GB" sz="1200" b="0" i="0" kern="1200" dirty="0" smtClean="0">
                <a:solidFill>
                  <a:schemeClr val="tx1"/>
                </a:solidFill>
                <a:effectLst/>
                <a:latin typeface="+mn-lt"/>
                <a:ea typeface="+mn-ea"/>
                <a:cs typeface="+mn-cs"/>
              </a:rPr>
              <a:t> and </a:t>
            </a:r>
            <a:r>
              <a:rPr lang="en-GB" sz="1200" b="0" i="0" u="none" strike="noStrike" kern="1200" dirty="0" smtClean="0">
                <a:solidFill>
                  <a:schemeClr val="tx1"/>
                </a:solidFill>
                <a:effectLst/>
                <a:latin typeface="+mn-lt"/>
                <a:ea typeface="+mn-ea"/>
                <a:cs typeface="+mn-cs"/>
                <a:hlinkClick r:id="rId4" tooltip="Mother Teresa"/>
              </a:rPr>
              <a:t>Mother Teresa</a:t>
            </a:r>
            <a:r>
              <a:rPr lang="en-GB" sz="1200" b="0" i="0" kern="1200" dirty="0" smtClean="0">
                <a:solidFill>
                  <a:schemeClr val="tx1"/>
                </a:solidFill>
                <a:effectLst/>
                <a:latin typeface="+mn-lt"/>
                <a:ea typeface="+mn-ea"/>
                <a:cs typeface="+mn-cs"/>
              </a:rPr>
              <a:t> are considered to have possessed this quality.</a:t>
            </a:r>
          </a:p>
          <a:p>
            <a:r>
              <a:rPr lang="en-GB" sz="1200" b="0" i="1" kern="1200" dirty="0" smtClean="0">
                <a:solidFill>
                  <a:schemeClr val="tx1"/>
                </a:solidFill>
                <a:effectLst/>
                <a:latin typeface="+mn-lt"/>
                <a:ea typeface="+mn-ea"/>
                <a:cs typeface="+mn-cs"/>
              </a:rPr>
              <a:t>Autonomy.</a:t>
            </a:r>
            <a:r>
              <a:rPr lang="en-GB" sz="1200" b="0" i="0" kern="1200" dirty="0" smtClean="0">
                <a:solidFill>
                  <a:schemeClr val="tx1"/>
                </a:solidFill>
                <a:effectLst/>
                <a:latin typeface="+mn-lt"/>
                <a:ea typeface="+mn-ea"/>
                <a:cs typeface="+mn-cs"/>
              </a:rPr>
              <a:t> Self-actualizers are free from reliance on external authorities or other people. They tend to be resourceful and independent.</a:t>
            </a:r>
          </a:p>
          <a:p>
            <a:r>
              <a:rPr lang="en-GB" sz="1200" b="0" i="1" kern="1200" dirty="0" smtClean="0">
                <a:solidFill>
                  <a:schemeClr val="tx1"/>
                </a:solidFill>
                <a:effectLst/>
                <a:latin typeface="+mn-lt"/>
                <a:ea typeface="+mn-ea"/>
                <a:cs typeface="+mn-cs"/>
              </a:rPr>
              <a:t>Continued freshness of appreciation.</a:t>
            </a:r>
            <a:r>
              <a:rPr lang="en-GB" sz="1200" b="0" i="0" kern="1200" dirty="0" smtClean="0">
                <a:solidFill>
                  <a:schemeClr val="tx1"/>
                </a:solidFill>
                <a:effectLst/>
                <a:latin typeface="+mn-lt"/>
                <a:ea typeface="+mn-ea"/>
                <a:cs typeface="+mn-cs"/>
              </a:rPr>
              <a:t> The self-actualizer seems to constantly renew appreciation of life's basic goods. A sunset or a flower will be experienced as intensely time after time as it was at first. There is an "innocence of vision", like that of an artist or child.</a:t>
            </a:r>
          </a:p>
          <a:p>
            <a:r>
              <a:rPr lang="en-GB" sz="1200" b="0" i="1" kern="1200" dirty="0" smtClean="0">
                <a:solidFill>
                  <a:schemeClr val="tx1"/>
                </a:solidFill>
                <a:effectLst/>
                <a:latin typeface="+mn-lt"/>
                <a:ea typeface="+mn-ea"/>
                <a:cs typeface="+mn-cs"/>
              </a:rPr>
              <a:t>Profound interpersonal relationships.</a:t>
            </a:r>
            <a:r>
              <a:rPr lang="en-GB" sz="1200" b="0" i="0" kern="1200" dirty="0" smtClean="0">
                <a:solidFill>
                  <a:schemeClr val="tx1"/>
                </a:solidFill>
                <a:effectLst/>
                <a:latin typeface="+mn-lt"/>
                <a:ea typeface="+mn-ea"/>
                <a:cs typeface="+mn-cs"/>
              </a:rPr>
              <a:t> The interpersonal relationships of self-actualizers are marked by deep loving bonds.</a:t>
            </a:r>
          </a:p>
          <a:p>
            <a:r>
              <a:rPr lang="en-GB" sz="1200" b="0" i="1" kern="1200" dirty="0" smtClean="0">
                <a:solidFill>
                  <a:schemeClr val="tx1"/>
                </a:solidFill>
                <a:effectLst/>
                <a:latin typeface="+mn-lt"/>
                <a:ea typeface="+mn-ea"/>
                <a:cs typeface="+mn-cs"/>
              </a:rPr>
              <a:t>Comfort with solitude.</a:t>
            </a:r>
            <a:r>
              <a:rPr lang="en-GB" sz="1200" b="0" i="0" kern="1200" dirty="0" smtClean="0">
                <a:solidFill>
                  <a:schemeClr val="tx1"/>
                </a:solidFill>
                <a:effectLst/>
                <a:latin typeface="+mn-lt"/>
                <a:ea typeface="+mn-ea"/>
                <a:cs typeface="+mn-cs"/>
              </a:rPr>
              <a:t> Despite their satisfying relationships with others, self-actualizing persons value solitude and are comfortable being alone.</a:t>
            </a:r>
            <a:r>
              <a:rPr lang="en-GB" sz="1200" b="0" i="0" u="none" strike="noStrike" kern="1200" baseline="30000" dirty="0" smtClean="0">
                <a:solidFill>
                  <a:schemeClr val="tx1"/>
                </a:solidFill>
                <a:effectLst/>
                <a:latin typeface="+mn-lt"/>
                <a:ea typeface="+mn-ea"/>
                <a:cs typeface="+mn-cs"/>
                <a:hlinkClick r:id="rId5"/>
              </a:rPr>
              <a:t>[19]</a:t>
            </a:r>
            <a:endParaRPr lang="en-GB" sz="1200" b="0" i="0" kern="1200" dirty="0" smtClean="0">
              <a:solidFill>
                <a:schemeClr val="tx1"/>
              </a:solidFill>
              <a:effectLst/>
              <a:latin typeface="+mn-lt"/>
              <a:ea typeface="+mn-ea"/>
              <a:cs typeface="+mn-cs"/>
            </a:endParaRPr>
          </a:p>
          <a:p>
            <a:r>
              <a:rPr lang="en-GB" sz="1200" b="0" i="1" kern="1200" dirty="0" smtClean="0">
                <a:solidFill>
                  <a:schemeClr val="tx1"/>
                </a:solidFill>
                <a:effectLst/>
                <a:latin typeface="+mn-lt"/>
                <a:ea typeface="+mn-ea"/>
                <a:cs typeface="+mn-cs"/>
              </a:rPr>
              <a:t>Non-hostile sense of </a:t>
            </a:r>
            <a:r>
              <a:rPr lang="en-GB" sz="1200" b="0" i="1" kern="1200" dirty="0" err="1" smtClean="0">
                <a:solidFill>
                  <a:schemeClr val="tx1"/>
                </a:solidFill>
                <a:effectLst/>
                <a:latin typeface="+mn-lt"/>
                <a:ea typeface="+mn-ea"/>
                <a:cs typeface="+mn-cs"/>
              </a:rPr>
              <a:t>humor</a:t>
            </a:r>
            <a:r>
              <a:rPr lang="en-GB" sz="1200" b="0" i="1"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This refers to the ability to laugh at oneself.</a:t>
            </a:r>
          </a:p>
          <a:p>
            <a:r>
              <a:rPr lang="en-GB" sz="1200" b="0" i="1" kern="1200" dirty="0" smtClean="0">
                <a:solidFill>
                  <a:schemeClr val="tx1"/>
                </a:solidFill>
                <a:effectLst/>
                <a:latin typeface="+mn-lt"/>
                <a:ea typeface="+mn-ea"/>
                <a:cs typeface="+mn-cs"/>
              </a:rPr>
              <a:t>Peak experiences.</a:t>
            </a:r>
            <a:r>
              <a:rPr lang="en-GB" sz="1200" b="0" i="0" kern="1200" dirty="0" smtClean="0">
                <a:solidFill>
                  <a:schemeClr val="tx1"/>
                </a:solidFill>
                <a:effectLst/>
                <a:latin typeface="+mn-lt"/>
                <a:ea typeface="+mn-ea"/>
                <a:cs typeface="+mn-cs"/>
              </a:rPr>
              <a:t> All of Maslow's subjects reported the frequent occurrence of </a:t>
            </a:r>
            <a:r>
              <a:rPr lang="en-GB" sz="1200" b="0" i="0" u="none" strike="noStrike" kern="1200" dirty="0" smtClean="0">
                <a:solidFill>
                  <a:schemeClr val="tx1"/>
                </a:solidFill>
                <a:effectLst/>
                <a:latin typeface="+mn-lt"/>
                <a:ea typeface="+mn-ea"/>
                <a:cs typeface="+mn-cs"/>
                <a:hlinkClick r:id="rId6" tooltip="Peak experience"/>
              </a:rPr>
              <a:t>peak experiences</a:t>
            </a:r>
            <a:r>
              <a:rPr lang="en-GB" sz="1200" b="0" i="0" kern="1200" dirty="0" smtClean="0">
                <a:solidFill>
                  <a:schemeClr val="tx1"/>
                </a:solidFill>
                <a:effectLst/>
                <a:latin typeface="+mn-lt"/>
                <a:ea typeface="+mn-ea"/>
                <a:cs typeface="+mn-cs"/>
              </a:rPr>
              <a:t> (temporary moments of self-actualization). These occasions were marked by feelings of ecstasy, harmony, and deep meaning. Self-actualizers reported feeling at one with the universe, stronger and calmer than ever before, filled with light, beautiful and good, and so forth.</a:t>
            </a:r>
          </a:p>
          <a:p>
            <a:r>
              <a:rPr lang="en-GB" sz="1200" b="0" i="1" kern="1200" dirty="0" smtClean="0">
                <a:solidFill>
                  <a:schemeClr val="tx1"/>
                </a:solidFill>
                <a:effectLst/>
                <a:latin typeface="+mn-lt"/>
                <a:ea typeface="+mn-ea"/>
                <a:cs typeface="+mn-cs"/>
              </a:rPr>
              <a:t>Socially compassionate.</a:t>
            </a:r>
            <a:r>
              <a:rPr lang="en-GB" sz="1200" b="0" i="0" kern="1200" dirty="0" smtClean="0">
                <a:solidFill>
                  <a:schemeClr val="tx1"/>
                </a:solidFill>
                <a:effectLst/>
                <a:latin typeface="+mn-lt"/>
                <a:ea typeface="+mn-ea"/>
                <a:cs typeface="+mn-cs"/>
              </a:rPr>
              <a:t> Possessing humanity</a:t>
            </a:r>
          </a:p>
          <a:p>
            <a:r>
              <a:rPr lang="en-GB" sz="1200" b="0" i="1" kern="1200" dirty="0" smtClean="0">
                <a:solidFill>
                  <a:schemeClr val="tx1"/>
                </a:solidFill>
                <a:effectLst/>
                <a:latin typeface="+mn-lt"/>
                <a:ea typeface="+mn-ea"/>
                <a:cs typeface="+mn-cs"/>
              </a:rPr>
              <a:t>Few friends.</a:t>
            </a:r>
            <a:r>
              <a:rPr lang="en-GB" sz="1200" b="0" i="0" kern="1200" dirty="0" smtClean="0">
                <a:solidFill>
                  <a:schemeClr val="tx1"/>
                </a:solidFill>
                <a:effectLst/>
                <a:latin typeface="+mn-lt"/>
                <a:ea typeface="+mn-ea"/>
                <a:cs typeface="+mn-cs"/>
              </a:rPr>
              <a:t> Few close intimate friends rather than many surface relationships</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PS Rapture = a feeling of intense pleasure or joy.  Also,</a:t>
            </a:r>
            <a:r>
              <a:rPr lang="en-GB" sz="1200" b="0" i="0" kern="1200" baseline="0" dirty="0" smtClean="0">
                <a:solidFill>
                  <a:schemeClr val="tx1"/>
                </a:solidFill>
                <a:effectLst/>
                <a:latin typeface="+mn-lt"/>
                <a:ea typeface="+mn-ea"/>
                <a:cs typeface="+mn-cs"/>
              </a:rPr>
              <a:t> the second coming of Christ.</a:t>
            </a:r>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21</a:t>
            </a:fld>
            <a:endParaRPr lang="en-GB"/>
          </a:p>
        </p:txBody>
      </p:sp>
    </p:spTree>
    <p:extLst>
      <p:ext uri="{BB962C8B-B14F-4D97-AF65-F5344CB8AC3E}">
        <p14:creationId xmlns:p14="http://schemas.microsoft.com/office/powerpoint/2010/main" val="3514339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Link to previous</a:t>
            </a:r>
            <a:r>
              <a:rPr lang="en-GB" baseline="0" dirty="0" smtClean="0"/>
              <a:t> session on what judgements we made  about our trainees that cause us difficulty in this area): lazy, belligerent, arrogant, bored, uninterested, selfish etc.</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544329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B0F0"/>
                </a:solidFill>
                <a:latin typeface="Cooper Black" panose="0208090404030B020404" pitchFamily="18" charset="0"/>
              </a:rPr>
              <a:t>We</a:t>
            </a:r>
            <a:r>
              <a:rPr lang="en-GB" sz="1200" baseline="0" dirty="0" smtClean="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23</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24</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Point 2 - The organism has one sovereign drive, that of self-actualization. </a:t>
            </a:r>
          </a:p>
          <a:p>
            <a:r>
              <a:rPr lang="en-GB" sz="1200" kern="1200" dirty="0" smtClean="0">
                <a:solidFill>
                  <a:schemeClr val="tx1"/>
                </a:solidFill>
                <a:effectLst/>
                <a:latin typeface="+mn-lt"/>
                <a:ea typeface="+mn-ea"/>
                <a:cs typeface="+mn-cs"/>
              </a:rPr>
              <a:t>Point</a:t>
            </a:r>
            <a:r>
              <a:rPr lang="en-GB" sz="1200" kern="1200" baseline="0" dirty="0" smtClean="0">
                <a:solidFill>
                  <a:schemeClr val="tx1"/>
                </a:solidFill>
                <a:effectLst/>
                <a:latin typeface="+mn-lt"/>
                <a:ea typeface="+mn-ea"/>
                <a:cs typeface="+mn-cs"/>
              </a:rPr>
              <a:t> 3 - </a:t>
            </a:r>
            <a:r>
              <a:rPr lang="en-GB" sz="1200" kern="1200" dirty="0" smtClean="0">
                <a:solidFill>
                  <a:schemeClr val="tx1"/>
                </a:solidFill>
                <a:effectLst/>
                <a:latin typeface="+mn-lt"/>
                <a:ea typeface="+mn-ea"/>
                <a:cs typeface="+mn-cs"/>
              </a:rPr>
              <a:t>Basic</a:t>
            </a:r>
            <a:r>
              <a:rPr lang="en-GB" sz="1200" kern="1200" baseline="0" dirty="0" smtClean="0">
                <a:solidFill>
                  <a:schemeClr val="tx1"/>
                </a:solidFill>
                <a:effectLst/>
                <a:latin typeface="+mn-lt"/>
                <a:ea typeface="+mn-ea"/>
                <a:cs typeface="+mn-cs"/>
              </a:rPr>
              <a:t> human needs: especially the psychological needs of </a:t>
            </a:r>
            <a:r>
              <a:rPr lang="en-GB" sz="1200" kern="1200" dirty="0" smtClean="0">
                <a:solidFill>
                  <a:schemeClr val="tx1"/>
                </a:solidFill>
                <a:effectLst/>
                <a:latin typeface="+mn-lt"/>
                <a:ea typeface="+mn-ea"/>
                <a:cs typeface="+mn-cs"/>
              </a:rPr>
              <a:t>safety (stability, order), love (belonging), and esteem (self-respect, recognition) (SLE).  A deficiency of these psychological needs often</a:t>
            </a:r>
            <a:r>
              <a:rPr lang="en-GB" sz="1200" kern="1200" baseline="0" dirty="0" smtClean="0">
                <a:solidFill>
                  <a:schemeClr val="tx1"/>
                </a:solidFill>
                <a:effectLst/>
                <a:latin typeface="+mn-lt"/>
                <a:ea typeface="+mn-ea"/>
                <a:cs typeface="+mn-cs"/>
              </a:rPr>
              <a:t> results in neurosis.  (NB Neurosis = </a:t>
            </a:r>
            <a:r>
              <a:rPr lang="en-GB" sz="1200" b="0" i="0" kern="1200" dirty="0" smtClean="0">
                <a:solidFill>
                  <a:schemeClr val="tx1"/>
                </a:solidFill>
                <a:effectLst/>
                <a:latin typeface="+mn-lt"/>
                <a:ea typeface="+mn-ea"/>
                <a:cs typeface="+mn-cs"/>
              </a:rPr>
              <a:t>a relatively mild mental illness that is not caused by organic disease, involving symptoms of stress (depression, anxiety, obsessive behaviour, hypochondria) but not a radical loss of touch with reality. Compare with </a:t>
            </a:r>
            <a:r>
              <a:rPr lang="en-GB" sz="1200" b="0" i="0" u="none" strike="noStrike" kern="1200" dirty="0" smtClean="0">
                <a:solidFill>
                  <a:schemeClr val="tx1"/>
                </a:solidFill>
                <a:effectLst/>
                <a:latin typeface="+mn-lt"/>
                <a:ea typeface="+mn-ea"/>
                <a:cs typeface="+mn-cs"/>
              </a:rPr>
              <a:t>psychosis).</a:t>
            </a:r>
            <a:endParaRPr lang="en-GB" sz="1200" kern="1200" dirty="0" smtClean="0">
              <a:solidFill>
                <a:schemeClr val="tx1"/>
              </a:solidFill>
              <a:effectLst/>
              <a:latin typeface="+mn-lt"/>
              <a:ea typeface="+mn-ea"/>
              <a:cs typeface="+mn-cs"/>
            </a:endParaRPr>
          </a:p>
          <a:p>
            <a:pPr marL="0" indent="0" algn="just">
              <a:buFont typeface="+mj-lt"/>
              <a:buNone/>
            </a:pPr>
            <a:r>
              <a:rPr lang="en-GB" sz="1200" kern="1200" dirty="0" smtClean="0">
                <a:solidFill>
                  <a:schemeClr val="tx1"/>
                </a:solidFill>
                <a:effectLst/>
                <a:latin typeface="+mn-lt"/>
                <a:ea typeface="+mn-ea"/>
                <a:cs typeface="+mn-cs"/>
              </a:rPr>
              <a:t>Point 5</a:t>
            </a:r>
            <a:r>
              <a:rPr lang="en-GB" sz="1200" kern="1200" baseline="0" dirty="0" smtClean="0">
                <a:solidFill>
                  <a:schemeClr val="tx1"/>
                </a:solidFill>
                <a:effectLst/>
                <a:latin typeface="+mn-lt"/>
                <a:ea typeface="+mn-ea"/>
                <a:cs typeface="+mn-cs"/>
              </a:rPr>
              <a:t> - </a:t>
            </a:r>
            <a:r>
              <a:rPr lang="en-GB" dirty="0" smtClean="0"/>
              <a:t>In fact, the process of self-actualization brings each individual to greater efficiency, creativity, and productivity</a:t>
            </a:r>
          </a:p>
          <a:p>
            <a:pPr marL="0" indent="0" algn="just">
              <a:buFont typeface="+mj-lt"/>
              <a:buNone/>
            </a:pPr>
            <a:endParaRPr lang="en-GB" dirty="0" smtClean="0"/>
          </a:p>
          <a:p>
            <a:pPr marL="0" indent="0" algn="just">
              <a:buFont typeface="+mj-lt"/>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25</a:t>
            </a:fld>
            <a:endParaRPr lang="en-GB"/>
          </a:p>
        </p:txBody>
      </p:sp>
    </p:spTree>
    <p:extLst>
      <p:ext uri="{BB962C8B-B14F-4D97-AF65-F5344CB8AC3E}">
        <p14:creationId xmlns:p14="http://schemas.microsoft.com/office/powerpoint/2010/main" val="1726535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26</a:t>
            </a:fld>
            <a:endParaRPr lang="en-GB"/>
          </a:p>
        </p:txBody>
      </p:sp>
    </p:spTree>
    <p:extLst>
      <p:ext uri="{BB962C8B-B14F-4D97-AF65-F5344CB8AC3E}">
        <p14:creationId xmlns:p14="http://schemas.microsoft.com/office/powerpoint/2010/main" val="2505200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Self- actualization is not a static state. It is an ongoing process in which one's capacities are fully, creatively, and joyfully utilized. "I think of the self-actualizing man not as an ordinary man with something added, but rather as the ordinary man with nothing taken away. The average man is a full human being with dampened and inhibited powers and capacities" (Maslow in Lowry, 1973b, p. 91).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28</a:t>
            </a:fld>
            <a:endParaRPr lang="en-GB"/>
          </a:p>
        </p:txBody>
      </p:sp>
    </p:spTree>
    <p:extLst>
      <p:ext uri="{BB962C8B-B14F-4D97-AF65-F5344CB8AC3E}">
        <p14:creationId xmlns:p14="http://schemas.microsoft.com/office/powerpoint/2010/main" val="1589884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Maslow (2011) suggested that it was very much about the attitude the individual brought to his/her life that might be the crucial catalyst for where one’s life and self-growth goes. There are many examples of when people have been in basically the same circumstances, but have turned out very differently, which might indicate that attitude can have an enormous bearing upon one's fate; however, there is always the question: what IS it that makes attitude different from person to person?</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Self actualization is described as "the most fundamental life task of everybody" which everyone has potential for but is often "covered up or occluded and distorted".</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31</a:t>
            </a:fld>
            <a:endParaRPr lang="en-GB"/>
          </a:p>
        </p:txBody>
      </p:sp>
    </p:spTree>
    <p:extLst>
      <p:ext uri="{BB962C8B-B14F-4D97-AF65-F5344CB8AC3E}">
        <p14:creationId xmlns:p14="http://schemas.microsoft.com/office/powerpoint/2010/main" val="3160070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Acknowledging the spiritual aspect of human experience =</a:t>
            </a:r>
            <a:r>
              <a:rPr lang="en-GB" sz="1200" baseline="0" dirty="0" smtClean="0"/>
              <a:t> </a:t>
            </a:r>
            <a:r>
              <a:rPr lang="en-GB" sz="1200" dirty="0" smtClean="0"/>
              <a:t>often described in religious literature and often in unscientific and theologically based language.   Out</a:t>
            </a:r>
            <a:r>
              <a:rPr lang="en-GB" sz="1200" baseline="0" dirty="0" smtClean="0"/>
              <a:t> spiritual side is linked to our core values.  Its our core values which motivate us.</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32</a:t>
            </a:fld>
            <a:endParaRPr lang="en-GB"/>
          </a:p>
        </p:txBody>
      </p:sp>
    </p:spTree>
    <p:extLst>
      <p:ext uri="{BB962C8B-B14F-4D97-AF65-F5344CB8AC3E}">
        <p14:creationId xmlns:p14="http://schemas.microsoft.com/office/powerpoint/2010/main" val="469633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33</a:t>
            </a:fld>
            <a:endParaRPr lang="en-GB"/>
          </a:p>
        </p:txBody>
      </p:sp>
    </p:spTree>
    <p:extLst>
      <p:ext uri="{BB962C8B-B14F-4D97-AF65-F5344CB8AC3E}">
        <p14:creationId xmlns:p14="http://schemas.microsoft.com/office/powerpoint/2010/main" val="2854455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can be a very mature ST1!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34</a:t>
            </a:fld>
            <a:endParaRPr lang="en-GB"/>
          </a:p>
        </p:txBody>
      </p:sp>
    </p:spTree>
    <p:extLst>
      <p:ext uri="{BB962C8B-B14F-4D97-AF65-F5344CB8AC3E}">
        <p14:creationId xmlns:p14="http://schemas.microsoft.com/office/powerpoint/2010/main" val="559786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his last book, The Farther Reaches of Human Nature (1971), Maslow describes eight ways in which individuals self-actualize, or eight </a:t>
            </a:r>
            <a:r>
              <a:rPr lang="en-GB" sz="1200" kern="1200" dirty="0" err="1" smtClean="0">
                <a:solidFill>
                  <a:schemeClr val="tx1"/>
                </a:solidFill>
                <a:effectLst/>
                <a:latin typeface="+mn-lt"/>
                <a:ea typeface="+mn-ea"/>
                <a:cs typeface="+mn-cs"/>
              </a:rPr>
              <a:t>behaviors</a:t>
            </a:r>
            <a:r>
              <a:rPr lang="en-GB" sz="1200" kern="1200" dirty="0" smtClean="0">
                <a:solidFill>
                  <a:schemeClr val="tx1"/>
                </a:solidFill>
                <a:effectLst/>
                <a:latin typeface="+mn-lt"/>
                <a:ea typeface="+mn-ea"/>
                <a:cs typeface="+mn-cs"/>
              </a:rPr>
              <a:t> leading to self- actualization. It is not a neat, clean, logically tight discussion, but it represents the culmination of Maslow's thinking on self-actualization.</a:t>
            </a:r>
          </a:p>
          <a:p>
            <a:r>
              <a:rPr lang="en-GB" sz="1200" kern="1200" dirty="0" smtClean="0">
                <a:solidFill>
                  <a:schemeClr val="tx1"/>
                </a:solidFill>
                <a:effectLst/>
                <a:latin typeface="+mn-lt"/>
                <a:ea typeface="+mn-ea"/>
                <a:cs typeface="+mn-cs"/>
              </a:rPr>
              <a:t>EIGHT WAYS TO SELF ACTUALIZE</a:t>
            </a:r>
          </a:p>
          <a:p>
            <a:pPr marL="228600" lvl="0" indent="-228600">
              <a:buFont typeface="+mj-lt"/>
              <a:buAutoNum type="arabicPeriod"/>
            </a:pPr>
            <a:r>
              <a:rPr lang="en-GB" sz="1200" kern="1200" dirty="0" smtClean="0">
                <a:solidFill>
                  <a:schemeClr val="tx1"/>
                </a:solidFill>
                <a:effectLst/>
                <a:latin typeface="+mn-lt"/>
                <a:ea typeface="+mn-ea"/>
                <a:cs typeface="+mn-cs"/>
              </a:rPr>
              <a:t>Experience things fully, vividly, selflessly. Throw yourself into the experiencing of something: concentrate on it fully, let it totally absorb you.</a:t>
            </a:r>
          </a:p>
          <a:p>
            <a:pPr marL="228600" lvl="0" indent="-228600">
              <a:buFont typeface="+mj-lt"/>
              <a:buAutoNum type="arabicPeriod"/>
            </a:pPr>
            <a:r>
              <a:rPr lang="en-GB" sz="1200" kern="1200" dirty="0" smtClean="0">
                <a:solidFill>
                  <a:schemeClr val="tx1"/>
                </a:solidFill>
                <a:effectLst/>
                <a:latin typeface="+mn-lt"/>
                <a:ea typeface="+mn-ea"/>
                <a:cs typeface="+mn-cs"/>
              </a:rPr>
              <a:t>Life is an ongoing process of choosing between safety (out of fear and need for </a:t>
            </a:r>
            <a:r>
              <a:rPr lang="en-GB" sz="1200" kern="1200" dirty="0" err="1" smtClean="0">
                <a:solidFill>
                  <a:schemeClr val="tx1"/>
                </a:solidFill>
                <a:effectLst/>
                <a:latin typeface="+mn-lt"/>
                <a:ea typeface="+mn-ea"/>
                <a:cs typeface="+mn-cs"/>
              </a:rPr>
              <a:t>defense</a:t>
            </a:r>
            <a:r>
              <a:rPr lang="en-GB" sz="1200" kern="1200" dirty="0" smtClean="0">
                <a:solidFill>
                  <a:schemeClr val="tx1"/>
                </a:solidFill>
                <a:effectLst/>
                <a:latin typeface="+mn-lt"/>
                <a:ea typeface="+mn-ea"/>
                <a:cs typeface="+mn-cs"/>
              </a:rPr>
              <a:t>) and risk (for the sake of progress and growth): Make the growth choice a dozen times a day.</a:t>
            </a:r>
          </a:p>
          <a:p>
            <a:pPr marL="228600" lvl="0" indent="-228600">
              <a:buFont typeface="+mj-lt"/>
              <a:buAutoNum type="arabicPeriod"/>
            </a:pPr>
            <a:r>
              <a:rPr lang="en-GB" sz="1200" kern="1200" dirty="0" smtClean="0">
                <a:solidFill>
                  <a:schemeClr val="tx1"/>
                </a:solidFill>
                <a:effectLst/>
                <a:latin typeface="+mn-lt"/>
                <a:ea typeface="+mn-ea"/>
                <a:cs typeface="+mn-cs"/>
              </a:rPr>
              <a:t>Let the self emerge. Try to shut out the external clues as to what you should think, feel, say, and so on, and let your experience enable you to say what you truly feel.</a:t>
            </a:r>
          </a:p>
          <a:p>
            <a:pPr marL="228600" lvl="0" indent="-228600">
              <a:buFont typeface="+mj-lt"/>
              <a:buAutoNum type="arabicPeriod"/>
            </a:pPr>
            <a:r>
              <a:rPr lang="en-GB" sz="1200" kern="1200" dirty="0" smtClean="0">
                <a:solidFill>
                  <a:schemeClr val="tx1"/>
                </a:solidFill>
                <a:effectLst/>
                <a:latin typeface="+mn-lt"/>
                <a:ea typeface="+mn-ea"/>
                <a:cs typeface="+mn-cs"/>
              </a:rPr>
              <a:t>When in doubt, be honest. If you look into yourself and are honest, you will also take responsibility. Taking responsibility is self-actualizing.</a:t>
            </a:r>
          </a:p>
          <a:p>
            <a:pPr marL="228600" lvl="0" indent="-228600">
              <a:buFont typeface="+mj-lt"/>
              <a:buAutoNum type="arabicPeriod"/>
            </a:pPr>
            <a:r>
              <a:rPr lang="en-GB" sz="1200" kern="1200" dirty="0" smtClean="0">
                <a:solidFill>
                  <a:schemeClr val="tx1"/>
                </a:solidFill>
                <a:effectLst/>
                <a:latin typeface="+mn-lt"/>
                <a:ea typeface="+mn-ea"/>
                <a:cs typeface="+mn-cs"/>
              </a:rPr>
              <a:t>Listen to your own tastes. Be prepared to be unpopular.</a:t>
            </a:r>
          </a:p>
          <a:p>
            <a:pPr marL="228600" lvl="0" indent="-228600">
              <a:buFont typeface="+mj-lt"/>
              <a:buAutoNum type="arabicPeriod"/>
            </a:pPr>
            <a:r>
              <a:rPr lang="en-GB" sz="1200" kern="1200" dirty="0" smtClean="0">
                <a:solidFill>
                  <a:schemeClr val="tx1"/>
                </a:solidFill>
                <a:effectLst/>
                <a:latin typeface="+mn-lt"/>
                <a:ea typeface="+mn-ea"/>
                <a:cs typeface="+mn-cs"/>
              </a:rPr>
              <a:t>Use your intelligence, work to do well the things you want to do, no matter how insignificant they seem to be.</a:t>
            </a:r>
          </a:p>
          <a:p>
            <a:pPr marL="228600" lvl="0" indent="-228600">
              <a:buFont typeface="+mj-lt"/>
              <a:buAutoNum type="arabicPeriod"/>
            </a:pPr>
            <a:r>
              <a:rPr lang="en-GB" sz="1200" kern="1200" dirty="0" smtClean="0">
                <a:solidFill>
                  <a:schemeClr val="tx1"/>
                </a:solidFill>
                <a:effectLst/>
                <a:latin typeface="+mn-lt"/>
                <a:ea typeface="+mn-ea"/>
                <a:cs typeface="+mn-cs"/>
              </a:rPr>
              <a:t>Make peak experiencing more likely: get rid of illusions and false notions. Learn what you are good at and what your potentialities are not.  Be</a:t>
            </a:r>
            <a:r>
              <a:rPr lang="en-GB" sz="1200" kern="1200" baseline="0" dirty="0" smtClean="0">
                <a:solidFill>
                  <a:schemeClr val="tx1"/>
                </a:solidFill>
                <a:effectLst/>
                <a:latin typeface="+mn-lt"/>
                <a:ea typeface="+mn-ea"/>
                <a:cs typeface="+mn-cs"/>
              </a:rPr>
              <a:t> deeply moved by both good and bad experiences – see both as learning experiences.</a:t>
            </a:r>
            <a:endParaRPr lang="en-GB" sz="1200" kern="1200" dirty="0" smtClean="0">
              <a:solidFill>
                <a:schemeClr val="tx1"/>
              </a:solidFill>
              <a:effectLst/>
              <a:latin typeface="+mn-lt"/>
              <a:ea typeface="+mn-ea"/>
              <a:cs typeface="+mn-cs"/>
            </a:endParaRPr>
          </a:p>
          <a:p>
            <a:pPr marL="228600" lvl="0" indent="-228600">
              <a:buFont typeface="+mj-lt"/>
              <a:buAutoNum type="arabicPeriod"/>
            </a:pPr>
            <a:r>
              <a:rPr lang="en-GB" sz="1200" kern="1200" dirty="0" smtClean="0">
                <a:solidFill>
                  <a:schemeClr val="tx1"/>
                </a:solidFill>
                <a:effectLst/>
                <a:latin typeface="+mn-lt"/>
                <a:ea typeface="+mn-ea"/>
                <a:cs typeface="+mn-cs"/>
              </a:rPr>
              <a:t>Find out who you are, what you are, what you like and don't like, what is good and what is bad for you, where you are going, what your mission is. Opening yourself up to yourself in this way means identifying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--and then finding the courage to give them up.</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Or</a:t>
            </a:r>
            <a:r>
              <a:rPr lang="en-GB" sz="1200" kern="1200" baseline="0" dirty="0" smtClean="0">
                <a:solidFill>
                  <a:schemeClr val="tx1"/>
                </a:solidFill>
                <a:effectLst/>
                <a:latin typeface="+mn-lt"/>
                <a:ea typeface="+mn-ea"/>
                <a:cs typeface="+mn-cs"/>
              </a:rPr>
              <a:t> put another way…</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Concentration "First, self- actualization means experiencing fully, vividly, selflessly, with full concentration and total absorption" (Maslow, 1971, p. 45). Usually, we are relatively unaware of what is going on within or around us. (Most eyewitnesses recount different versions of the same occurrence, for example.) However, we have all had moments of heightened awareness and intense involvement, moments that Maslow would call self-actualizing.</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2. Growth Choices If we think of life as a series of choices, then self actualization is the process of making each decision a choice for growth. We often have to choose between growth and safety, between progressing and regressing. Each choice has its positive and its negative aspects. To choose safety is to remain with the known and the familiar but to risk becoming stultified and state. To choose growth is to open oneself to new and challenging experiences but to risk the unknown and possible failure.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3. Self-awareness In the process of self-actualizing we become more aware of our inner nature and act in accordance with it. This means we decide for ourselves whether we like certain films, books, or ideas, regardless of others' opinions.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4. Honesty </a:t>
            </a:r>
            <a:r>
              <a:rPr lang="en-GB" sz="1200" kern="1200" dirty="0" err="1" smtClean="0">
                <a:solidFill>
                  <a:schemeClr val="tx1"/>
                </a:solidFill>
                <a:effectLst/>
                <a:latin typeface="+mn-lt"/>
                <a:ea typeface="+mn-ea"/>
                <a:cs typeface="+mn-cs"/>
              </a:rPr>
              <a:t>Honesty</a:t>
            </a:r>
            <a:r>
              <a:rPr lang="en-GB" sz="1200" kern="1200" dirty="0" smtClean="0">
                <a:solidFill>
                  <a:schemeClr val="tx1"/>
                </a:solidFill>
                <a:effectLst/>
                <a:latin typeface="+mn-lt"/>
                <a:ea typeface="+mn-ea"/>
                <a:cs typeface="+mn-cs"/>
              </a:rPr>
              <a:t> and taking responsibility for one's actions are essential elements in self- actualizing. Rather than pose and give answers that are calculated to please another or to make ourselves look good, we can look within for the answers. Each time we do so, we get in touch with our inner selves.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5. Judgment The first four steps help us develop the capacity for "better life choices." We learn to trust our own judgment and our own inner feelings and to act accordingly. Maslow believes that following our instincts leads to more accurate judgments about what is constitutionally right for each of us-better choices in art, music, and food, as well as in major life decisions, such as marriage and a career.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6. Self-development Self-actualization is also a continual process of developing one's potentialities. It means using one's abilities and intelligence and "working to do well the thing that one wants to do" (Maslow, 1971, p. 48). Great talent or intelligence is not the same as self-actualization; many gifted people fail to use their abilities fully while others, with perhaps only average talents, accomplish a great deal. Self-actualization is not a thing that someone either has or does not have. It is a never-ending process of making real one's potential. It refers to a way of continually living, working, and relating to the world rather than to a single accomplishment.</a:t>
            </a:r>
          </a:p>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7. Peak Experiences "Peak experiences are transient moments of self-actualization" (Maslow, 1971,1). 48). We are more whole, more integrated, more aware of ourselves and of the world during peak moments. At such times we think, act, and feel most clearly and accurately. We are more loving and accepting of others, have less inner conflict and anxiety, and are better able to put our energies to constructive use. Some people enjoy more peak experiences than others, particularly those Maslow called transcending self-actualizers. Virtually everyone has had a number of peak experiences, although we often take them for granted. One's reactions while watching a vivid sunset or listening to a moving piece of music are examples of peak experiences. According to Maslow, peak experiences tend to be triggered by intense, inspiring occurrences: "It looks as if any experience of real excellence, of real perfection ... tends to produce a peak experience" (1971, p. 175). These experiences may also be triggered by tragic events. Recovering from depression or a serious illness, or confronting death, can initiate extreme moments of love and joy. The lives of most people are filled with long periods of relative inattentiveness, lack of involvement, or even boredom. By contrast, peak experiences, understood in the broadest sense, are those moments when we become deeply involved, excited by, and absorbed in the world.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8. Lack of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 further step in self-actualization is to recognize our ego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 and to be able to drop them when appropriate. To do so, we must become more aware of the ways in which we distort our images of ourselves and of the external world-through repression, projection, and other </a:t>
            </a:r>
            <a:r>
              <a:rPr lang="en-GB" sz="1200" kern="1200" dirty="0" err="1" smtClean="0">
                <a:solidFill>
                  <a:schemeClr val="tx1"/>
                </a:solidFill>
                <a:effectLst/>
                <a:latin typeface="+mn-lt"/>
                <a:ea typeface="+mn-ea"/>
                <a:cs typeface="+mn-cs"/>
              </a:rPr>
              <a:t>defenses</a:t>
            </a:r>
            <a:r>
              <a:rPr lang="en-GB" sz="1200" kern="1200" dirty="0" smtClean="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35</a:t>
            </a:fld>
            <a:endParaRPr lang="en-GB"/>
          </a:p>
        </p:txBody>
      </p:sp>
    </p:spTree>
    <p:extLst>
      <p:ext uri="{BB962C8B-B14F-4D97-AF65-F5344CB8AC3E}">
        <p14:creationId xmlns:p14="http://schemas.microsoft.com/office/powerpoint/2010/main" val="2089169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Exercise 6 in</a:t>
            </a:r>
            <a:r>
              <a:rPr lang="en-GB" baseline="0" dirty="0" smtClean="0"/>
              <a:t> the hand-out.  </a:t>
            </a:r>
          </a:p>
          <a:p>
            <a:r>
              <a:rPr lang="en-GB" baseline="0" dirty="0" smtClean="0"/>
              <a:t>Get into pairs. </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36</a:t>
            </a:fld>
            <a:endParaRPr lang="en-GB"/>
          </a:p>
        </p:txBody>
      </p:sp>
    </p:spTree>
    <p:extLst>
      <p:ext uri="{BB962C8B-B14F-4D97-AF65-F5344CB8AC3E}">
        <p14:creationId xmlns:p14="http://schemas.microsoft.com/office/powerpoint/2010/main" val="6290714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37</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 is another word for motivating.</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38</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Energising</a:t>
            </a:r>
            <a:r>
              <a:rPr lang="en-GB" baseline="0" dirty="0" smtClean="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40</a:t>
            </a:fld>
            <a:endParaRPr lang="en-GB"/>
          </a:p>
        </p:txBody>
      </p:sp>
    </p:spTree>
    <p:extLst>
      <p:ext uri="{BB962C8B-B14F-4D97-AF65-F5344CB8AC3E}">
        <p14:creationId xmlns:p14="http://schemas.microsoft.com/office/powerpoint/2010/main" val="1827008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43</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Everyone can be open to change because motivation is an internal process that fluctuates with time.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tend to believe what we hear ourselves say: get them to come up with self-motivating statements  </a:t>
            </a:r>
            <a:r>
              <a:rPr lang="en-GB" sz="1200" i="1" kern="1200" dirty="0" smtClean="0">
                <a:solidFill>
                  <a:schemeClr val="tx1"/>
                </a:solidFill>
                <a:effectLst/>
                <a:latin typeface="+mn-lt"/>
                <a:ea typeface="+mn-ea"/>
                <a:cs typeface="+mn-cs"/>
              </a:rPr>
              <a:t>(</a:t>
            </a:r>
            <a:r>
              <a:rPr lang="en-GB" sz="1200" i="1" kern="1200" dirty="0" err="1" smtClean="0">
                <a:solidFill>
                  <a:schemeClr val="tx1"/>
                </a:solidFill>
                <a:effectLst/>
                <a:latin typeface="+mn-lt"/>
                <a:ea typeface="+mn-ea"/>
                <a:cs typeface="+mn-cs"/>
              </a:rPr>
              <a:t>Bem’s</a:t>
            </a:r>
            <a:r>
              <a:rPr lang="en-GB" sz="1200" i="1" kern="1200" dirty="0" smtClean="0">
                <a:solidFill>
                  <a:schemeClr val="tx1"/>
                </a:solidFill>
                <a:effectLst/>
                <a:latin typeface="+mn-lt"/>
                <a:ea typeface="+mn-ea"/>
                <a:cs typeface="+mn-cs"/>
              </a:rPr>
              <a:t> self-perception theory 1972,_). </a:t>
            </a:r>
            <a:r>
              <a:rPr lang="en-GB" sz="1200" kern="1200" dirty="0" smtClean="0">
                <a:solidFill>
                  <a:schemeClr val="tx1"/>
                </a:solidFill>
                <a:effectLst/>
                <a:latin typeface="+mn-lt"/>
                <a:ea typeface="+mn-ea"/>
                <a:cs typeface="+mn-cs"/>
              </a:rPr>
              <a:t>Help them find their own reasons for change – do not impose your reasons!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46</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47</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 bad rapport ∵ confrontation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false.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50</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Give personal experiences</a:t>
            </a:r>
            <a:r>
              <a:rPr lang="en-GB" baseline="0" dirty="0" smtClean="0"/>
              <a:t> – in the old days, I used to try desperately to convince a trainee about the </a:t>
            </a:r>
            <a:r>
              <a:rPr lang="en-GB" baseline="0" dirty="0" err="1" smtClean="0"/>
              <a:t>worthwhile’ness</a:t>
            </a:r>
            <a:r>
              <a:rPr lang="en-GB" baseline="0" dirty="0" smtClean="0"/>
              <a:t> of the </a:t>
            </a:r>
            <a:r>
              <a:rPr lang="en-GB" baseline="0" dirty="0" err="1" smtClean="0"/>
              <a:t>eP.</a:t>
            </a:r>
            <a:r>
              <a:rPr lang="en-GB" baseline="0" dirty="0" smtClean="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51</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 =</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 = </a:t>
            </a:r>
            <a:r>
              <a:rPr lang="en-GB" sz="1200" kern="1200" dirty="0" smtClean="0">
                <a:solidFill>
                  <a:schemeClr val="tx1"/>
                </a:solidFill>
                <a:effectLst/>
                <a:latin typeface="+mn-lt"/>
                <a:ea typeface="+mn-ea"/>
                <a:cs typeface="+mn-cs"/>
              </a:rPr>
              <a:t>Enhance </a:t>
            </a:r>
            <a:r>
              <a:rPr lang="en-GB" sz="1200" b="1" kern="1200" dirty="0" smtClean="0">
                <a:solidFill>
                  <a:schemeClr val="tx1"/>
                </a:solidFill>
                <a:effectLst/>
                <a:latin typeface="+mn-lt"/>
                <a:ea typeface="+mn-ea"/>
                <a:cs typeface="+mn-cs"/>
              </a:rPr>
              <a:t>intrinsic</a:t>
            </a:r>
            <a:r>
              <a:rPr lang="en-GB" sz="1200" kern="1200" dirty="0" smtClean="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54</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55</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 wrong.  You are not the decision</a:t>
            </a:r>
            <a:r>
              <a:rPr lang="en-GB" baseline="0" dirty="0" smtClean="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 = </a:t>
            </a:r>
            <a:r>
              <a:rPr lang="en-GB" sz="1200" kern="1200" dirty="0" smtClean="0">
                <a:solidFill>
                  <a:schemeClr val="tx1"/>
                </a:solidFill>
                <a:effectLst/>
                <a:latin typeface="+mn-lt"/>
                <a:ea typeface="+mn-ea"/>
                <a:cs typeface="+mn-cs"/>
              </a:rPr>
              <a:t>Decisions are ultimately chosen by the </a:t>
            </a:r>
            <a:r>
              <a:rPr lang="en-GB" sz="1200" kern="1200" dirty="0" err="1" smtClean="0">
                <a:solidFill>
                  <a:schemeClr val="tx1"/>
                </a:solidFill>
                <a:effectLst/>
                <a:latin typeface="+mn-lt"/>
                <a:ea typeface="+mn-ea"/>
                <a:cs typeface="+mn-cs"/>
              </a:rPr>
              <a:t>user.The</a:t>
            </a:r>
            <a:r>
              <a:rPr lang="en-GB" sz="1200" kern="1200" dirty="0" smtClean="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58</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59</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Summarise to show you have understood and make sure your story is right.  Summarise periodically. In fact,</a:t>
            </a:r>
            <a:r>
              <a:rPr lang="en-GB" sz="1200" kern="1200" baseline="0" dirty="0" smtClean="0">
                <a:solidFill>
                  <a:schemeClr val="tx1"/>
                </a:solidFill>
                <a:effectLst/>
                <a:latin typeface="+mn-lt"/>
                <a:ea typeface="+mn-ea"/>
                <a:cs typeface="+mn-cs"/>
              </a:rPr>
              <a:t> empathically listen!  </a:t>
            </a:r>
            <a:r>
              <a:rPr lang="en-GB" sz="1200" kern="1200" dirty="0" smtClean="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 = Empathy is not collusion.  Empathise but don’t collude  - </a:t>
            </a:r>
            <a:r>
              <a:rPr lang="en-GB" sz="1200" kern="1200" dirty="0" err="1" smtClean="0">
                <a:solidFill>
                  <a:schemeClr val="tx1"/>
                </a:solidFill>
                <a:effectLst/>
                <a:latin typeface="+mn-lt"/>
                <a:ea typeface="+mn-ea"/>
                <a:cs typeface="+mn-cs"/>
              </a:rPr>
              <a:t>Luborsky</a:t>
            </a:r>
            <a:r>
              <a:rPr lang="en-GB" sz="1200" kern="1200" dirty="0" smtClean="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smtClean="0">
                <a:solidFill>
                  <a:schemeClr val="tx1"/>
                </a:solidFill>
                <a:effectLst/>
                <a:latin typeface="+mn-lt"/>
                <a:ea typeface="+mn-ea"/>
                <a:cs typeface="+mn-cs"/>
              </a:rPr>
              <a:t>eg</a:t>
            </a:r>
            <a:r>
              <a:rPr lang="en-GB" sz="1200" kern="1200" dirty="0" smtClean="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62</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63</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64</a:t>
            </a:fld>
            <a:endParaRPr lang="en-GB"/>
          </a:p>
        </p:txBody>
      </p:sp>
    </p:spTree>
    <p:extLst>
      <p:ext uri="{BB962C8B-B14F-4D97-AF65-F5344CB8AC3E}">
        <p14:creationId xmlns:p14="http://schemas.microsoft.com/office/powerpoint/2010/main" val="1344980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67</a:t>
            </a:fld>
            <a:endParaRPr lang="en-GB"/>
          </a:p>
        </p:txBody>
      </p:sp>
    </p:spTree>
    <p:extLst>
      <p:ext uri="{BB962C8B-B14F-4D97-AF65-F5344CB8AC3E}">
        <p14:creationId xmlns:p14="http://schemas.microsoft.com/office/powerpoint/2010/main" val="3055461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Read your learner – their body cues, their intonation, their words.  The first 5</a:t>
            </a:r>
            <a:r>
              <a:rPr lang="en-GB" baseline="0" dirty="0" smtClean="0"/>
              <a:t> seconds gives it all away.</a:t>
            </a:r>
            <a:endParaRPr lang="en-GB" dirty="0" smtClean="0"/>
          </a:p>
          <a:p>
            <a:r>
              <a:rPr lang="en-GB" i="1" dirty="0" smtClean="0"/>
              <a:t>Reference:</a:t>
            </a:r>
          </a:p>
          <a:p>
            <a:r>
              <a:rPr lang="en-GB" i="1" dirty="0" err="1" smtClean="0"/>
              <a:t>Mehrabian</a:t>
            </a:r>
            <a:r>
              <a:rPr lang="en-GB" i="1" dirty="0" smtClean="0"/>
              <a:t> 1972</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68</a:t>
            </a:fld>
            <a:endParaRPr lang="en-GB"/>
          </a:p>
        </p:txBody>
      </p:sp>
    </p:spTree>
    <p:extLst>
      <p:ext uri="{BB962C8B-B14F-4D97-AF65-F5344CB8AC3E}">
        <p14:creationId xmlns:p14="http://schemas.microsoft.com/office/powerpoint/2010/main" val="360012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69</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Do check out what you see and hear because</a:t>
            </a:r>
            <a:r>
              <a:rPr lang="en-GB" sz="1200" kern="1200" baseline="0" dirty="0" smtClean="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 = Continuously read them – </a:t>
            </a:r>
            <a:r>
              <a:rPr lang="en-GB" sz="1200" kern="1200" dirty="0" err="1" smtClean="0">
                <a:solidFill>
                  <a:schemeClr val="tx1"/>
                </a:solidFill>
                <a:effectLst/>
                <a:latin typeface="+mn-lt"/>
                <a:ea typeface="+mn-ea"/>
                <a:cs typeface="+mn-cs"/>
              </a:rPr>
              <a:t>esp</a:t>
            </a:r>
            <a:r>
              <a:rPr lang="en-GB" sz="1200" kern="1200" dirty="0" smtClean="0">
                <a:solidFill>
                  <a:schemeClr val="tx1"/>
                </a:solidFill>
                <a:effectLst/>
                <a:latin typeface="+mn-lt"/>
                <a:ea typeface="+mn-ea"/>
                <a:cs typeface="+mn-cs"/>
              </a:rPr>
              <a:t> for signs of reluctance or resistance.  We don’t want them to disengage because of our approach.</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Reading the other person, ‘dance’ with them (roll with resistance)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72</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73</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A/B = Use lots of open questions to explore</a:t>
            </a:r>
            <a:r>
              <a:rPr lang="en-GB" sz="1200" kern="1200" baseline="0" dirty="0" smtClean="0">
                <a:solidFill>
                  <a:schemeClr val="tx1"/>
                </a:solidFill>
                <a:effectLst/>
                <a:latin typeface="+mn-lt"/>
                <a:ea typeface="+mn-ea"/>
                <a:cs typeface="+mn-cs"/>
              </a:rPr>
              <a:t> BUT beware</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Don’t ask too many questions (even open ones ) in a row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can feel like an interrogation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resistance.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smtClean="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76</a:t>
            </a:fld>
            <a:endParaRPr lang="en-GB"/>
          </a:p>
        </p:txBody>
      </p:sp>
    </p:spTree>
    <p:extLst>
      <p:ext uri="{BB962C8B-B14F-4D97-AF65-F5344CB8AC3E}">
        <p14:creationId xmlns:p14="http://schemas.microsoft.com/office/powerpoint/2010/main" val="24295452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Not limitless</a:t>
            </a:r>
            <a:r>
              <a:rPr lang="en-GB" i="1" baseline="0" dirty="0" smtClean="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77</a:t>
            </a:fld>
            <a:endParaRPr lang="en-GB"/>
          </a:p>
        </p:txBody>
      </p:sp>
    </p:spTree>
    <p:extLst>
      <p:ext uri="{BB962C8B-B14F-4D97-AF65-F5344CB8AC3E}">
        <p14:creationId xmlns:p14="http://schemas.microsoft.com/office/powerpoint/2010/main" val="3082833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B/C = </a:t>
            </a:r>
            <a:r>
              <a:rPr lang="en-GB" sz="1200" kern="1200" dirty="0" smtClean="0">
                <a:solidFill>
                  <a:schemeClr val="tx1"/>
                </a:solidFill>
                <a:effectLst/>
                <a:latin typeface="+mn-lt"/>
                <a:ea typeface="+mn-ea"/>
                <a:cs typeface="+mn-cs"/>
              </a:rPr>
              <a:t>Cognitive Dissonance introduced by </a:t>
            </a:r>
            <a:r>
              <a:rPr lang="en-GB" sz="1200" kern="1200" dirty="0" err="1" smtClean="0">
                <a:solidFill>
                  <a:schemeClr val="tx1"/>
                </a:solidFill>
                <a:effectLst/>
                <a:latin typeface="+mn-lt"/>
                <a:ea typeface="+mn-ea"/>
                <a:cs typeface="+mn-cs"/>
              </a:rPr>
              <a:t>Festinger</a:t>
            </a:r>
            <a:r>
              <a:rPr lang="en-GB" sz="1200" kern="1200" dirty="0" smtClean="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 = Extrinsic motivation is short lived: Kohn (2000) and </a:t>
            </a:r>
            <a:r>
              <a:rPr lang="en-GB" sz="1200" kern="1200" dirty="0" err="1" smtClean="0">
                <a:solidFill>
                  <a:schemeClr val="tx1"/>
                </a:solidFill>
                <a:effectLst/>
                <a:latin typeface="+mn-lt"/>
                <a:ea typeface="+mn-ea"/>
                <a:cs typeface="+mn-cs"/>
              </a:rPr>
              <a:t>Deci</a:t>
            </a:r>
            <a:r>
              <a:rPr lang="en-GB" sz="1200" kern="1200" dirty="0" smtClean="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80</a:t>
            </a:fld>
            <a:endParaRPr lang="en-GB"/>
          </a:p>
        </p:txBody>
      </p:sp>
    </p:spTree>
    <p:extLst>
      <p:ext uri="{BB962C8B-B14F-4D97-AF65-F5344CB8AC3E}">
        <p14:creationId xmlns:p14="http://schemas.microsoft.com/office/powerpoint/2010/main" val="17415077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Internal discomfort (discrepancy or cognitive</a:t>
            </a:r>
            <a:r>
              <a:rPr lang="en-GB" i="1" baseline="0" dirty="0" smtClean="0"/>
              <a:t> dissonance) are not the same as confrontation!  There is not place for confrontation in MI.</a:t>
            </a:r>
          </a:p>
          <a:p>
            <a:r>
              <a:rPr lang="en-GB" i="1" baseline="0" dirty="0" smtClean="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81</a:t>
            </a:fld>
            <a:endParaRPr lang="en-GB"/>
          </a:p>
        </p:txBody>
      </p:sp>
    </p:spTree>
    <p:extLst>
      <p:ext uri="{BB962C8B-B14F-4D97-AF65-F5344CB8AC3E}">
        <p14:creationId xmlns:p14="http://schemas.microsoft.com/office/powerpoint/2010/main" val="19154931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84</a:t>
            </a:fld>
            <a:endParaRPr lang="en-GB"/>
          </a:p>
        </p:txBody>
      </p:sp>
    </p:spTree>
    <p:extLst>
      <p:ext uri="{BB962C8B-B14F-4D97-AF65-F5344CB8AC3E}">
        <p14:creationId xmlns:p14="http://schemas.microsoft.com/office/powerpoint/2010/main" val="4062821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85</a:t>
            </a:fld>
            <a:endParaRPr lang="en-GB"/>
          </a:p>
        </p:txBody>
      </p:sp>
    </p:spTree>
    <p:extLst>
      <p:ext uri="{BB962C8B-B14F-4D97-AF65-F5344CB8AC3E}">
        <p14:creationId xmlns:p14="http://schemas.microsoft.com/office/powerpoint/2010/main" val="13088416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88</a:t>
            </a:fld>
            <a:endParaRPr lang="en-GB"/>
          </a:p>
        </p:txBody>
      </p:sp>
    </p:spTree>
    <p:extLst>
      <p:ext uri="{BB962C8B-B14F-4D97-AF65-F5344CB8AC3E}">
        <p14:creationId xmlns:p14="http://schemas.microsoft.com/office/powerpoint/2010/main" val="11482368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89</a:t>
            </a:fld>
            <a:endParaRPr lang="en-GB"/>
          </a:p>
        </p:txBody>
      </p:sp>
    </p:spTree>
    <p:extLst>
      <p:ext uri="{BB962C8B-B14F-4D97-AF65-F5344CB8AC3E}">
        <p14:creationId xmlns:p14="http://schemas.microsoft.com/office/powerpoint/2010/main" val="2155896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one is wrong.  Advice should not be controlling – it should be informative.</a:t>
            </a:r>
            <a:r>
              <a:rPr lang="en-GB" baseline="0" dirty="0" smtClean="0"/>
              <a:t>   </a:t>
            </a:r>
            <a:r>
              <a:rPr lang="en-GB" dirty="0" smtClean="0"/>
              <a:t>Material rewards and sanctions are also good at getting people to change.  But once</a:t>
            </a:r>
            <a:r>
              <a:rPr lang="en-GB" baseline="0" dirty="0" smtClean="0"/>
              <a:t> those rewards stop, the behaviour reverts back and is not maintained.  Is this what you want?  Therefore, it is better to encourage change through listening, affirmation and praise.</a:t>
            </a:r>
          </a:p>
          <a:p>
            <a:r>
              <a:rPr lang="en-GB" i="1" dirty="0" smtClean="0"/>
              <a:t>References</a:t>
            </a:r>
          </a:p>
          <a:p>
            <a:r>
              <a:rPr lang="en-GB" i="1" dirty="0" smtClean="0"/>
              <a:t>A&amp;B :</a:t>
            </a:r>
            <a:r>
              <a:rPr lang="en-GB" i="1" baseline="0" dirty="0" smtClean="0"/>
              <a:t> West 1990 (i.e. the opposite of A’s message)</a:t>
            </a:r>
            <a:endParaRPr lang="en-GB" i="1" dirty="0" smtClean="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92</a:t>
            </a:fld>
            <a:endParaRPr lang="en-GB"/>
          </a:p>
        </p:txBody>
      </p:sp>
    </p:spTree>
    <p:extLst>
      <p:ext uri="{BB962C8B-B14F-4D97-AF65-F5344CB8AC3E}">
        <p14:creationId xmlns:p14="http://schemas.microsoft.com/office/powerpoint/2010/main" val="1737983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93</a:t>
            </a:fld>
            <a:endParaRPr lang="en-GB"/>
          </a:p>
        </p:txBody>
      </p:sp>
    </p:spTree>
    <p:extLst>
      <p:ext uri="{BB962C8B-B14F-4D97-AF65-F5344CB8AC3E}">
        <p14:creationId xmlns:p14="http://schemas.microsoft.com/office/powerpoint/2010/main" val="3359611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  = Support self-motivating statements when you hear them.   ‘I think I can do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‘I’m sure you can’.   ‘It looks like I need to get to grips with this’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‘Shall we see how we can make this happen?’  ‘Right, I’m ready, let’s do it’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‘with fighting spirit like that I’m sure you’ll do it’.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C = We must respond positively to this ‘commitment language’.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a:t>
            </a:r>
            <a:r>
              <a:rPr lang="en-GB" sz="1200" kern="1200" baseline="0" dirty="0" smtClean="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96</a:t>
            </a:fld>
            <a:endParaRPr lang="en-GB"/>
          </a:p>
        </p:txBody>
      </p:sp>
    </p:spTree>
    <p:extLst>
      <p:ext uri="{BB962C8B-B14F-4D97-AF65-F5344CB8AC3E}">
        <p14:creationId xmlns:p14="http://schemas.microsoft.com/office/powerpoint/2010/main" val="37505206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97</a:t>
            </a:fld>
            <a:endParaRPr lang="en-GB"/>
          </a:p>
        </p:txBody>
      </p:sp>
    </p:spTree>
    <p:extLst>
      <p:ext uri="{BB962C8B-B14F-4D97-AF65-F5344CB8AC3E}">
        <p14:creationId xmlns:p14="http://schemas.microsoft.com/office/powerpoint/2010/main" val="5421398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of the above are true</a:t>
            </a:r>
            <a:r>
              <a:rPr lang="en-GB" baseline="0" dirty="0" smtClean="0"/>
              <a:t>.  Interestingly, there was significantly more impact on future learning behaviour when this ‘commitment language’ increased in intensity and quality towards the end of the session rather than decreased during the session.</a:t>
            </a:r>
            <a:endParaRPr lang="en-GB" dirty="0" smtClean="0"/>
          </a:p>
          <a:p>
            <a:endParaRPr lang="en-GB" dirty="0" smtClean="0"/>
          </a:p>
          <a:p>
            <a:r>
              <a:rPr lang="en-GB" i="1" dirty="0" smtClean="0"/>
              <a:t>References:</a:t>
            </a:r>
          </a:p>
          <a:p>
            <a:r>
              <a:rPr lang="en-GB" i="1" dirty="0" err="1" smtClean="0"/>
              <a:t>Amrhein</a:t>
            </a:r>
            <a:r>
              <a:rPr lang="en-GB" i="1" dirty="0" smtClean="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100</a:t>
            </a:fld>
            <a:endParaRPr lang="en-GB"/>
          </a:p>
        </p:txBody>
      </p:sp>
    </p:spTree>
    <p:extLst>
      <p:ext uri="{BB962C8B-B14F-4D97-AF65-F5344CB8AC3E}">
        <p14:creationId xmlns:p14="http://schemas.microsoft.com/office/powerpoint/2010/main" val="17521404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101</a:t>
            </a:fld>
            <a:endParaRPr lang="en-GB"/>
          </a:p>
        </p:txBody>
      </p:sp>
    </p:spTree>
    <p:extLst>
      <p:ext uri="{BB962C8B-B14F-4D97-AF65-F5344CB8AC3E}">
        <p14:creationId xmlns:p14="http://schemas.microsoft.com/office/powerpoint/2010/main" val="2880878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good for:</a:t>
            </a:r>
          </a:p>
          <a:p>
            <a:r>
              <a:rPr lang="en-GB" sz="1200" dirty="0" smtClean="0"/>
              <a:t>Your trainees</a:t>
            </a:r>
          </a:p>
          <a:p>
            <a:r>
              <a:rPr lang="en-GB" sz="1200" dirty="0" smtClean="0"/>
              <a:t>Your patients</a:t>
            </a:r>
          </a:p>
          <a:p>
            <a:r>
              <a:rPr lang="en-GB" sz="1200" dirty="0" smtClean="0"/>
              <a:t>Your children </a:t>
            </a:r>
          </a:p>
          <a:p>
            <a:r>
              <a:rPr lang="en-GB" sz="1200" dirty="0" smtClean="0"/>
              <a:t>The rest of your family</a:t>
            </a:r>
          </a:p>
          <a:p>
            <a:r>
              <a:rPr lang="en-GB" sz="1200" dirty="0" smtClean="0"/>
              <a:t>Your relatives</a:t>
            </a:r>
          </a:p>
          <a:p>
            <a:r>
              <a:rPr lang="en-GB" sz="1200" dirty="0" smtClean="0"/>
              <a:t>Yourself</a:t>
            </a:r>
          </a:p>
          <a:p>
            <a:r>
              <a:rPr lang="en-GB" sz="1200" dirty="0" smtClean="0"/>
              <a:t>The WORLD!</a:t>
            </a:r>
          </a:p>
          <a:p>
            <a:endParaRPr lang="en-GB" sz="1200" dirty="0" smtClean="0"/>
          </a:p>
          <a:p>
            <a:r>
              <a:rPr lang="en-GB" sz="1200" dirty="0" smtClean="0"/>
              <a:t>Furthermore…</a:t>
            </a:r>
          </a:p>
          <a:p>
            <a:pPr marL="457200" indent="-457200">
              <a:buFont typeface="+mj-lt"/>
              <a:buAutoNum type="arabicPeriod"/>
            </a:pPr>
            <a:r>
              <a:rPr lang="en-GB" sz="1200" dirty="0" smtClean="0"/>
              <a:t>You do not need qualification in psychology, psychiatry or counselling.   </a:t>
            </a:r>
          </a:p>
          <a:p>
            <a:pPr marL="457200" indent="-457200">
              <a:buFont typeface="+mj-lt"/>
              <a:buAutoNum type="arabicPeriod"/>
            </a:pPr>
            <a:r>
              <a:rPr lang="en-GB" sz="1200" dirty="0" smtClean="0"/>
              <a:t>Anyone can develop these skills.</a:t>
            </a:r>
          </a:p>
          <a:p>
            <a:endParaRPr lang="en-GB" sz="1200"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103</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This</a:t>
            </a:r>
            <a:r>
              <a:rPr lang="en-GB" baseline="0" dirty="0" smtClean="0"/>
              <a:t> cycle is described as ‘a personal pathway through the stages and helps understand the multiple influences involved in the acquisition and cessation of addictions’ (</a:t>
            </a:r>
            <a:r>
              <a:rPr lang="en-GB" baseline="0" dirty="0" err="1" smtClean="0"/>
              <a:t>Diclemente</a:t>
            </a:r>
            <a:r>
              <a:rPr lang="en-GB" baseline="0" dirty="0" smtClean="0"/>
              <a:t>, 2006).</a:t>
            </a:r>
          </a:p>
          <a:p>
            <a:pPr marL="171450" indent="-171450">
              <a:buFont typeface="Arial" panose="020B0604020202020204" pitchFamily="34" charset="0"/>
              <a:buChar char="•"/>
            </a:pPr>
            <a:r>
              <a:rPr lang="en-GB" baseline="0" dirty="0" smtClean="0"/>
              <a:t>This model can be applied to other areas of change – not just addictive behaviours.</a:t>
            </a:r>
          </a:p>
          <a:p>
            <a:pPr marL="171450" indent="-171450">
              <a:buFont typeface="Arial" panose="020B0604020202020204" pitchFamily="34" charset="0"/>
              <a:buChar char="•"/>
            </a:pPr>
            <a:r>
              <a:rPr lang="en-GB" baseline="0" dirty="0" smtClean="0"/>
              <a:t>Motivational Interviewing techniques are particularly effective in the early stages of </a:t>
            </a:r>
            <a:r>
              <a:rPr lang="en-GB" baseline="0" dirty="0" err="1" smtClean="0"/>
              <a:t>precontemplation</a:t>
            </a:r>
            <a:r>
              <a:rPr lang="en-GB" baseline="0" dirty="0" smtClean="0"/>
              <a:t> and contemplation (Heather 1996).</a:t>
            </a:r>
          </a:p>
          <a:p>
            <a:pPr marL="171450" indent="-171450">
              <a:buFont typeface="Arial" panose="020B0604020202020204" pitchFamily="34" charset="0"/>
              <a:buChar char="•"/>
            </a:pPr>
            <a:r>
              <a:rPr lang="en-GB" baseline="0" dirty="0" smtClean="0"/>
              <a:t>But that doesn’t mean you limit MI to the first two stages – they can enhance other stages too.</a:t>
            </a:r>
          </a:p>
          <a:p>
            <a:pPr marL="171450" indent="-171450">
              <a:buFont typeface="Arial" panose="020B0604020202020204" pitchFamily="34" charset="0"/>
              <a:buChar char="•"/>
            </a:pPr>
            <a:r>
              <a:rPr lang="en-GB" baseline="0" dirty="0" smtClean="0"/>
              <a:t>The right hand image simplifies the traditional pie on the left – and helps bring out the essence of what the model is all about.</a:t>
            </a:r>
          </a:p>
          <a:p>
            <a:pPr marL="171450" indent="-171450">
              <a:buFont typeface="Arial" panose="020B0604020202020204" pitchFamily="34" charset="0"/>
              <a:buChar char="•"/>
            </a:pPr>
            <a:r>
              <a:rPr lang="en-GB" baseline="0" dirty="0" smtClean="0"/>
              <a:t>GP Trainers are pretty good with helping trainees o</a:t>
            </a:r>
            <a:r>
              <a:rPr lang="en-GB" sz="1200" kern="1200" dirty="0" smtClean="0">
                <a:solidFill>
                  <a:schemeClr val="tx1"/>
                </a:solidFill>
                <a:latin typeface="+mn-lt"/>
                <a:ea typeface="+mn-ea"/>
                <a:cs typeface="+mn-cs"/>
              </a:rPr>
              <a:t>nce trainees have made a decision to change or do something different. Where they need help with is the</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GP trainee in the resistant or ambivalent stages of pre-contemplation and contemplation respectively.</a:t>
            </a:r>
            <a:endParaRPr lang="en-GB" baseline="0" dirty="0" smtClean="0"/>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1" u="sng" baseline="0" dirty="0" smtClean="0"/>
              <a:t>THE STAGES</a:t>
            </a:r>
          </a:p>
          <a:p>
            <a:pPr marL="0" indent="0">
              <a:buFont typeface="Arial" panose="020B0604020202020204" pitchFamily="34" charset="0"/>
              <a:buNone/>
            </a:pPr>
            <a:r>
              <a:rPr lang="en-GB" baseline="0" dirty="0" smtClean="0"/>
              <a:t>PRECONTEMPLATION – change is not being considered.  ‘Don’t want to change. Not a problem’.  Other people may think someone has a problem, but that person does not.  ‘I don’t need to change’  Resistance.  Unconscious incompetence.  ‘I don’t think I’m fat and I don’t </a:t>
            </a:r>
            <a:r>
              <a:rPr lang="en-GB" baseline="0" dirty="0" err="1" smtClean="0"/>
              <a:t>wanna</a:t>
            </a:r>
            <a:r>
              <a:rPr lang="en-GB" baseline="0" dirty="0" smtClean="0"/>
              <a:t> lose weight’</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CONTEMPLATION – seeds of doubt have been sown but the person remains unsure = ambivalence rather than resistance.  ‘I’m thinking about it’.  Conscious incompetence  ‘Gosh, I can’t get into these clothes.  They’re uncomfortably tight and I’ve got a holiday soon’.  Ambivalence = the presence of two opposing views resulting in a state of inaction or indecision.   Sometimes, ambivalence is misinterpreted by facilitators/educators as a lack of motivation!   There are three types of ambivalence. 1. The JOY-JOY dilemma (choose between two good things) – generally pretty easy and does not usually need MI.  2. The PAIN-PAIN dilemma (choose between two bad things) – again, pretty easy – choose the least worst.  Again, does not usually need Mi.  3. The JOY-PAIN dilemma – one path means you gain something you need but lose something valuable.  The other path means to keep that valuable something but you don’t gain what you need.  Whatever you do, you both gain and lose.  This is where MI helps a lot – work out pros and cons using a motivational balance sheet.  It’s the JOY-PAIN dilemma that most addicts (drug, alcohol, smoking) face.  You have to explore both the PROs and CONS of NOT CHANGING and of CHANGING.</a:t>
            </a:r>
          </a:p>
          <a:p>
            <a:pPr marL="0" indent="0">
              <a:buFont typeface="Arial" panose="020B0604020202020204" pitchFamily="34" charset="0"/>
              <a:buNone/>
            </a:pPr>
            <a:endParaRPr lang="en-GB"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aseline="0" dirty="0" smtClean="0"/>
              <a:t>PREPARATION – You’ve decided to make plans to change.   ‘I will change’  You’re making a decision to change. You may feel happy and focused about this change, OR you may feel anxious.</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ACTION – You decide what you’re actually going to do to make the earlier decision to change happen.  ‘I have started to..’  You will hear self-motivating language/commitment talk like ‘I want to change because…’, ‘I can change because’, ‘I will definitely start changing…’, ‘I’m ready to start changing now’.  In the past, if you ever find that you wanted to change but your plans don’t materialise, you’re still at the contemplation stage!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MAINTENANCE – ‘I am changing’.  overcome day-to-day temptations to return to the previous behaviour.   Conscious competence.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RELAPSE – ‘</a:t>
            </a:r>
            <a:r>
              <a:rPr lang="en-GB" baseline="0" dirty="0" err="1" smtClean="0"/>
              <a:t>Ooops</a:t>
            </a:r>
            <a:r>
              <a:rPr lang="en-GB" baseline="0" dirty="0" smtClean="0"/>
              <a:t>..’ is common when changing behaviour and on average occurs about 7 times before permanent change happens with addictive behaviours like smoking and alcohol.  But relapse is part of the process.   In order to re-join the cycle, treat this as an opportunity to learn from your experience.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LEFT THE CYCLE COMPLETELY – ‘Yippy!’   when the new behaviour is integrated into your lifestyle and you no longer need to remind yourself of the reasons to maintain the behaviour.    Unconscious Competence.</a:t>
            </a:r>
          </a:p>
          <a:p>
            <a:pPr marL="0" indent="0">
              <a:buFont typeface="Arial" panose="020B0604020202020204" pitchFamily="34" charset="0"/>
              <a:buNone/>
            </a:pPr>
            <a:endParaRPr lang="en-GB" dirty="0" smtClean="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104</a:t>
            </a:fld>
            <a:endParaRPr lang="en-GB"/>
          </a:p>
        </p:txBody>
      </p:sp>
    </p:spTree>
    <p:extLst>
      <p:ext uri="{BB962C8B-B14F-4D97-AF65-F5344CB8AC3E}">
        <p14:creationId xmlns:p14="http://schemas.microsoft.com/office/powerpoint/2010/main" val="12931304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Motivation is a process.  It cannot</a:t>
            </a:r>
            <a:r>
              <a:rPr lang="en-GB" baseline="0" dirty="0" smtClean="0"/>
              <a:t> be shovelled into a wheel barrow and handed over to someone.  You have to work at it.  That work needn’t be hard work (for the facilitator). </a:t>
            </a:r>
          </a:p>
          <a:p>
            <a:r>
              <a:rPr lang="en-GB" dirty="0" smtClean="0">
                <a:sym typeface="Wingdings" panose="05000000000000000000" pitchFamily="2" charset="2"/>
              </a:rPr>
              <a:t>MOST OF YOU DO THIS STUFF PERIODICALLY WITHOUT EVEN KNOWING.</a:t>
            </a:r>
          </a:p>
          <a:p>
            <a:r>
              <a:rPr lang="en-GB" sz="1200" kern="1200" dirty="0" smtClean="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smtClean="0">
                <a:solidFill>
                  <a:schemeClr val="tx1"/>
                </a:solidFill>
                <a:effectLst/>
                <a:latin typeface="+mn-lt"/>
                <a:ea typeface="+mn-ea"/>
                <a:cs typeface="+mn-cs"/>
              </a:rPr>
              <a:t>Laborde</a:t>
            </a:r>
            <a:r>
              <a:rPr lang="en-GB" sz="1200" kern="1200" dirty="0" smtClean="0">
                <a:solidFill>
                  <a:schemeClr val="tx1"/>
                </a:solidFill>
                <a:effectLst/>
                <a:latin typeface="+mn-lt"/>
                <a:ea typeface="+mn-ea"/>
                <a:cs typeface="+mn-cs"/>
              </a:rPr>
              <a:t> 1987)</a:t>
            </a:r>
          </a:p>
          <a:p>
            <a:r>
              <a:rPr lang="en-GB" sz="1200" kern="1200" dirty="0" smtClean="0">
                <a:solidFill>
                  <a:schemeClr val="tx1"/>
                </a:solidFill>
                <a:effectLst/>
                <a:latin typeface="+mn-lt"/>
                <a:ea typeface="+mn-ea"/>
                <a:cs typeface="+mn-cs"/>
              </a:rPr>
              <a:t>The meaning of your communication is the response you get.  Which may be different to the one you intended.</a:t>
            </a:r>
          </a:p>
          <a:p>
            <a:r>
              <a:rPr lang="en-GB" sz="1200" kern="1200" dirty="0" smtClean="0">
                <a:solidFill>
                  <a:schemeClr val="tx1"/>
                </a:solidFill>
                <a:effectLst/>
                <a:latin typeface="+mn-lt"/>
                <a:ea typeface="+mn-ea"/>
                <a:cs typeface="+mn-cs"/>
              </a:rPr>
              <a:t>Don’t assume what the other person read about your behaviour </a:t>
            </a:r>
            <a:r>
              <a:rPr lang="en-GB" sz="1200" kern="1200" dirty="0" smtClean="0">
                <a:solidFill>
                  <a:schemeClr val="tx1"/>
                </a:solidFill>
                <a:effectLst/>
                <a:latin typeface="+mn-lt"/>
                <a:ea typeface="+mn-ea"/>
                <a:cs typeface="+mn-cs"/>
                <a:sym typeface="Wingdings" panose="05000000000000000000" pitchFamily="2" charset="2"/>
              </a:rPr>
              <a:t></a:t>
            </a:r>
            <a:r>
              <a:rPr lang="en-GB" sz="1200" kern="1200" dirty="0" smtClean="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ym typeface="Wingdings" panose="05000000000000000000" pitchFamily="2" charset="2"/>
              </a:rPr>
              <a:t>Practise : </a:t>
            </a:r>
            <a:r>
              <a:rPr lang="en-GB" sz="1200" dirty="0" smtClean="0"/>
              <a:t>our tone of voice needs to be gentle and reflective rather than accusing.</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105</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Visual people taking information best through their eyes</a:t>
            </a:r>
          </a:p>
          <a:p>
            <a:r>
              <a:rPr lang="en-GB" sz="1200" kern="1200" dirty="0" smtClean="0">
                <a:solidFill>
                  <a:schemeClr val="tx1"/>
                </a:solidFill>
                <a:latin typeface="+mn-lt"/>
                <a:ea typeface="+mn-ea"/>
                <a:cs typeface="+mn-cs"/>
              </a:rPr>
              <a:t>Auditory people Best taken information to the ears</a:t>
            </a:r>
          </a:p>
          <a:p>
            <a:r>
              <a:rPr lang="en-GB" sz="1200" kern="1200" dirty="0" smtClean="0">
                <a:solidFill>
                  <a:schemeClr val="tx1"/>
                </a:solidFill>
                <a:latin typeface="+mn-lt"/>
                <a:ea typeface="+mn-ea"/>
                <a:cs typeface="+mn-cs"/>
              </a:rPr>
              <a:t>Kinaesthetic people are feeling people who best taken information through their physical senses, experiencing what it is like.</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Even in fighting, boxing and arguing,</a:t>
            </a:r>
            <a:r>
              <a:rPr lang="en-GB" sz="1200" kern="1200" baseline="0" dirty="0" smtClean="0">
                <a:solidFill>
                  <a:schemeClr val="tx1"/>
                </a:solidFill>
                <a:latin typeface="+mn-lt"/>
                <a:ea typeface="+mn-ea"/>
                <a:cs typeface="+mn-cs"/>
              </a:rPr>
              <a:t> the protagonists match each other amazingly well.   You might at first think how can matching lead to a fight?  Isn’t matching all about getting on and synchronising.  Well, in fighting, it kind of is: because each protagonist is ‘egging’ the other one </a:t>
            </a:r>
            <a:r>
              <a:rPr lang="en-GB" sz="1200" kern="1200" baseline="0" dirty="0" err="1" smtClean="0">
                <a:solidFill>
                  <a:schemeClr val="tx1"/>
                </a:solidFill>
                <a:latin typeface="+mn-lt"/>
                <a:ea typeface="+mn-ea"/>
                <a:cs typeface="+mn-cs"/>
              </a:rPr>
              <a:t>one</a:t>
            </a:r>
            <a:r>
              <a:rPr lang="en-GB" sz="1200" kern="1200" baseline="0" dirty="0" smtClean="0">
                <a:solidFill>
                  <a:schemeClr val="tx1"/>
                </a:solidFill>
                <a:latin typeface="+mn-lt"/>
                <a:ea typeface="+mn-ea"/>
                <a:cs typeface="+mn-cs"/>
              </a:rPr>
              <a:t> </a:t>
            </a:r>
            <a:r>
              <a:rPr lang="en-GB" sz="1200" kern="1200" baseline="0" dirty="0" smtClean="0">
                <a:solidFill>
                  <a:schemeClr val="tx1"/>
                </a:solidFill>
                <a:latin typeface="+mn-lt"/>
                <a:ea typeface="+mn-ea"/>
                <a:cs typeface="+mn-cs"/>
                <a:sym typeface="Wingdings" panose="05000000000000000000" pitchFamily="2" charset="2"/>
              </a:rPr>
              <a:t> both want to fight!</a:t>
            </a:r>
          </a:p>
          <a:p>
            <a:endParaRPr lang="en-GB" sz="1200" kern="1200" baseline="0" dirty="0" smtClean="0">
              <a:solidFill>
                <a:schemeClr val="tx1"/>
              </a:solidFill>
              <a:latin typeface="+mn-lt"/>
              <a:ea typeface="+mn-ea"/>
              <a:cs typeface="+mn-cs"/>
              <a:sym typeface="Wingdings" panose="05000000000000000000" pitchFamily="2" charset="2"/>
            </a:endParaRPr>
          </a:p>
          <a:p>
            <a:r>
              <a:rPr lang="en-GB" sz="1200" kern="1200" baseline="0" dirty="0" smtClean="0">
                <a:solidFill>
                  <a:schemeClr val="tx1"/>
                </a:solidFill>
                <a:latin typeface="+mn-lt"/>
                <a:ea typeface="+mn-ea"/>
                <a:cs typeface="+mn-cs"/>
                <a:sym typeface="Wingdings" panose="05000000000000000000" pitchFamily="2" charset="2"/>
              </a:rPr>
              <a:t>Pace, pace, lead  is a great way to build rapport and lead the person to where you want them (perhaps to a state of reflection rather than a state of despair).  You match them (pace) and match them some more (pace) and then gently lead them away to where you want to go (lead).  How do you match and pace if someone is angry?  Well, you match their energy, not their aggression (perhaps through listening to them intently with a non-threatening posture.  However, football hooligans will match aggression and then they will pace, pace and lead to a higher level of aggression.</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106</a:t>
            </a:fld>
            <a:endParaRPr lang="en-GB"/>
          </a:p>
        </p:txBody>
      </p:sp>
    </p:spTree>
    <p:extLst>
      <p:ext uri="{BB962C8B-B14F-4D97-AF65-F5344CB8AC3E}">
        <p14:creationId xmlns:p14="http://schemas.microsoft.com/office/powerpoint/2010/main" val="10742152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 careful of why questions – they can  have unintended overtones of criticism.</a:t>
            </a:r>
            <a:r>
              <a:rPr lang="en-GB" baseline="0" dirty="0" smtClean="0"/>
              <a:t>   Gentle with the questioning or reframe Why questions to something like ‘What is it about that which….’</a:t>
            </a:r>
          </a:p>
          <a:p>
            <a:r>
              <a:rPr lang="en-GB" baseline="0" dirty="0" smtClean="0"/>
              <a:t>Actually, what maters most, as in all conversations, is not the exact for of words, but the manner in which they are spoken and the response you get.</a:t>
            </a:r>
          </a:p>
          <a:p>
            <a:r>
              <a:rPr lang="en-GB" baseline="0" dirty="0" smtClean="0"/>
              <a:t>Don’t ask more than three questions in a row (even if they are open ones).  </a:t>
            </a:r>
          </a:p>
        </p:txBody>
      </p:sp>
      <p:sp>
        <p:nvSpPr>
          <p:cNvPr id="4" name="Slide Number Placeholder 3"/>
          <p:cNvSpPr>
            <a:spLocks noGrp="1"/>
          </p:cNvSpPr>
          <p:nvPr>
            <p:ph type="sldNum" sz="quarter" idx="10"/>
          </p:nvPr>
        </p:nvSpPr>
        <p:spPr/>
        <p:txBody>
          <a:bodyPr/>
          <a:lstStyle/>
          <a:p>
            <a:fld id="{DB848576-12ED-4842-977D-6590054D4860}" type="slidenum">
              <a:rPr lang="en-GB" smtClean="0"/>
              <a:t>107</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109</a:t>
            </a:fld>
            <a:endParaRPr lang="en-GB"/>
          </a:p>
        </p:txBody>
      </p:sp>
    </p:spTree>
    <p:extLst>
      <p:ext uri="{BB962C8B-B14F-4D97-AF65-F5344CB8AC3E}">
        <p14:creationId xmlns:p14="http://schemas.microsoft.com/office/powerpoint/2010/main" val="6585761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Socrates,</a:t>
            </a:r>
            <a:r>
              <a:rPr lang="en-GB" baseline="0" dirty="0" smtClean="0"/>
              <a:t> the 5</a:t>
            </a:r>
            <a:r>
              <a:rPr lang="en-GB" baseline="30000" dirty="0" smtClean="0"/>
              <a:t>th</a:t>
            </a:r>
            <a:r>
              <a:rPr lang="en-GB" baseline="0" dirty="0" smtClean="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technique, </a:t>
            </a:r>
            <a:r>
              <a:rPr lang="en-US" sz="1200" b="1" kern="1200" dirty="0" smtClean="0">
                <a:solidFill>
                  <a:schemeClr val="tx1"/>
                </a:solidFill>
                <a:effectLst/>
                <a:latin typeface="+mn-lt"/>
                <a:ea typeface="+mn-ea"/>
                <a:cs typeface="+mn-cs"/>
              </a:rPr>
              <a:t>the teacher professes ignorance of the topic in order to engage in dialogue with the students.</a:t>
            </a:r>
            <a:r>
              <a:rPr lang="en-US" sz="1200" kern="1200" dirty="0" smtClean="0">
                <a:solidFill>
                  <a:schemeClr val="tx1"/>
                </a:solidFill>
                <a:effectLst/>
                <a:latin typeface="+mn-lt"/>
                <a:ea typeface="+mn-ea"/>
                <a:cs typeface="+mn-cs"/>
              </a:rPr>
              <a:t> With this “acting dumb,” the student develops the fullest possible knowledge about the topic. </a:t>
            </a:r>
          </a:p>
          <a:p>
            <a:r>
              <a:rPr lang="en-GB" dirty="0" smtClean="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smtClean="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smtClean="0">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110</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Roadblocks are interventions</a:t>
            </a:r>
            <a:r>
              <a:rPr lang="en-GB" baseline="0" dirty="0" smtClean="0"/>
              <a:t> from the facilitator which hinder change (Thomas Gordon, 1970).   The intention of roadblocks is good – for example to help problem solve, but what often results is bad </a:t>
            </a:r>
            <a:r>
              <a:rPr lang="en-GB" baseline="0" dirty="0" smtClean="0">
                <a:sym typeface="Wingdings" panose="05000000000000000000" pitchFamily="2" charset="2"/>
              </a:rPr>
              <a:t> resistance.</a:t>
            </a:r>
          </a:p>
          <a:p>
            <a:r>
              <a:rPr lang="en-GB" baseline="0" dirty="0" smtClean="0">
                <a:sym typeface="Wingdings" panose="05000000000000000000" pitchFamily="2" charset="2"/>
              </a:rPr>
              <a:t>Moralising: ‘Was that fair?’</a:t>
            </a:r>
          </a:p>
          <a:p>
            <a:r>
              <a:rPr lang="en-GB" baseline="0" dirty="0" smtClean="0">
                <a:sym typeface="Wingdings" panose="05000000000000000000" pitchFamily="2" charset="2"/>
              </a:rPr>
              <a:t>Judging: ‘That wasn’t the best thing to do was it?’</a:t>
            </a:r>
          </a:p>
          <a:p>
            <a:r>
              <a:rPr lang="en-GB" baseline="0" dirty="0" smtClean="0">
                <a:sym typeface="Wingdings" panose="05000000000000000000" pitchFamily="2" charset="2"/>
              </a:rPr>
              <a:t>Lecturing/Directing: ‘I would do x, y and z’</a:t>
            </a:r>
          </a:p>
          <a:p>
            <a:r>
              <a:rPr lang="en-GB" baseline="0" dirty="0" smtClean="0">
                <a:sym typeface="Wingdings" panose="05000000000000000000" pitchFamily="2" charset="2"/>
              </a:rPr>
              <a:t>Criticising: ‘That wasn’t very clever was it?’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111</a:t>
            </a:fld>
            <a:endParaRPr lang="en-GB"/>
          </a:p>
        </p:txBody>
      </p:sp>
    </p:spTree>
    <p:extLst>
      <p:ext uri="{BB962C8B-B14F-4D97-AF65-F5344CB8AC3E}">
        <p14:creationId xmlns:p14="http://schemas.microsoft.com/office/powerpoint/2010/main" val="38891403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Contacts</a:t>
            </a:r>
          </a:p>
          <a:p>
            <a:r>
              <a:rPr lang="en-GB" dirty="0" smtClean="0"/>
              <a:t>Clarify contracts</a:t>
            </a:r>
            <a:r>
              <a:rPr lang="en-GB" baseline="0" dirty="0" smtClean="0"/>
              <a:t> is the starting point for working with people who want to change.  Do it right from the start – induction.   This involves sharing expectations from the post and to have a clear understanding of the working relationship between yourself and the other person.  You need to get to a shared state of understanding.  It will involve things like why you train and the role of feedback – not to tell off but to help become even better.  The trainee needs to buy into this, and then you can refer to it again periodically.  It becomes your grounding point.</a:t>
            </a:r>
          </a:p>
          <a:p>
            <a:endParaRPr lang="en-GB" baseline="0" dirty="0" smtClean="0"/>
          </a:p>
          <a:p>
            <a:r>
              <a:rPr lang="en-GB" baseline="0" dirty="0" smtClean="0"/>
              <a:t>Empathy</a:t>
            </a:r>
          </a:p>
          <a:p>
            <a:r>
              <a:rPr lang="en-GB" baseline="0" dirty="0" err="1" smtClean="0"/>
              <a:t>Luborsky</a:t>
            </a:r>
            <a:r>
              <a:rPr lang="en-GB" baseline="0" dirty="0" smtClean="0"/>
              <a:t> et al (1985) and Miller et al (1980) found that the degree of empathy experienced let to greater behavioural change than the type of counselling method.  Empathy helps you to get to that true state where you accurately understand the particular needs of each individual who is trying to change.</a:t>
            </a:r>
          </a:p>
          <a:p>
            <a:endParaRPr lang="en-GB" baseline="0" dirty="0" smtClean="0"/>
          </a:p>
          <a:p>
            <a:r>
              <a:rPr lang="en-GB" baseline="0" dirty="0" smtClean="0"/>
              <a:t>Developing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Discrepancy/Dissonance = drawing out how present behaviour conflicts with long term values and/or goals.  Those values and goals being of the learner, NOT the facilitator.   This is about promoting intrinsic motivation not extrinsic (latter via rewards or threats)   Relating things back to the CSA (like ‘If you do this, you have more chances of passing the CSA’) is extrinsic motivation.  Are we doing too much of this as GP trainers and therefore the training doesn’t feel as fluid as before and therefore less enjoyment?  Should we not promote intrinsic motivation – because intrinsically becoming good doctors will mean that most will pass CSA anyway.  The stuff CSA/WPBA are testing is mostly things we would hope for from the good doctor.  Dissonance was introduced by </a:t>
            </a:r>
            <a:r>
              <a:rPr lang="en-GB" baseline="0" dirty="0" err="1" smtClean="0"/>
              <a:t>Festinger</a:t>
            </a:r>
            <a:r>
              <a:rPr lang="en-GB" baseline="0" dirty="0" smtClean="0"/>
              <a:t> (1957). Dissonance = </a:t>
            </a:r>
            <a:r>
              <a:rPr lang="en-GB" baseline="0" dirty="0" err="1" smtClean="0"/>
              <a:t>Festinger</a:t>
            </a:r>
            <a:r>
              <a:rPr lang="en-GB" baseline="0" dirty="0" smtClean="0"/>
              <a:t> (1957) = found that where people became aware of their behaviour conflicting with their internal values and beliefs, that they were more likely to change in order to reduce the discomfort.  In the MI approach, this dissonance is more directive that in other client based therapies.   But you do it gently and the facilitator does not try to impose it.  Decisions are ultimately chosen by the other person.</a:t>
            </a:r>
          </a:p>
          <a:p>
            <a:endParaRPr lang="en-GB" baseline="0" dirty="0" smtClean="0"/>
          </a:p>
          <a:p>
            <a:r>
              <a:rPr lang="en-GB" baseline="0" dirty="0" smtClean="0"/>
              <a:t>Avoid Argument</a:t>
            </a:r>
          </a:p>
          <a:p>
            <a:r>
              <a:rPr lang="en-GB" baseline="0" dirty="0" smtClean="0"/>
              <a:t>Resistance Is linked with a feeling of uncertainty or ambivalence towards change.   If this increases during your conversation, back off and change track – perhaps shut up, listen, reflect, explore and understand more.  GO back to exploring reasons for change and not to change – then gently explore the inconsistencies.  In this way, you ‘roll with resistance’ (Gordon 1970).  This reduces the negativity of argument and resistance.</a:t>
            </a:r>
          </a:p>
          <a:p>
            <a:endParaRPr lang="en-GB" baseline="0" dirty="0" smtClean="0"/>
          </a:p>
          <a:p>
            <a:r>
              <a:rPr lang="en-GB" baseline="0" dirty="0" smtClean="0"/>
              <a:t>Self Belief</a:t>
            </a:r>
          </a:p>
          <a:p>
            <a:r>
              <a:rPr lang="en-GB" baseline="0" dirty="0" smtClean="0"/>
              <a:t>The more you belief you can do something, the more likely you are to achieve it and take on higher level tasks during the process.  And them knowing you have faith in them too has a massive effect too (the Pygmalion effect).   You don’t have to verbally express it – it can be expressed through your non-</a:t>
            </a:r>
            <a:r>
              <a:rPr lang="en-GB" baseline="0" dirty="0" err="1" smtClean="0"/>
              <a:t>verbals</a:t>
            </a:r>
            <a:r>
              <a:rPr lang="en-GB" baseline="0" dirty="0" smtClean="0"/>
              <a:t> just like when you know a patient has understood something you’ve said rather than asking the question ‘Would you tell me what you’ve understood so far’.  A word of warning – the student can initially give off signals that might make you come to premature conclusions (e.g. IMG </a:t>
            </a:r>
            <a:r>
              <a:rPr lang="en-GB" baseline="0" dirty="0" smtClean="0">
                <a:sym typeface="Wingdings" panose="05000000000000000000" pitchFamily="2" charset="2"/>
              </a:rPr>
              <a:t> this one’s going to be difficult).  Be v careful, because these subconscious thoughts are often flawed and that flawed thinking will subconsciously lead you to display cues of a lack of faith in the trainee’s abilities which will subsequently affect their self-belief. </a:t>
            </a:r>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DB848576-12ED-4842-977D-6590054D4860}" type="slidenum">
              <a:rPr lang="en-GB" smtClean="0"/>
              <a:t>112</a:t>
            </a:fld>
            <a:endParaRPr lang="en-GB"/>
          </a:p>
        </p:txBody>
      </p:sp>
    </p:spTree>
    <p:extLst>
      <p:ext uri="{BB962C8B-B14F-4D97-AF65-F5344CB8AC3E}">
        <p14:creationId xmlns:p14="http://schemas.microsoft.com/office/powerpoint/2010/main" val="30894716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smtClean="0"/>
              <a:t>Affirm</a:t>
            </a:r>
          </a:p>
          <a:p>
            <a:pPr marL="171450" indent="-171450">
              <a:buFont typeface="Arial" panose="020B0604020202020204" pitchFamily="34" charset="0"/>
              <a:buChar char="•"/>
            </a:pPr>
            <a:r>
              <a:rPr lang="en-GB" b="1" baseline="0" dirty="0" smtClean="0">
                <a:solidFill>
                  <a:schemeClr val="accent4"/>
                </a:solidFill>
              </a:rPr>
              <a:t>People are more likely to change if they feel good about themselves and are affirmed </a:t>
            </a:r>
            <a:r>
              <a:rPr lang="en-GB" baseline="0" dirty="0" smtClean="0">
                <a:solidFill>
                  <a:schemeClr val="accent4"/>
                </a:solidFill>
              </a:rPr>
              <a:t>(</a:t>
            </a:r>
            <a:r>
              <a:rPr lang="en-GB" baseline="0" dirty="0" smtClean="0"/>
              <a:t>Rogers 1951).  </a:t>
            </a:r>
          </a:p>
          <a:p>
            <a:pPr marL="171450" indent="-171450">
              <a:buFont typeface="Arial" panose="020B0604020202020204" pitchFamily="34" charset="0"/>
              <a:buChar char="•"/>
            </a:pPr>
            <a:r>
              <a:rPr lang="en-GB" baseline="0" dirty="0" smtClean="0"/>
              <a:t>Therefore build their </a:t>
            </a:r>
            <a:r>
              <a:rPr lang="en-GB" b="1" baseline="0" dirty="0" smtClean="0">
                <a:solidFill>
                  <a:schemeClr val="accent4"/>
                </a:solidFill>
              </a:rPr>
              <a:t>self-belief and self-confidence</a:t>
            </a:r>
            <a:r>
              <a:rPr lang="en-GB" baseline="0" dirty="0" smtClean="0">
                <a:solidFill>
                  <a:schemeClr val="accent4"/>
                </a:solidFill>
              </a:rPr>
              <a:t>.    </a:t>
            </a:r>
            <a:r>
              <a:rPr lang="en-GB" baseline="0" dirty="0" smtClean="0"/>
              <a:t>Do not label/judge them.   </a:t>
            </a:r>
            <a:r>
              <a:rPr lang="en-GB" b="1" baseline="0" dirty="0" smtClean="0">
                <a:solidFill>
                  <a:srgbClr val="FFC000"/>
                </a:solidFill>
              </a:rPr>
              <a:t>Value</a:t>
            </a:r>
            <a:r>
              <a:rPr lang="en-GB" baseline="0" dirty="0" smtClean="0"/>
              <a:t> them as an individual.</a:t>
            </a:r>
          </a:p>
          <a:p>
            <a:pPr marL="171450" indent="-171450">
              <a:buFont typeface="Arial" panose="020B0604020202020204" pitchFamily="34" charset="0"/>
              <a:buChar char="•"/>
            </a:pPr>
            <a:r>
              <a:rPr lang="en-GB" baseline="0" dirty="0" smtClean="0"/>
              <a:t>Some who is affirmed feels they are a </a:t>
            </a:r>
            <a:r>
              <a:rPr lang="en-GB" b="1" baseline="0" dirty="0" smtClean="0"/>
              <a:t>valuable human being.  </a:t>
            </a:r>
          </a:p>
          <a:p>
            <a:pPr marL="171450" indent="-171450">
              <a:buFont typeface="Arial" panose="020B0604020202020204" pitchFamily="34" charset="0"/>
              <a:buChar char="•"/>
            </a:pPr>
            <a:r>
              <a:rPr lang="en-GB" baseline="0" dirty="0" err="1" smtClean="0"/>
              <a:t>Esp</a:t>
            </a:r>
            <a:r>
              <a:rPr lang="en-GB" baseline="0" dirty="0" smtClean="0"/>
              <a:t> important at the </a:t>
            </a:r>
            <a:r>
              <a:rPr lang="en-GB" b="1" baseline="0" dirty="0" smtClean="0"/>
              <a:t>beginning of a working relationship.</a:t>
            </a:r>
          </a:p>
          <a:p>
            <a:pPr marL="171450" indent="-171450">
              <a:buFont typeface="Arial" panose="020B0604020202020204" pitchFamily="34" charset="0"/>
              <a:buChar char="•"/>
            </a:pPr>
            <a:r>
              <a:rPr lang="en-GB" baseline="0" dirty="0" smtClean="0"/>
              <a:t>Trotter (1999) – in order to accept </a:t>
            </a:r>
            <a:r>
              <a:rPr lang="en-GB" b="1" baseline="0" dirty="0" smtClean="0"/>
              <a:t>one criticism, you need to hear at least 5 positive affirmations </a:t>
            </a:r>
            <a:r>
              <a:rPr lang="en-GB" baseline="0" dirty="0" smtClean="0"/>
              <a:t>about your behaviour.  But what happens in real life is the opposite – is it any wonder that what results is resistance?</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Listen</a:t>
            </a:r>
          </a:p>
          <a:p>
            <a:pPr marL="171450" indent="-171450">
              <a:buFont typeface="Arial" panose="020B0604020202020204" pitchFamily="34" charset="0"/>
              <a:buChar char="•"/>
            </a:pPr>
            <a:r>
              <a:rPr lang="en-GB" baseline="0" dirty="0" smtClean="0"/>
              <a:t>We all think we listen well, but we don’t – we are </a:t>
            </a:r>
            <a:r>
              <a:rPr lang="en-GB" b="1" baseline="0" dirty="0" smtClean="0"/>
              <a:t>continuously bombarded by distractions</a:t>
            </a:r>
            <a:r>
              <a:rPr lang="en-GB" baseline="0" dirty="0" smtClean="0"/>
              <a:t>, or own inner dialogue and so on.</a:t>
            </a:r>
          </a:p>
          <a:p>
            <a:pPr marL="171450" indent="-171450">
              <a:buFont typeface="Arial" panose="020B0604020202020204" pitchFamily="34" charset="0"/>
              <a:buChar char="•"/>
            </a:pPr>
            <a:r>
              <a:rPr lang="en-GB" baseline="0" dirty="0" smtClean="0"/>
              <a:t>Listening is </a:t>
            </a:r>
            <a:r>
              <a:rPr lang="en-GB" b="1" baseline="0" dirty="0" smtClean="0"/>
              <a:t>not just hearing the words.</a:t>
            </a:r>
          </a:p>
          <a:p>
            <a:pPr marL="171450" indent="-171450">
              <a:buFont typeface="Arial" panose="020B0604020202020204" pitchFamily="34" charset="0"/>
              <a:buChar char="•"/>
            </a:pPr>
            <a:r>
              <a:rPr lang="en-GB" baseline="0" dirty="0" smtClean="0"/>
              <a:t>Listening is hearing to gain a better understanding.</a:t>
            </a:r>
          </a:p>
          <a:p>
            <a:pPr marL="171450" indent="-171450">
              <a:buFont typeface="Arial" panose="020B0604020202020204" pitchFamily="34" charset="0"/>
              <a:buChar char="•"/>
            </a:pPr>
            <a:r>
              <a:rPr lang="en-GB" baseline="0" dirty="0" smtClean="0"/>
              <a:t>With listening, we get a </a:t>
            </a:r>
            <a:r>
              <a:rPr lang="en-GB" b="1" baseline="0" dirty="0" smtClean="0"/>
              <a:t>better understanding </a:t>
            </a:r>
            <a:r>
              <a:rPr lang="en-GB" baseline="0" dirty="0" smtClean="0"/>
              <a:t>of an individuals </a:t>
            </a:r>
            <a:r>
              <a:rPr lang="en-GB" b="1" baseline="0" dirty="0" smtClean="0"/>
              <a:t>long term values and the conflicts with present behaviour </a:t>
            </a:r>
            <a:r>
              <a:rPr lang="en-GB" baseline="0" dirty="0" smtClean="0"/>
              <a:t>(enabling us to tease out dissonance or discrepancy).</a:t>
            </a:r>
          </a:p>
          <a:p>
            <a:pPr marL="171450" indent="-171450">
              <a:buFont typeface="Arial" panose="020B0604020202020204" pitchFamily="34" charset="0"/>
              <a:buChar char="•"/>
            </a:pPr>
            <a:r>
              <a:rPr lang="en-GB" baseline="0" dirty="0" smtClean="0"/>
              <a:t>Many people have experienced </a:t>
            </a:r>
            <a:r>
              <a:rPr lang="en-GB" b="1" baseline="0" dirty="0" smtClean="0"/>
              <a:t>a ‘good talking to’ </a:t>
            </a:r>
            <a:r>
              <a:rPr lang="en-GB" baseline="0" dirty="0" smtClean="0"/>
              <a:t>but very few receive </a:t>
            </a:r>
            <a:r>
              <a:rPr lang="en-GB" b="1" baseline="0" dirty="0" smtClean="0"/>
              <a:t>a ‘good listening to’.</a:t>
            </a:r>
          </a:p>
          <a:p>
            <a:pPr marL="171450" indent="-171450">
              <a:buFont typeface="Arial" panose="020B0604020202020204" pitchFamily="34" charset="0"/>
              <a:buChar char="•"/>
            </a:pPr>
            <a:r>
              <a:rPr lang="en-GB" baseline="0" dirty="0" smtClean="0"/>
              <a:t>And don’t forget about </a:t>
            </a:r>
            <a:r>
              <a:rPr lang="en-GB" b="1" baseline="0" dirty="0" smtClean="0"/>
              <a:t>body language and tone of voice </a:t>
            </a:r>
            <a:r>
              <a:rPr lang="en-GB" baseline="0" dirty="0" smtClean="0"/>
              <a:t>– this too gives information as to whether someone feels they are being listened to.</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Open Questions</a:t>
            </a:r>
          </a:p>
          <a:p>
            <a:pPr marL="0" indent="0">
              <a:buFont typeface="Arial" panose="020B0604020202020204" pitchFamily="34" charset="0"/>
              <a:buNone/>
            </a:pPr>
            <a:r>
              <a:rPr lang="en-GB" baseline="0" dirty="0" smtClean="0"/>
              <a:t>Questions that cannot be answered by simply saying yes or no.</a:t>
            </a:r>
          </a:p>
          <a:p>
            <a:pPr marL="0" indent="0">
              <a:buFont typeface="Arial" panose="020B0604020202020204" pitchFamily="34" charset="0"/>
              <a:buNone/>
            </a:pPr>
            <a:r>
              <a:rPr lang="en-GB" i="1" baseline="0" dirty="0" smtClean="0"/>
              <a:t>What, tell me, explain to me, describe what</a:t>
            </a:r>
          </a:p>
          <a:p>
            <a:pPr marL="0" indent="0">
              <a:buFont typeface="Arial" panose="020B0604020202020204" pitchFamily="34" charset="0"/>
              <a:buNone/>
            </a:pPr>
            <a:r>
              <a:rPr lang="en-GB" i="1" baseline="0" dirty="0" smtClean="0"/>
              <a:t>How, when, where, which, who, why?</a:t>
            </a:r>
          </a:p>
          <a:p>
            <a:pPr marL="0" indent="0">
              <a:buFont typeface="Arial" panose="020B0604020202020204" pitchFamily="34" charset="0"/>
              <a:buNone/>
            </a:pPr>
            <a:r>
              <a:rPr lang="en-GB" baseline="0" dirty="0" smtClean="0"/>
              <a:t>Integrate open questions in a way to produce natural helical dialogue.   This can only be done if you LISTEN, REFLECT and show a GENUINE SPIRIT of wanting to help the other person (and thus EMPATHISE).   </a:t>
            </a:r>
          </a:p>
          <a:p>
            <a:pPr marL="0" indent="0">
              <a:buFont typeface="Arial" panose="020B0604020202020204" pitchFamily="34" charset="0"/>
              <a:buNone/>
            </a:pPr>
            <a:r>
              <a:rPr lang="en-GB" baseline="0" dirty="0" smtClean="0"/>
              <a:t>As a cold technique, open Qs do not lead to self-motivation (Lambert 1976) </a:t>
            </a:r>
            <a:r>
              <a:rPr lang="en-GB" baseline="0" dirty="0" smtClean="0">
                <a:sym typeface="Wingdings" panose="05000000000000000000" pitchFamily="2" charset="2"/>
              </a:rPr>
              <a:t> feels like interrogation!</a:t>
            </a:r>
          </a:p>
          <a:p>
            <a:pPr marL="0" indent="0">
              <a:buFont typeface="Arial" panose="020B0604020202020204" pitchFamily="34" charset="0"/>
              <a:buNone/>
            </a:pPr>
            <a:r>
              <a:rPr lang="en-GB" baseline="0" dirty="0" smtClean="0">
                <a:sym typeface="Wingdings" panose="05000000000000000000" pitchFamily="2" charset="2"/>
              </a:rPr>
              <a:t>And it’s not about asking as many open Qs as possible – even just the one or two with high level of reflective listening can be the catalyst that sparks the motivation to change.</a:t>
            </a:r>
          </a:p>
          <a:p>
            <a:pPr marL="0" indent="0">
              <a:buFont typeface="Arial" panose="020B0604020202020204" pitchFamily="34" charset="0"/>
              <a:buNone/>
            </a:pPr>
            <a:r>
              <a:rPr lang="en-GB" baseline="0" dirty="0" smtClean="0">
                <a:sym typeface="Wingdings" panose="05000000000000000000" pitchFamily="2" charset="2"/>
              </a:rPr>
              <a:t>Miller &amp; </a:t>
            </a:r>
            <a:r>
              <a:rPr lang="en-GB" baseline="0" dirty="0" err="1" smtClean="0">
                <a:sym typeface="Wingdings" panose="05000000000000000000" pitchFamily="2" charset="2"/>
              </a:rPr>
              <a:t>Rollnick</a:t>
            </a:r>
            <a:r>
              <a:rPr lang="en-GB" baseline="0" dirty="0" smtClean="0">
                <a:sym typeface="Wingdings" panose="05000000000000000000" pitchFamily="2" charset="2"/>
              </a:rPr>
              <a:t> suggest limiting to no more than 3 questions in a row.</a:t>
            </a:r>
          </a:p>
          <a:p>
            <a:pPr marL="0" indent="0">
              <a:buFont typeface="Arial" panose="020B0604020202020204" pitchFamily="34" charset="0"/>
              <a:buNone/>
            </a:pPr>
            <a:endParaRPr lang="en-GB" baseline="0" dirty="0" smtClean="0">
              <a:sym typeface="Wingdings" panose="05000000000000000000" pitchFamily="2" charset="2"/>
            </a:endParaRPr>
          </a:p>
          <a:p>
            <a:pPr marL="0" indent="0">
              <a:buFont typeface="Arial" panose="020B0604020202020204" pitchFamily="34" charset="0"/>
              <a:buNone/>
            </a:pPr>
            <a:r>
              <a:rPr lang="en-GB" baseline="0" dirty="0" smtClean="0">
                <a:sym typeface="Wingdings" panose="05000000000000000000" pitchFamily="2" charset="2"/>
              </a:rPr>
              <a:t>Summarise &amp; Reflect Listening</a:t>
            </a:r>
          </a:p>
          <a:p>
            <a:pPr marL="171450" indent="-171450">
              <a:buFont typeface="Arial" panose="020B0604020202020204" pitchFamily="34" charset="0"/>
              <a:buChar char="•"/>
            </a:pPr>
            <a:r>
              <a:rPr lang="en-GB" baseline="0" dirty="0" smtClean="0">
                <a:sym typeface="Wingdings" panose="05000000000000000000" pitchFamily="2" charset="2"/>
              </a:rPr>
              <a:t>To help them FEEL understood </a:t>
            </a:r>
          </a:p>
          <a:p>
            <a:pPr marL="171450" indent="-171450">
              <a:buFont typeface="Arial" panose="020B0604020202020204" pitchFamily="34" charset="0"/>
              <a:buChar char="•"/>
            </a:pPr>
            <a:r>
              <a:rPr lang="en-GB" baseline="0" dirty="0" smtClean="0">
                <a:sym typeface="Wingdings" panose="05000000000000000000" pitchFamily="2" charset="2"/>
              </a:rPr>
              <a:t>Because feeling understood not only makes them likely to open up more and tell you more, but also opens up their possibility to change (i.e. reduces resistance).</a:t>
            </a:r>
          </a:p>
          <a:p>
            <a:pPr marL="171450" indent="-171450">
              <a:buFont typeface="Arial" panose="020B0604020202020204" pitchFamily="34" charset="0"/>
              <a:buChar char="•"/>
            </a:pPr>
            <a:r>
              <a:rPr lang="en-GB" baseline="0" dirty="0" smtClean="0">
                <a:sym typeface="Wingdings" panose="05000000000000000000" pitchFamily="2" charset="2"/>
              </a:rPr>
              <a:t>Summarising and reflecting also helps US to clarify things and get a better idea of what’s going on for the other person.</a:t>
            </a:r>
          </a:p>
          <a:p>
            <a:pPr marL="171450" indent="-171450">
              <a:buFont typeface="Arial" panose="020B0604020202020204" pitchFamily="34" charset="0"/>
              <a:buChar char="•"/>
            </a:pPr>
            <a:r>
              <a:rPr lang="en-GB" baseline="0" dirty="0" smtClean="0">
                <a:sym typeface="Wingdings" panose="05000000000000000000" pitchFamily="2" charset="2"/>
              </a:rPr>
              <a:t>And it helps us develop discrepancy or cognitive dissonance (the inconsistency between a persons values or long term goals and their current behaviour).</a:t>
            </a:r>
            <a:endParaRPr lang="en-GB" baseline="0" dirty="0" smtClean="0"/>
          </a:p>
          <a:p>
            <a:pPr marL="171450" indent="-171450">
              <a:buFont typeface="Arial" panose="020B0604020202020204" pitchFamily="34" charset="0"/>
              <a:buChar char="•"/>
            </a:pPr>
            <a:r>
              <a:rPr lang="en-GB" i="1" baseline="0" dirty="0" smtClean="0"/>
              <a:t>So you mean….. </a:t>
            </a:r>
            <a:r>
              <a:rPr lang="en-GB" baseline="0" dirty="0" smtClean="0"/>
              <a:t>rather than </a:t>
            </a:r>
            <a:r>
              <a:rPr lang="en-GB" i="1" baseline="0" dirty="0" smtClean="0"/>
              <a:t>Do you mean?  </a:t>
            </a:r>
            <a:r>
              <a:rPr lang="en-GB" baseline="0" dirty="0" smtClean="0"/>
              <a:t>(latter feels like interrogation)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It can happen anywhere in the dialogue – not just at the end.</a:t>
            </a:r>
          </a:p>
          <a:p>
            <a:pPr marL="171450" indent="-171450">
              <a:buFont typeface="Arial" panose="020B0604020202020204" pitchFamily="34" charset="0"/>
              <a:buChar char="•"/>
            </a:pPr>
            <a:r>
              <a:rPr lang="en-GB" baseline="0" dirty="0" smtClean="0"/>
              <a:t>They don’t have to be lengthy – some can be a simple reflection of what they have said or more complex when linking what has been said to cognitive dissonance.</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Support Self-motivating Statements</a:t>
            </a:r>
          </a:p>
          <a:p>
            <a:pPr marL="171450" indent="-171450">
              <a:buFont typeface="Arial" panose="020B0604020202020204" pitchFamily="34" charset="0"/>
              <a:buChar char="•"/>
            </a:pPr>
            <a:r>
              <a:rPr lang="en-GB" baseline="0" dirty="0" smtClean="0"/>
              <a:t>A self-motivating statement always comes from the learner, not the facilitator.</a:t>
            </a:r>
          </a:p>
          <a:p>
            <a:pPr marL="171450" indent="-171450">
              <a:buFont typeface="Arial" panose="020B0604020202020204" pitchFamily="34" charset="0"/>
              <a:buChar char="•"/>
            </a:pPr>
            <a:r>
              <a:rPr lang="en-GB" baseline="0" dirty="0" smtClean="0"/>
              <a:t>It states a positive desire to change (revealing element of confidence and willingness).</a:t>
            </a:r>
          </a:p>
          <a:p>
            <a:pPr marL="171450" indent="-171450">
              <a:buFont typeface="Arial" panose="020B0604020202020204" pitchFamily="34" charset="0"/>
              <a:buChar char="•"/>
            </a:pPr>
            <a:r>
              <a:rPr lang="en-GB" baseline="0" dirty="0" smtClean="0"/>
              <a:t>There is personal ownership – </a:t>
            </a:r>
            <a:r>
              <a:rPr lang="en-GB" i="1" baseline="0" dirty="0" smtClean="0"/>
              <a:t>‘I want to change’, ‘I can change’, ‘I will change’ </a:t>
            </a:r>
            <a:r>
              <a:rPr lang="en-GB" baseline="0" dirty="0" smtClean="0"/>
              <a:t>(the use of the word ‘I’)</a:t>
            </a:r>
          </a:p>
          <a:p>
            <a:pPr marL="171450" indent="-171450">
              <a:buFont typeface="Arial" panose="020B0604020202020204" pitchFamily="34" charset="0"/>
              <a:buChar char="•"/>
            </a:pPr>
            <a:r>
              <a:rPr lang="en-GB" baseline="0" dirty="0" err="1" smtClean="0"/>
              <a:t>Amrhein’s</a:t>
            </a:r>
            <a:r>
              <a:rPr lang="en-GB" baseline="0" dirty="0" smtClean="0"/>
              <a:t> psycholinguistic research (2003) says, good self-motivating statements  (or ‘commitment language’) incorporate </a:t>
            </a:r>
            <a:r>
              <a:rPr lang="en-GB" baseline="0" dirty="0" err="1" smtClean="0"/>
              <a:t>i</a:t>
            </a:r>
            <a:r>
              <a:rPr lang="en-GB" baseline="0" dirty="0" smtClean="0"/>
              <a:t>) a need/reasons to change  ii) a desire to change   iii) ability to change   iv) a commitment to change.</a:t>
            </a:r>
          </a:p>
          <a:p>
            <a:pPr marL="171450" indent="-171450">
              <a:buFont typeface="Arial" panose="020B0604020202020204" pitchFamily="34" charset="0"/>
              <a:buChar char="•"/>
            </a:pPr>
            <a:r>
              <a:rPr lang="en-GB" baseline="0" dirty="0" err="1" smtClean="0"/>
              <a:t>Bem’s</a:t>
            </a:r>
            <a:r>
              <a:rPr lang="en-GB" baseline="0" dirty="0" smtClean="0"/>
              <a:t> self-perception theory (1972): we tend to believe what we hear ourselves say.</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Reflection </a:t>
            </a:r>
          </a:p>
          <a:p>
            <a:pPr marL="0" indent="0">
              <a:buFont typeface="Arial" panose="020B0604020202020204" pitchFamily="34" charset="0"/>
              <a:buNone/>
            </a:pPr>
            <a:r>
              <a:rPr lang="en-GB" baseline="0" dirty="0" smtClean="0"/>
              <a:t>Repeating or rephrasing what someone has said.  Results in them telling you more about it.  Reflection helps ensure that what is disclosed is not directed by you or your assumptions about the other </a:t>
            </a:r>
            <a:r>
              <a:rPr lang="en-GB" baseline="0" dirty="0" err="1" smtClean="0"/>
              <a:t>person;s</a:t>
            </a:r>
            <a:r>
              <a:rPr lang="en-GB" baseline="0" dirty="0" smtClean="0"/>
              <a:t> experience.  Rather it flows from the storyteller and what is important to them.  (UNLIKE closed  or specific questions from us).   </a:t>
            </a:r>
          </a:p>
          <a:p>
            <a:pPr marL="0" indent="0">
              <a:buFont typeface="Arial" panose="020B0604020202020204" pitchFamily="34" charset="0"/>
              <a:buNone/>
            </a:pPr>
            <a:r>
              <a:rPr lang="en-GB" baseline="0" dirty="0" smtClean="0"/>
              <a:t>You can reflect back….</a:t>
            </a:r>
          </a:p>
          <a:p>
            <a:pPr marL="171450" indent="-171450">
              <a:buFont typeface="Arial" panose="020B0604020202020204" pitchFamily="34" charset="0"/>
              <a:buChar char="•"/>
            </a:pPr>
            <a:r>
              <a:rPr lang="en-GB" baseline="0" dirty="0" smtClean="0"/>
              <a:t>Actual words said to encourage further disclosure</a:t>
            </a:r>
          </a:p>
          <a:p>
            <a:pPr marL="171450" indent="-171450">
              <a:buFont typeface="Arial" panose="020B0604020202020204" pitchFamily="34" charset="0"/>
              <a:buChar char="•"/>
            </a:pPr>
            <a:r>
              <a:rPr lang="en-GB" baseline="0" dirty="0" smtClean="0"/>
              <a:t>Meaning you have gathered so far</a:t>
            </a:r>
          </a:p>
          <a:p>
            <a:pPr marL="171450" indent="-171450">
              <a:buFont typeface="Arial" panose="020B0604020202020204" pitchFamily="34" charset="0"/>
              <a:buChar char="•"/>
            </a:pPr>
            <a:r>
              <a:rPr lang="en-GB" baseline="0" dirty="0" smtClean="0"/>
              <a:t>Non-</a:t>
            </a:r>
            <a:r>
              <a:rPr lang="en-GB" baseline="0" dirty="0" err="1" smtClean="0"/>
              <a:t>verbals</a:t>
            </a:r>
            <a:r>
              <a:rPr lang="en-GB" baseline="0" dirty="0" smtClean="0"/>
              <a:t> that you have noticed that may be significant</a:t>
            </a:r>
          </a:p>
          <a:p>
            <a:pPr marL="171450" indent="-171450">
              <a:buFont typeface="Arial" panose="020B0604020202020204" pitchFamily="34" charset="0"/>
              <a:buChar char="•"/>
            </a:pPr>
            <a:r>
              <a:rPr lang="en-GB" baseline="0" dirty="0" err="1" smtClean="0"/>
              <a:t>Emtoions</a:t>
            </a:r>
            <a:r>
              <a:rPr lang="en-GB" baseline="0" dirty="0" smtClean="0"/>
              <a:t> and feelings that you have sensed that may be significant</a:t>
            </a:r>
          </a:p>
          <a:p>
            <a:pPr marL="171450" indent="-171450">
              <a:buFont typeface="Arial" panose="020B0604020202020204" pitchFamily="34" charset="0"/>
              <a:buChar char="•"/>
            </a:pPr>
            <a:r>
              <a:rPr lang="en-GB" baseline="0" dirty="0" smtClean="0"/>
              <a:t>A summary of what has been said so far.</a:t>
            </a:r>
          </a:p>
          <a:p>
            <a:pPr marL="171450" indent="-171450">
              <a:buFont typeface="Arial" panose="020B0604020202020204" pitchFamily="34" charset="0"/>
              <a:buChar char="•"/>
            </a:pPr>
            <a:r>
              <a:rPr lang="en-GB" baseline="0" dirty="0" smtClean="0"/>
              <a:t>A summary of a focused part of the session – like the pros and cons understood so far</a:t>
            </a:r>
          </a:p>
          <a:p>
            <a:pPr marL="0" indent="0">
              <a:buFont typeface="Arial" panose="020B0604020202020204" pitchFamily="34" charset="0"/>
              <a:buNone/>
            </a:pPr>
            <a:endParaRPr lang="en-GB" baseline="0" dirty="0" smtClean="0"/>
          </a:p>
        </p:txBody>
      </p:sp>
      <p:sp>
        <p:nvSpPr>
          <p:cNvPr id="4" name="Slide Number Placeholder 3"/>
          <p:cNvSpPr>
            <a:spLocks noGrp="1"/>
          </p:cNvSpPr>
          <p:nvPr>
            <p:ph type="sldNum" sz="quarter" idx="10"/>
          </p:nvPr>
        </p:nvSpPr>
        <p:spPr/>
        <p:txBody>
          <a:bodyPr/>
          <a:lstStyle/>
          <a:p>
            <a:fld id="{DB848576-12ED-4842-977D-6590054D4860}" type="slidenum">
              <a:rPr lang="en-GB" smtClean="0"/>
              <a:t>113</a:t>
            </a:fld>
            <a:endParaRPr lang="en-GB"/>
          </a:p>
        </p:txBody>
      </p:sp>
    </p:spTree>
    <p:extLst>
      <p:ext uri="{BB962C8B-B14F-4D97-AF65-F5344CB8AC3E}">
        <p14:creationId xmlns:p14="http://schemas.microsoft.com/office/powerpoint/2010/main" val="12124178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Manage resistance by</a:t>
            </a:r>
          </a:p>
          <a:p>
            <a:r>
              <a:rPr lang="en-GB" baseline="0" dirty="0" smtClean="0"/>
              <a:t>Listen, Reflect and Summarise more</a:t>
            </a:r>
          </a:p>
          <a:p>
            <a:r>
              <a:rPr lang="en-GB" baseline="0" dirty="0" smtClean="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Emphasise personal choices and control</a:t>
            </a:r>
          </a:p>
          <a:p>
            <a:r>
              <a:rPr lang="en-GB" baseline="0" dirty="0" smtClean="0"/>
              <a:t>May need to find a new focus</a:t>
            </a:r>
          </a:p>
          <a:p>
            <a:r>
              <a:rPr lang="en-GB" baseline="0" dirty="0" smtClean="0"/>
              <a:t>Highlight discrepancies ( &amp; Socratic Questions)</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smtClean="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Simple reflection</a:t>
            </a:r>
            <a:r>
              <a:rPr lang="en-GB" sz="1200" kern="1200" dirty="0" smtClean="0">
                <a:solidFill>
                  <a:schemeClr val="tx1"/>
                </a:solidFill>
                <a:effectLst/>
                <a:latin typeface="+mn-lt"/>
                <a:ea typeface="+mn-ea"/>
                <a:cs typeface="+mn-cs"/>
              </a:rPr>
              <a:t>: The simplest approach to responding to resistance is with </a:t>
            </a:r>
            <a:r>
              <a:rPr lang="en-GB" sz="1200" kern="1200" dirty="0" err="1" smtClean="0">
                <a:solidFill>
                  <a:schemeClr val="tx1"/>
                </a:solidFill>
                <a:effectLst/>
                <a:latin typeface="+mn-lt"/>
                <a:ea typeface="+mn-ea"/>
                <a:cs typeface="+mn-cs"/>
              </a:rPr>
              <a:t>nonresistance</a:t>
            </a:r>
            <a:r>
              <a:rPr lang="en-GB" sz="1200" kern="1200" dirty="0" smtClean="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plan to quit drinking anytime soon.</a:t>
            </a:r>
          </a:p>
          <a:p>
            <a:r>
              <a:rPr lang="en-GB" sz="1200" kern="1200" dirty="0" smtClean="0">
                <a:solidFill>
                  <a:schemeClr val="tx1"/>
                </a:solidFill>
                <a:effectLst/>
                <a:latin typeface="+mn-lt"/>
                <a:ea typeface="+mn-ea"/>
                <a:cs typeface="+mn-cs"/>
              </a:rPr>
              <a:t>Clinician: You don’t think that abstinence would work for you right now.</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Amplified reflection</a:t>
            </a:r>
            <a:r>
              <a:rPr lang="en-GB" sz="1200" kern="1200" dirty="0" smtClean="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don’t know why my wife is worried about this.  I don’t drink</a:t>
            </a:r>
          </a:p>
          <a:p>
            <a:r>
              <a:rPr lang="en-GB" sz="1200" kern="1200" dirty="0" smtClean="0">
                <a:solidFill>
                  <a:schemeClr val="tx1"/>
                </a:solidFill>
                <a:effectLst/>
                <a:latin typeface="+mn-lt"/>
                <a:ea typeface="+mn-ea"/>
                <a:cs typeface="+mn-cs"/>
              </a:rPr>
              <a:t>Clinician: So your wife is worrying needlessly.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Double-sided reflection</a:t>
            </a:r>
            <a:r>
              <a:rPr lang="en-GB" sz="1200" kern="1200" dirty="0" smtClean="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know you want me to give up drinking completely, but I’m not going to do that!</a:t>
            </a:r>
          </a:p>
          <a:p>
            <a:r>
              <a:rPr lang="en-GB" sz="1200" kern="1200" dirty="0" smtClean="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Shifting focus</a:t>
            </a:r>
            <a:r>
              <a:rPr lang="en-GB" sz="1200" kern="1200" dirty="0" smtClean="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I can’t stop smoking pot when all my friends are doing it.</a:t>
            </a:r>
          </a:p>
          <a:p>
            <a:r>
              <a:rPr lang="en-GB" sz="1200" kern="1200" dirty="0" smtClean="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Agreement with a twist</a:t>
            </a:r>
            <a:r>
              <a:rPr lang="en-GB" sz="1200" kern="1200" dirty="0" smtClean="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smtClean="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Reframing</a:t>
            </a:r>
            <a:r>
              <a:rPr lang="en-GB" sz="1200" kern="1200" dirty="0" smtClean="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My husband is always nagging me about my drinking—always calling me an alcoholic.  It really bugs me.</a:t>
            </a:r>
          </a:p>
          <a:p>
            <a:r>
              <a:rPr lang="en-GB" sz="1200" kern="1200" dirty="0" smtClean="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Siding with the negative</a:t>
            </a:r>
            <a:r>
              <a:rPr lang="en-GB" sz="1200" kern="1200" dirty="0" smtClean="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smtClean="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ym typeface="Wingdings" panose="05000000000000000000" pitchFamily="2" charset="2"/>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114</a:t>
            </a:fld>
            <a:endParaRPr lang="en-GB"/>
          </a:p>
        </p:txBody>
      </p:sp>
    </p:spTree>
    <p:extLst>
      <p:ext uri="{BB962C8B-B14F-4D97-AF65-F5344CB8AC3E}">
        <p14:creationId xmlns:p14="http://schemas.microsoft.com/office/powerpoint/2010/main" val="24740603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Precontemplation</a:t>
            </a:r>
            <a:r>
              <a:rPr lang="en-GB" dirty="0" smtClean="0"/>
              <a:t> –</a:t>
            </a:r>
          </a:p>
          <a:p>
            <a:r>
              <a:rPr lang="en-GB" dirty="0" smtClean="0"/>
              <a:t>To</a:t>
            </a:r>
            <a:r>
              <a:rPr lang="en-GB" baseline="0" dirty="0" smtClean="0"/>
              <a:t> create cognitive dissonance, explore values, beliefs, long term goals and how these are in conflict with what they are currently doing.   Alternatively,</a:t>
            </a:r>
            <a:r>
              <a:rPr lang="en-GB" dirty="0" smtClean="0"/>
              <a:t> the person needs more knowledge to create that</a:t>
            </a:r>
            <a:r>
              <a:rPr lang="en-GB" baseline="0" dirty="0" smtClean="0"/>
              <a:t> cognitive dissonance (</a:t>
            </a:r>
            <a:r>
              <a:rPr lang="en-GB" baseline="0" dirty="0" err="1" smtClean="0"/>
              <a:t>e.g</a:t>
            </a:r>
            <a:r>
              <a:rPr lang="en-GB" baseline="0" dirty="0" smtClean="0"/>
              <a:t> I’ve been smoking too long, it can’t harm me now </a:t>
            </a:r>
            <a:r>
              <a:rPr lang="en-GB" baseline="0" dirty="0" smtClean="0">
                <a:sym typeface="Wingdings" panose="05000000000000000000" pitchFamily="2" charset="2"/>
              </a:rPr>
              <a:t> wrong!  It can!).  But be careful, get you messages across in a friendly way not a preaching, patronising, headmistress/master sort of way.</a:t>
            </a:r>
          </a:p>
          <a:p>
            <a:endParaRPr lang="en-GB" baseline="0" dirty="0" smtClean="0">
              <a:sym typeface="Wingdings" panose="05000000000000000000" pitchFamily="2" charset="2"/>
            </a:endParaRPr>
          </a:p>
          <a:p>
            <a:r>
              <a:rPr lang="en-GB" baseline="0" dirty="0" smtClean="0">
                <a:sym typeface="Wingdings" panose="05000000000000000000" pitchFamily="2" charset="2"/>
              </a:rPr>
              <a:t>At the Preparation stage –</a:t>
            </a:r>
          </a:p>
          <a:p>
            <a:r>
              <a:rPr lang="en-GB" baseline="0" dirty="0" smtClean="0">
                <a:sym typeface="Wingdings" panose="05000000000000000000" pitchFamily="2" charset="2"/>
              </a:rPr>
              <a:t>Be careful of levels of confidence, commitment and conviction – both users and facilitators tend to overestimate!</a:t>
            </a:r>
          </a:p>
          <a:p>
            <a:r>
              <a:rPr lang="en-GB" baseline="0" dirty="0" smtClean="0"/>
              <a:t>Conviction </a:t>
            </a:r>
            <a:r>
              <a:rPr lang="en-GB" baseline="0" dirty="0" smtClean="0">
                <a:sym typeface="Wingdings" panose="05000000000000000000" pitchFamily="2" charset="2"/>
              </a:rPr>
              <a:t> I want to change</a:t>
            </a:r>
          </a:p>
          <a:p>
            <a:r>
              <a:rPr lang="en-GB" baseline="0" dirty="0" smtClean="0">
                <a:sym typeface="Wingdings" panose="05000000000000000000" pitchFamily="2" charset="2"/>
              </a:rPr>
              <a:t>Confidence  I can change</a:t>
            </a:r>
          </a:p>
          <a:p>
            <a:r>
              <a:rPr lang="en-GB" baseline="0" dirty="0" smtClean="0">
                <a:sym typeface="Wingdings" panose="05000000000000000000" pitchFamily="2" charset="2"/>
              </a:rPr>
              <a:t>Commitment  I will change, now</a:t>
            </a:r>
          </a:p>
          <a:p>
            <a:endParaRPr lang="en-GB" baseline="0" dirty="0" smtClean="0">
              <a:sym typeface="Wingdings" panose="05000000000000000000" pitchFamily="2" charset="2"/>
            </a:endParaRPr>
          </a:p>
          <a:p>
            <a:r>
              <a:rPr lang="en-GB" sz="1200" kern="1200" dirty="0" smtClean="0">
                <a:solidFill>
                  <a:schemeClr val="tx1"/>
                </a:solidFill>
                <a:latin typeface="+mn-lt"/>
                <a:ea typeface="+mn-ea"/>
                <a:cs typeface="+mn-cs"/>
              </a:rPr>
              <a:t>Where conviction, confidence or commitment is low, it can be helpful to take a step back and explore what the service user is currently motivated to do and then seek a shared agenda for both of you to work on.  They need to discover their own reasons for change.</a:t>
            </a:r>
            <a:endParaRPr lang="en-GB" baseline="0" dirty="0" smtClean="0">
              <a:sym typeface="Wingdings" panose="05000000000000000000" pitchFamily="2" charset="2"/>
            </a:endParaRPr>
          </a:p>
          <a:p>
            <a:endParaRPr lang="en-GB" baseline="0" dirty="0" smtClean="0"/>
          </a:p>
          <a:p>
            <a:r>
              <a:rPr lang="en-GB" dirty="0" smtClean="0"/>
              <a:t>At</a:t>
            </a:r>
            <a:r>
              <a:rPr lang="en-GB" baseline="0" dirty="0" smtClean="0"/>
              <a:t> the </a:t>
            </a:r>
            <a:r>
              <a:rPr lang="en-GB" dirty="0" smtClean="0"/>
              <a:t>Action stage</a:t>
            </a:r>
          </a:p>
          <a:p>
            <a:r>
              <a:rPr lang="en-GB" dirty="0" smtClean="0"/>
              <a:t>The ideas</a:t>
            </a:r>
            <a:r>
              <a:rPr lang="en-GB" baseline="0" dirty="0" smtClean="0"/>
              <a:t> to start off with, must come from the individual and not be dictated by you.   Don’t rush into action  - it’s the biggest cause of failure.  Take your time.   Go slow.  Explore options before deciding on a definitive way.  </a:t>
            </a:r>
          </a:p>
          <a:p>
            <a:r>
              <a:rPr lang="en-GB" baseline="0" dirty="0" smtClean="0"/>
              <a:t>Removing possible barriers to change will only be effective if the service user wants them removed.  Note: removing barriers at the contemplation stage does not engage a person – and because it might come across as being persuaded to do something, they might resist.</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DB848576-12ED-4842-977D-6590054D4860}" type="slidenum">
              <a:rPr lang="en-GB" smtClean="0"/>
              <a:t>115</a:t>
            </a:fld>
            <a:endParaRPr lang="en-GB"/>
          </a:p>
        </p:txBody>
      </p:sp>
    </p:spTree>
    <p:extLst>
      <p:ext uri="{BB962C8B-B14F-4D97-AF65-F5344CB8AC3E}">
        <p14:creationId xmlns:p14="http://schemas.microsoft.com/office/powerpoint/2010/main" val="8019659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Trainer A – Nonsense!  Everyone needs encouraging now and then.</a:t>
            </a:r>
          </a:p>
          <a:p>
            <a:r>
              <a:rPr lang="en-GB" dirty="0" smtClean="0"/>
              <a:t>Trainer B - </a:t>
            </a:r>
            <a:r>
              <a:rPr lang="en-GB" baseline="0" dirty="0" smtClean="0"/>
              <a:t> I see their point, but something missing.   Otherwise, there is no point teaching if these were true!  Yes, they learn for themselves, but facilitation can accelerate the process?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117</a:t>
            </a:fld>
            <a:endParaRPr lang="en-GB"/>
          </a:p>
        </p:txBody>
      </p:sp>
    </p:spTree>
    <p:extLst>
      <p:ext uri="{BB962C8B-B14F-4D97-AF65-F5344CB8AC3E}">
        <p14:creationId xmlns:p14="http://schemas.microsoft.com/office/powerpoint/2010/main" val="26332842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guess what they are?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118</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Spirit</a:t>
            </a:r>
            <a:r>
              <a:rPr lang="en-GB" baseline="0" dirty="0" smtClean="0"/>
              <a:t> - </a:t>
            </a:r>
            <a:r>
              <a:rPr lang="en-GB" dirty="0" smtClean="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Micro-skills</a:t>
            </a:r>
            <a:r>
              <a:rPr lang="en-GB" baseline="0" dirty="0" smtClean="0"/>
              <a:t> - </a:t>
            </a:r>
            <a:r>
              <a:rPr lang="en-GB" dirty="0" smtClean="0"/>
              <a:t>Of all the skills, listening is the most important  (</a:t>
            </a:r>
            <a:r>
              <a:rPr lang="en-GB" dirty="0" smtClean="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119</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Getting</a:t>
            </a:r>
            <a:r>
              <a:rPr lang="en-GB" baseline="0" dirty="0" smtClean="0"/>
              <a:t> to know the trainee is the fundamental first step.</a:t>
            </a:r>
          </a:p>
          <a:p>
            <a:r>
              <a:rPr lang="en-GB" baseline="0" dirty="0" smtClean="0"/>
              <a:t>If we don’t do that, we can’t do the other three things effectively.</a:t>
            </a:r>
          </a:p>
          <a:p>
            <a:r>
              <a:rPr lang="en-GB" baseline="0" dirty="0" smtClean="0"/>
              <a:t>The ground work is getting to know the trainee – and once you have solid ground, then you can start building safely the other three things.</a:t>
            </a:r>
          </a:p>
          <a:p>
            <a:r>
              <a:rPr lang="en-GB" baseline="0" dirty="0" smtClean="0"/>
              <a:t>So let’s start with getting to know the trainee.</a:t>
            </a:r>
          </a:p>
          <a:p>
            <a:endParaRPr lang="en-GB" baseline="0" dirty="0" smtClean="0"/>
          </a:p>
          <a:p>
            <a:endParaRPr lang="en-GB" dirty="0" smtClean="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120</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121</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need to explore basic needs in both their lives and our</a:t>
            </a:r>
            <a:r>
              <a:rPr lang="en-GB" baseline="0" dirty="0" smtClean="0"/>
              <a:t> learning organisation,</a:t>
            </a:r>
          </a:p>
          <a:p>
            <a:r>
              <a:rPr lang="en-GB" baseline="0" dirty="0" smtClean="0"/>
              <a:t>Our learning organisation – this stuff is often overlooked.</a:t>
            </a:r>
          </a:p>
          <a:p>
            <a:endParaRPr lang="en-GB" baseline="0" dirty="0" smtClean="0"/>
          </a:p>
          <a:p>
            <a:r>
              <a:rPr lang="en-GB" sz="1200" b="0" i="0" kern="1200" dirty="0" smtClean="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smtClean="0">
                <a:solidFill>
                  <a:schemeClr val="tx1"/>
                </a:solidFill>
                <a:effectLst/>
                <a:latin typeface="+mn-lt"/>
                <a:ea typeface="+mn-ea"/>
                <a:cs typeface="+mn-cs"/>
                <a:hlinkClick r:id="rId3" tooltip="Self-esteem"/>
              </a:rPr>
              <a:t>esteem</a:t>
            </a:r>
            <a:r>
              <a:rPr lang="en-GB" sz="1200" b="0" i="0" kern="1200" dirty="0" smtClean="0">
                <a:solidFill>
                  <a:schemeClr val="tx1"/>
                </a:solidFill>
                <a:effectLst/>
                <a:latin typeface="+mn-lt"/>
                <a:ea typeface="+mn-ea"/>
                <a:cs typeface="+mn-cs"/>
              </a:rPr>
              <a:t>, and self-actualization'.</a:t>
            </a:r>
            <a:r>
              <a:rPr lang="en-GB" sz="1200" b="0" i="0" u="none" strike="noStrike" kern="1200" baseline="30000" dirty="0" smtClean="0">
                <a:solidFill>
                  <a:schemeClr val="tx1"/>
                </a:solidFill>
                <a:effectLst/>
                <a:latin typeface="+mn-lt"/>
                <a:ea typeface="+mn-ea"/>
                <a:cs typeface="+mn-cs"/>
                <a:hlinkClick r:id="rId4"/>
              </a:rPr>
              <a:t>[23]</a:t>
            </a:r>
            <a:endParaRPr lang="en-GB" sz="1200" b="0" i="0" u="none" strike="noStrike" kern="1200" baseline="300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smtClean="0">
                <a:solidFill>
                  <a:schemeClr val="tx1"/>
                </a:solidFill>
                <a:effectLst/>
                <a:latin typeface="+mn-lt"/>
                <a:ea typeface="+mn-ea"/>
                <a:cs typeface="+mn-cs"/>
                <a:hlinkClick r:id="rId5"/>
              </a:rPr>
              <a:t>[10]</a:t>
            </a:r>
            <a:r>
              <a:rPr lang="en-GB" sz="1200" b="0" i="0" kern="1200" dirty="0" smtClean="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smtClean="0">
                <a:solidFill>
                  <a:schemeClr val="tx1"/>
                </a:solidFill>
                <a:effectLst/>
                <a:latin typeface="+mn-lt"/>
                <a:ea typeface="+mn-ea"/>
                <a:cs typeface="+mn-cs"/>
                <a:hlinkClick r:id="rId6" tooltip="Food"/>
              </a:rPr>
              <a:t>food</a:t>
            </a:r>
            <a:r>
              <a:rPr lang="en-GB" sz="1200" b="0" i="0" kern="1200" dirty="0" smtClean="0">
                <a:solidFill>
                  <a:schemeClr val="tx1"/>
                </a:solidFill>
                <a:effectLst/>
                <a:latin typeface="+mn-lt"/>
                <a:ea typeface="+mn-ea"/>
                <a:cs typeface="+mn-cs"/>
              </a:rPr>
              <a:t> and water, and must be able to perform basic functions such as breathing </a:t>
            </a:r>
            <a:r>
              <a:rPr lang="en-GB" sz="1200" b="0" i="0" kern="1200" dirty="0" err="1" smtClean="0">
                <a:solidFill>
                  <a:schemeClr val="tx1"/>
                </a:solidFill>
                <a:effectLst/>
                <a:latin typeface="+mn-lt"/>
                <a:ea typeface="+mn-ea"/>
                <a:cs typeface="+mn-cs"/>
              </a:rPr>
              <a:t>and</a:t>
            </a:r>
            <a:r>
              <a:rPr lang="en-GB" sz="1200" b="0" i="0" u="none" strike="noStrike" kern="1200" dirty="0" err="1" smtClean="0">
                <a:solidFill>
                  <a:schemeClr val="tx1"/>
                </a:solidFill>
                <a:effectLst/>
                <a:latin typeface="+mn-lt"/>
                <a:ea typeface="+mn-ea"/>
                <a:cs typeface="+mn-cs"/>
                <a:hlinkClick r:id="rId7" tooltip="Sleep"/>
              </a:rPr>
              <a:t>sleeping</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smtClean="0">
                <a:solidFill>
                  <a:schemeClr val="tx1"/>
                </a:solidFill>
                <a:effectLst/>
                <a:latin typeface="+mn-lt"/>
                <a:ea typeface="+mn-ea"/>
                <a:cs typeface="+mn-cs"/>
                <a:hlinkClick r:id="rId9" tooltip="Security"/>
              </a:rPr>
              <a:t>security</a:t>
            </a:r>
            <a:r>
              <a:rPr lang="en-GB" sz="1200" b="0" i="0" kern="1200" dirty="0" smtClean="0">
                <a:solidFill>
                  <a:schemeClr val="tx1"/>
                </a:solidFill>
                <a:effectLst/>
                <a:latin typeface="+mn-lt"/>
                <a:ea typeface="+mn-ea"/>
                <a:cs typeface="+mn-cs"/>
              </a:rPr>
              <a:t>, physical </a:t>
            </a:r>
            <a:r>
              <a:rPr lang="en-GB" sz="1200" b="0" i="0" u="none" strike="noStrike" kern="1200" dirty="0" smtClean="0">
                <a:solidFill>
                  <a:schemeClr val="tx1"/>
                </a:solidFill>
                <a:effectLst/>
                <a:latin typeface="+mn-lt"/>
                <a:ea typeface="+mn-ea"/>
                <a:cs typeface="+mn-cs"/>
                <a:hlinkClick r:id="rId10" tooltip="Comfort"/>
              </a:rPr>
              <a:t>comforts</a:t>
            </a:r>
            <a:r>
              <a:rPr lang="en-GB" sz="1200" b="0" i="0" kern="1200" dirty="0" smtClean="0">
                <a:solidFill>
                  <a:schemeClr val="tx1"/>
                </a:solidFill>
                <a:effectLst/>
                <a:latin typeface="+mn-lt"/>
                <a:ea typeface="+mn-ea"/>
                <a:cs typeface="+mn-cs"/>
              </a:rPr>
              <a:t> and shelter, employment, and property.</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The next level is "the belongingness and love needs", where people will strive for social </a:t>
            </a:r>
            <a:r>
              <a:rPr lang="en-GB" sz="1200" b="0" i="0" u="none" strike="noStrike" kern="1200" dirty="0" smtClean="0">
                <a:solidFill>
                  <a:schemeClr val="tx1"/>
                </a:solidFill>
                <a:effectLst/>
                <a:latin typeface="+mn-lt"/>
                <a:ea typeface="+mn-ea"/>
                <a:cs typeface="+mn-cs"/>
                <a:hlinkClick r:id="rId11" tooltip="Acceptance"/>
              </a:rPr>
              <a:t>acceptance</a:t>
            </a:r>
            <a:r>
              <a:rPr lang="en-GB" sz="1200" b="0" i="0" kern="1200" dirty="0" smtClean="0">
                <a:solidFill>
                  <a:schemeClr val="tx1"/>
                </a:solidFill>
                <a:effectLst/>
                <a:latin typeface="+mn-lt"/>
                <a:ea typeface="+mn-ea"/>
                <a:cs typeface="+mn-cs"/>
              </a:rPr>
              <a:t>, affiliations, a sense of </a:t>
            </a:r>
            <a:r>
              <a:rPr lang="en-GB" sz="1200" b="0" i="0" u="none" strike="noStrike" kern="1200" dirty="0" smtClean="0">
                <a:solidFill>
                  <a:schemeClr val="tx1"/>
                </a:solidFill>
                <a:effectLst/>
                <a:latin typeface="+mn-lt"/>
                <a:ea typeface="+mn-ea"/>
                <a:cs typeface="+mn-cs"/>
                <a:hlinkClick r:id="rId12" tooltip="Belongingness"/>
              </a:rPr>
              <a:t>belongingness</a:t>
            </a:r>
            <a:r>
              <a:rPr lang="en-GB" sz="1200" b="0" i="0" kern="1200" dirty="0" smtClean="0">
                <a:solidFill>
                  <a:schemeClr val="tx1"/>
                </a:solidFill>
                <a:effectLst/>
                <a:latin typeface="+mn-lt"/>
                <a:ea typeface="+mn-ea"/>
                <a:cs typeface="+mn-cs"/>
              </a:rPr>
              <a:t> and being welcome, </a:t>
            </a:r>
            <a:r>
              <a:rPr lang="en-GB" sz="1200" b="0" i="0" kern="1200" dirty="0" err="1" smtClean="0">
                <a:solidFill>
                  <a:schemeClr val="tx1"/>
                </a:solidFill>
                <a:effectLst/>
                <a:latin typeface="+mn-lt"/>
                <a:ea typeface="+mn-ea"/>
                <a:cs typeface="+mn-cs"/>
              </a:rPr>
              <a:t>sexual</a:t>
            </a:r>
            <a:r>
              <a:rPr lang="en-GB" sz="1200" b="0" i="0" u="none" strike="noStrike" kern="1200" dirty="0" err="1" smtClean="0">
                <a:solidFill>
                  <a:schemeClr val="tx1"/>
                </a:solidFill>
                <a:effectLst/>
                <a:latin typeface="+mn-lt"/>
                <a:ea typeface="+mn-ea"/>
                <a:cs typeface="+mn-cs"/>
                <a:hlinkClick r:id="rId13" tooltip="Intimacy"/>
              </a:rPr>
              <a:t>intimacy</a:t>
            </a:r>
            <a:r>
              <a:rPr lang="en-GB" sz="1200" b="0" i="0" kern="1200" dirty="0" smtClean="0">
                <a:solidFill>
                  <a:schemeClr val="tx1"/>
                </a:solidFill>
                <a:effectLst/>
                <a:latin typeface="+mn-lt"/>
                <a:ea typeface="+mn-ea"/>
                <a:cs typeface="+mn-cs"/>
              </a:rPr>
              <a:t>, and perhaps a </a:t>
            </a:r>
            <a:r>
              <a:rPr lang="en-GB" sz="1200" b="0" i="0" u="none" strike="noStrike" kern="1200" dirty="0" smtClean="0">
                <a:solidFill>
                  <a:schemeClr val="tx1"/>
                </a:solidFill>
                <a:effectLst/>
                <a:latin typeface="+mn-lt"/>
                <a:ea typeface="+mn-ea"/>
                <a:cs typeface="+mn-cs"/>
                <a:hlinkClick r:id="rId14" tooltip="Family"/>
              </a:rPr>
              <a:t>family</a:t>
            </a:r>
            <a:r>
              <a:rPr lang="en-GB" sz="1200" b="0" i="0" kern="1200" dirty="0" smtClean="0">
                <a:solidFill>
                  <a:schemeClr val="tx1"/>
                </a:solidFill>
                <a:effectLst/>
                <a:latin typeface="+mn-lt"/>
                <a:ea typeface="+mn-ea"/>
                <a:cs typeface="+mn-cs"/>
              </a:rPr>
              <a:t>.</a:t>
            </a:r>
            <a:r>
              <a:rPr lang="en-GB" sz="1200" b="0" i="0" u="none" strike="noStrike" kern="1200" baseline="30000" dirty="0" smtClean="0">
                <a:solidFill>
                  <a:schemeClr val="tx1"/>
                </a:solidFill>
                <a:effectLst/>
                <a:latin typeface="+mn-lt"/>
                <a:ea typeface="+mn-ea"/>
                <a:cs typeface="+mn-cs"/>
                <a:hlinkClick r:id="rId8"/>
              </a:rPr>
              <a:t>[24]</a:t>
            </a:r>
            <a:r>
              <a:rPr lang="en-GB" sz="1200" b="0" i="0" kern="1200" dirty="0" smtClean="0">
                <a:solidFill>
                  <a:schemeClr val="tx1"/>
                </a:solidFill>
                <a:effectLst/>
                <a:latin typeface="+mn-lt"/>
                <a:ea typeface="+mn-ea"/>
                <a:cs typeface="+mn-cs"/>
              </a:rPr>
              <a:t> Next are "the esteem needs", where the individual will desire a sense of </a:t>
            </a:r>
            <a:r>
              <a:rPr lang="en-GB" sz="1200" b="0" i="0" u="none" strike="noStrike" kern="1200" dirty="0" smtClean="0">
                <a:solidFill>
                  <a:schemeClr val="tx1"/>
                </a:solidFill>
                <a:effectLst/>
                <a:latin typeface="+mn-lt"/>
                <a:ea typeface="+mn-ea"/>
                <a:cs typeface="+mn-cs"/>
                <a:hlinkClick r:id="rId15" tooltip="Skill"/>
              </a:rPr>
              <a:t>competence</a:t>
            </a:r>
            <a:r>
              <a:rPr lang="en-GB" sz="1200" b="0" i="0" kern="1200" dirty="0" smtClean="0">
                <a:solidFill>
                  <a:schemeClr val="tx1"/>
                </a:solidFill>
                <a:effectLst/>
                <a:latin typeface="+mn-lt"/>
                <a:ea typeface="+mn-ea"/>
                <a:cs typeface="+mn-cs"/>
              </a:rPr>
              <a:t>, recognition of achievement by peers, and </a:t>
            </a:r>
            <a:r>
              <a:rPr lang="en-GB" sz="1200" b="0" i="0" u="none" strike="noStrike" kern="1200" dirty="0" smtClean="0">
                <a:solidFill>
                  <a:schemeClr val="tx1"/>
                </a:solidFill>
                <a:effectLst/>
                <a:latin typeface="+mn-lt"/>
                <a:ea typeface="+mn-ea"/>
                <a:cs typeface="+mn-cs"/>
                <a:hlinkClick r:id="rId16" tooltip="Respect"/>
              </a:rPr>
              <a:t>respect</a:t>
            </a:r>
            <a:r>
              <a:rPr lang="en-GB" sz="1200" b="0" i="0" kern="1200" dirty="0" smtClean="0">
                <a:solidFill>
                  <a:schemeClr val="tx1"/>
                </a:solidFill>
                <a:effectLst/>
                <a:latin typeface="+mn-lt"/>
                <a:ea typeface="+mn-ea"/>
                <a:cs typeface="+mn-cs"/>
              </a:rPr>
              <a:t> from others.</a:t>
            </a:r>
            <a:r>
              <a:rPr lang="en-GB" sz="1200" b="0" i="0" u="none" strike="noStrike" kern="1200" baseline="30000" dirty="0" smtClean="0">
                <a:solidFill>
                  <a:schemeClr val="tx1"/>
                </a:solidFill>
                <a:effectLst/>
                <a:latin typeface="+mn-lt"/>
                <a:ea typeface="+mn-ea"/>
                <a:cs typeface="+mn-cs"/>
                <a:hlinkClick r:id="rId8"/>
              </a:rPr>
              <a:t>[24]</a:t>
            </a:r>
            <a:endParaRPr lang="en-GB" sz="1200" b="0" i="0" kern="1200" dirty="0" smtClean="0">
              <a:solidFill>
                <a:schemeClr val="tx1"/>
              </a:solidFill>
              <a:effectLst/>
              <a:latin typeface="+mn-lt"/>
              <a:ea typeface="+mn-ea"/>
              <a:cs typeface="+mn-cs"/>
            </a:endParaRP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P.S.  There</a:t>
            </a:r>
            <a:r>
              <a:rPr lang="en-GB" sz="1200" kern="1200" baseline="0" dirty="0" smtClean="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122</a:t>
            </a:fld>
            <a:endParaRPr lang="en-GB"/>
          </a:p>
        </p:txBody>
      </p:sp>
    </p:spTree>
    <p:extLst>
      <p:ext uri="{BB962C8B-B14F-4D97-AF65-F5344CB8AC3E}">
        <p14:creationId xmlns:p14="http://schemas.microsoft.com/office/powerpoint/2010/main" val="11078677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123</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Say:</a:t>
            </a:r>
            <a:r>
              <a:rPr lang="en-GB" baseline="0" dirty="0" smtClean="0"/>
              <a:t> </a:t>
            </a:r>
            <a:r>
              <a:rPr lang="en-GB" i="1" baseline="0" dirty="0" smtClean="0"/>
              <a:t>And of course, you could just forget all of what I have said and wait till tomorrow </a:t>
            </a:r>
            <a:r>
              <a:rPr lang="en-GB" baseline="0" dirty="0" smtClean="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124</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08/07/2014</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10" Type="http://schemas.openxmlformats.org/officeDocument/2006/relationships/image" Target="../media/image11.jpe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16.png"/><Relationship Id="rId4" Type="http://schemas.openxmlformats.org/officeDocument/2006/relationships/image" Target="../media/image15.wmf"/></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42.xml"/><Relationship Id="rId5" Type="http://schemas.openxmlformats.org/officeDocument/2006/relationships/audio" Target="../media/audio1.wav"/><Relationship Id="rId4" Type="http://schemas.openxmlformats.org/officeDocument/2006/relationships/notesSlide" Target="../notesSlides/notesSlide38.xml"/></Relationships>
</file>

<file path=ppt/slides/_rels/slide5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7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8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8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8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1.png"/><Relationship Id="rId5" Type="http://schemas.openxmlformats.org/officeDocument/2006/relationships/slide" Target="slide42.xml"/><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6.xml"/></Relationships>
</file>

<file path=ppt/slides/_rels/slide10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67.xml"/><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5.xml"/></Relationships>
</file>

<file path=ppt/slides/_rels/slide1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77.xml"/><Relationship Id="rId1" Type="http://schemas.openxmlformats.org/officeDocument/2006/relationships/slideLayout" Target="../slideLayouts/slideLayout3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12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83.xml"/><Relationship Id="rId1" Type="http://schemas.openxmlformats.org/officeDocument/2006/relationships/slideLayout" Target="../slideLayouts/slideLayout24.xml"/><Relationship Id="rId4" Type="http://schemas.openxmlformats.org/officeDocument/2006/relationships/image" Target="../media/image23.tiff"/></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endParaRPr lang="en-GB" sz="3600" dirty="0">
              <a:solidFill>
                <a:schemeClr val="accent3"/>
              </a:solidFill>
              <a:latin typeface="Cooper Black" panose="0208090404030B020404" pitchFamily="18" charset="0"/>
              <a:cs typeface="Aparajita" panose="020B0604020202020204" pitchFamily="34" charset="0"/>
            </a:endParaRPr>
          </a:p>
        </p:txBody>
      </p:sp>
    </p:spTree>
    <p:extLst>
      <p:ext uri="{BB962C8B-B14F-4D97-AF65-F5344CB8AC3E}">
        <p14:creationId xmlns:p14="http://schemas.microsoft.com/office/powerpoint/2010/main" val="920035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0" name="Picture 6" descr="http://flywithaj.com/img/pictures/tours/golden-temple-punjab-ind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4099">
            <a:off x="90207" y="1299217"/>
            <a:ext cx="3339042" cy="25042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7468">
            <a:off x="8160118" y="2218675"/>
            <a:ext cx="3678698" cy="2373354"/>
          </a:xfrm>
          <a:prstGeom prst="rect">
            <a:avLst/>
          </a:prstGeom>
        </p:spPr>
      </p:pic>
      <p:sp>
        <p:nvSpPr>
          <p:cNvPr id="2" name="Title 1"/>
          <p:cNvSpPr>
            <a:spLocks noGrp="1"/>
          </p:cNvSpPr>
          <p:nvPr>
            <p:ph type="title"/>
          </p:nvPr>
        </p:nvSpPr>
        <p:spPr>
          <a:xfrm>
            <a:off x="0" y="-285325"/>
            <a:ext cx="10515600" cy="1325563"/>
          </a:xfrm>
        </p:spPr>
        <p:txBody>
          <a:bodyPr/>
          <a:lstStyle/>
          <a:p>
            <a:r>
              <a:rPr lang="en-GB" dirty="0" smtClean="0">
                <a:solidFill>
                  <a:srgbClr val="FFFF00"/>
                </a:solidFill>
                <a:latin typeface="Cooper Black" panose="0208090404030B020404" pitchFamily="18" charset="0"/>
              </a:rPr>
              <a:t>Ramesh Mehay</a:t>
            </a:r>
            <a:endParaRPr lang="en-GB" dirty="0">
              <a:solidFill>
                <a:srgbClr val="FFFF00"/>
              </a:solidFill>
              <a:latin typeface="Cooper Black" panose="0208090404030B020404" pitchFamily="18"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54784">
            <a:off x="107200" y="4115423"/>
            <a:ext cx="3019877" cy="209068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5479">
            <a:off x="2858074" y="3355360"/>
            <a:ext cx="3800669" cy="24836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42887">
            <a:off x="6187896" y="2909166"/>
            <a:ext cx="2228016" cy="2970688"/>
          </a:xfrm>
          <a:prstGeom prst="rect">
            <a:avLst/>
          </a:prstGeom>
        </p:spPr>
      </p:pic>
      <p:sp>
        <p:nvSpPr>
          <p:cNvPr id="10" name="TextBox 9"/>
          <p:cNvSpPr txBox="1"/>
          <p:nvPr/>
        </p:nvSpPr>
        <p:spPr>
          <a:xfrm>
            <a:off x="8573205" y="5099027"/>
            <a:ext cx="652743" cy="369332"/>
          </a:xfrm>
          <a:prstGeom prst="rect">
            <a:avLst/>
          </a:prstGeom>
          <a:noFill/>
        </p:spPr>
        <p:txBody>
          <a:bodyPr wrap="none" rtlCol="0">
            <a:spAutoFit/>
          </a:bodyPr>
          <a:lstStyle/>
          <a:p>
            <a:r>
              <a:rPr lang="en-GB" dirty="0" smtClean="0">
                <a:solidFill>
                  <a:schemeClr val="bg1">
                    <a:lumMod val="75000"/>
                  </a:schemeClr>
                </a:solidFill>
              </a:rPr>
              <a:t>1998</a:t>
            </a:r>
            <a:endParaRPr lang="en-GB" dirty="0">
              <a:solidFill>
                <a:schemeClr val="bg1">
                  <a:lumMod val="75000"/>
                </a:schemeClr>
              </a:solidFill>
            </a:endParaRPr>
          </a:p>
        </p:txBody>
      </p:sp>
      <p:sp>
        <p:nvSpPr>
          <p:cNvPr id="11" name="TextBox 10"/>
          <p:cNvSpPr txBox="1"/>
          <p:nvPr/>
        </p:nvSpPr>
        <p:spPr>
          <a:xfrm>
            <a:off x="3644228" y="5940266"/>
            <a:ext cx="652743" cy="369332"/>
          </a:xfrm>
          <a:prstGeom prst="rect">
            <a:avLst/>
          </a:prstGeom>
          <a:noFill/>
        </p:spPr>
        <p:txBody>
          <a:bodyPr wrap="none" rtlCol="0">
            <a:spAutoFit/>
          </a:bodyPr>
          <a:lstStyle/>
          <a:p>
            <a:r>
              <a:rPr lang="en-GB" dirty="0" smtClean="0">
                <a:solidFill>
                  <a:schemeClr val="bg1">
                    <a:lumMod val="75000"/>
                  </a:schemeClr>
                </a:solidFill>
              </a:rPr>
              <a:t>1993</a:t>
            </a:r>
            <a:endParaRPr lang="en-GB" dirty="0">
              <a:solidFill>
                <a:schemeClr val="bg1">
                  <a:lumMod val="75000"/>
                </a:schemeClr>
              </a:solidFill>
            </a:endParaRPr>
          </a:p>
        </p:txBody>
      </p:sp>
      <p:sp>
        <p:nvSpPr>
          <p:cNvPr id="12" name="TextBox 11"/>
          <p:cNvSpPr txBox="1"/>
          <p:nvPr/>
        </p:nvSpPr>
        <p:spPr>
          <a:xfrm>
            <a:off x="1617138" y="6333645"/>
            <a:ext cx="652743" cy="369332"/>
          </a:xfrm>
          <a:prstGeom prst="rect">
            <a:avLst/>
          </a:prstGeom>
          <a:noFill/>
        </p:spPr>
        <p:txBody>
          <a:bodyPr wrap="none" rtlCol="0">
            <a:spAutoFit/>
          </a:bodyPr>
          <a:lstStyle/>
          <a:p>
            <a:r>
              <a:rPr lang="en-GB" dirty="0" smtClean="0">
                <a:solidFill>
                  <a:schemeClr val="bg1">
                    <a:lumMod val="75000"/>
                  </a:schemeClr>
                </a:solidFill>
              </a:rPr>
              <a:t>1988</a:t>
            </a:r>
            <a:endParaRPr lang="en-GB" dirty="0">
              <a:solidFill>
                <a:schemeClr val="bg1">
                  <a:lumMod val="75000"/>
                </a:schemeClr>
              </a:solidFill>
            </a:endParaRPr>
          </a:p>
        </p:txBody>
      </p:sp>
      <p:sp>
        <p:nvSpPr>
          <p:cNvPr id="14" name="TextBox 13"/>
          <p:cNvSpPr txBox="1"/>
          <p:nvPr/>
        </p:nvSpPr>
        <p:spPr>
          <a:xfrm>
            <a:off x="4785106" y="6376922"/>
            <a:ext cx="1079142" cy="369332"/>
          </a:xfrm>
          <a:prstGeom prst="rect">
            <a:avLst/>
          </a:prstGeom>
          <a:noFill/>
        </p:spPr>
        <p:txBody>
          <a:bodyPr wrap="none" rtlCol="0">
            <a:spAutoFit/>
          </a:bodyPr>
          <a:lstStyle/>
          <a:p>
            <a:r>
              <a:rPr lang="en-GB" dirty="0" smtClean="0">
                <a:solidFill>
                  <a:schemeClr val="bg1">
                    <a:lumMod val="75000"/>
                  </a:schemeClr>
                </a:solidFill>
              </a:rPr>
              <a:t>TPD 2001</a:t>
            </a:r>
            <a:endParaRPr lang="en-GB" dirty="0">
              <a:solidFill>
                <a:schemeClr val="bg1">
                  <a:lumMod val="75000"/>
                </a:schemeClr>
              </a:solidFill>
            </a:endParaRPr>
          </a:p>
        </p:txBody>
      </p:sp>
      <p:sp>
        <p:nvSpPr>
          <p:cNvPr id="15" name="TextBox 14"/>
          <p:cNvSpPr txBox="1"/>
          <p:nvPr/>
        </p:nvSpPr>
        <p:spPr>
          <a:xfrm>
            <a:off x="8315267" y="5755600"/>
            <a:ext cx="1359859" cy="369332"/>
          </a:xfrm>
          <a:prstGeom prst="rect">
            <a:avLst/>
          </a:prstGeom>
          <a:noFill/>
        </p:spPr>
        <p:txBody>
          <a:bodyPr wrap="none" rtlCol="0">
            <a:spAutoFit/>
          </a:bodyPr>
          <a:lstStyle/>
          <a:p>
            <a:r>
              <a:rPr lang="en-GB" dirty="0" smtClean="0">
                <a:solidFill>
                  <a:schemeClr val="bg1">
                    <a:lumMod val="75000"/>
                  </a:schemeClr>
                </a:solidFill>
              </a:rPr>
              <a:t>Trainer 2004</a:t>
            </a:r>
            <a:endParaRPr lang="en-GB" dirty="0">
              <a:solidFill>
                <a:schemeClr val="bg1">
                  <a:lumMod val="75000"/>
                </a:schemeClr>
              </a:solidFill>
            </a:endParaRP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26826" y="6124932"/>
            <a:ext cx="3840346" cy="57804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85209" y="4795935"/>
            <a:ext cx="1907042" cy="1907042"/>
          </a:xfrm>
          <a:prstGeom prst="rect">
            <a:avLst/>
          </a:prstGeom>
        </p:spPr>
      </p:pic>
      <p:pic>
        <p:nvPicPr>
          <p:cNvPr id="1026" name="Picture 2" descr="Abergavenn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733460">
            <a:off x="8000779" y="165914"/>
            <a:ext cx="3561650" cy="198173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907946" y="387785"/>
            <a:ext cx="1112326" cy="369332"/>
          </a:xfrm>
          <a:prstGeom prst="rect">
            <a:avLst/>
          </a:prstGeom>
          <a:noFill/>
        </p:spPr>
        <p:txBody>
          <a:bodyPr wrap="square" rtlCol="0">
            <a:spAutoFit/>
          </a:bodyPr>
          <a:lstStyle/>
          <a:p>
            <a:r>
              <a:rPr lang="en-GB" dirty="0" smtClean="0">
                <a:solidFill>
                  <a:schemeClr val="bg1">
                    <a:lumMod val="75000"/>
                  </a:schemeClr>
                </a:solidFill>
              </a:rPr>
              <a:t>Nov 2012</a:t>
            </a:r>
            <a:endParaRPr lang="en-GB" dirty="0">
              <a:solidFill>
                <a:schemeClr val="bg1">
                  <a:lumMod val="75000"/>
                </a:schemeClr>
              </a:solidFill>
            </a:endParaRPr>
          </a:p>
        </p:txBody>
      </p:sp>
      <p:sp>
        <p:nvSpPr>
          <p:cNvPr id="20" name="TextBox 19"/>
          <p:cNvSpPr txBox="1"/>
          <p:nvPr/>
        </p:nvSpPr>
        <p:spPr>
          <a:xfrm>
            <a:off x="3248288" y="1146252"/>
            <a:ext cx="652743" cy="369332"/>
          </a:xfrm>
          <a:prstGeom prst="rect">
            <a:avLst/>
          </a:prstGeom>
          <a:noFill/>
        </p:spPr>
        <p:txBody>
          <a:bodyPr wrap="none" rtlCol="0">
            <a:spAutoFit/>
          </a:bodyPr>
          <a:lstStyle/>
          <a:p>
            <a:r>
              <a:rPr lang="en-GB" dirty="0" smtClean="0">
                <a:solidFill>
                  <a:schemeClr val="bg1">
                    <a:lumMod val="75000"/>
                  </a:schemeClr>
                </a:solidFill>
              </a:rPr>
              <a:t>1963</a:t>
            </a:r>
            <a:endParaRPr lang="en-GB" dirty="0">
              <a:solidFill>
                <a:schemeClr val="bg1">
                  <a:lumMod val="75000"/>
                </a:schemeClr>
              </a:solidFill>
            </a:endParaRPr>
          </a:p>
        </p:txBody>
      </p:sp>
      <p:sp>
        <p:nvSpPr>
          <p:cNvPr id="21" name="TextBox 20"/>
          <p:cNvSpPr txBox="1"/>
          <p:nvPr/>
        </p:nvSpPr>
        <p:spPr>
          <a:xfrm>
            <a:off x="10694105" y="4493798"/>
            <a:ext cx="1191352" cy="369332"/>
          </a:xfrm>
          <a:prstGeom prst="rect">
            <a:avLst/>
          </a:prstGeom>
          <a:noFill/>
        </p:spPr>
        <p:txBody>
          <a:bodyPr wrap="none" rtlCol="0">
            <a:spAutoFit/>
          </a:bodyPr>
          <a:lstStyle/>
          <a:p>
            <a:r>
              <a:rPr lang="en-GB" dirty="0" smtClean="0">
                <a:solidFill>
                  <a:schemeClr val="bg1">
                    <a:lumMod val="75000"/>
                  </a:schemeClr>
                </a:solidFill>
              </a:rPr>
              <a:t>2009-2012</a:t>
            </a:r>
            <a:endParaRPr lang="en-GB" dirty="0">
              <a:solidFill>
                <a:schemeClr val="bg1">
                  <a:lumMod val="75000"/>
                </a:schemeClr>
              </a:solidFill>
            </a:endParaRPr>
          </a:p>
        </p:txBody>
      </p:sp>
      <p:sp>
        <p:nvSpPr>
          <p:cNvPr id="3" name="TextBox 2"/>
          <p:cNvSpPr txBox="1"/>
          <p:nvPr/>
        </p:nvSpPr>
        <p:spPr>
          <a:xfrm>
            <a:off x="3636579" y="1398348"/>
            <a:ext cx="4307590" cy="1446550"/>
          </a:xfrm>
          <a:prstGeom prst="rect">
            <a:avLst/>
          </a:prstGeom>
          <a:noFill/>
        </p:spPr>
        <p:txBody>
          <a:bodyPr wrap="none" rtlCol="0">
            <a:spAutoFit/>
          </a:bodyPr>
          <a:lstStyle/>
          <a:p>
            <a:pPr algn="ctr"/>
            <a:r>
              <a:rPr lang="en-GB" sz="4400" dirty="0" err="1">
                <a:solidFill>
                  <a:schemeClr val="accent3"/>
                </a:solidFill>
                <a:latin typeface="Blackadder ITC" panose="04020505051007020D02" pitchFamily="82" charset="0"/>
              </a:rPr>
              <a:t>ei</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fod</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yn</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anrhydedd</a:t>
            </a:r>
            <a:r>
              <a:rPr lang="en-GB" sz="4400" dirty="0">
                <a:solidFill>
                  <a:schemeClr val="accent3"/>
                </a:solidFill>
                <a:latin typeface="Blackadder ITC" panose="04020505051007020D02" pitchFamily="82" charset="0"/>
              </a:rPr>
              <a:t> ac </a:t>
            </a:r>
            <a:endParaRPr lang="en-GB" sz="4400" dirty="0" smtClean="0">
              <a:solidFill>
                <a:schemeClr val="accent3"/>
              </a:solidFill>
              <a:latin typeface="Blackadder ITC" panose="04020505051007020D02" pitchFamily="82" charset="0"/>
            </a:endParaRPr>
          </a:p>
          <a:p>
            <a:pPr algn="ctr"/>
            <a:r>
              <a:rPr lang="en-GB" sz="4400" dirty="0" err="1" smtClean="0">
                <a:solidFill>
                  <a:schemeClr val="accent3"/>
                </a:solidFill>
                <a:latin typeface="Blackadder ITC" panose="04020505051007020D02" pitchFamily="82" charset="0"/>
              </a:rPr>
              <a:t>yn</a:t>
            </a:r>
            <a:r>
              <a:rPr lang="en-GB" sz="4400" dirty="0" smtClean="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bleser</a:t>
            </a:r>
            <a:r>
              <a:rPr lang="en-GB" sz="4400" dirty="0">
                <a:solidFill>
                  <a:schemeClr val="accent3"/>
                </a:solidFill>
                <a:latin typeface="Blackadder ITC" panose="04020505051007020D02" pitchFamily="82" charset="0"/>
              </a:rPr>
              <a:t> bod </a:t>
            </a:r>
            <a:r>
              <a:rPr lang="en-GB" sz="4400" dirty="0" err="1">
                <a:solidFill>
                  <a:schemeClr val="accent3"/>
                </a:solidFill>
                <a:latin typeface="Blackadder ITC" panose="04020505051007020D02" pitchFamily="82" charset="0"/>
              </a:rPr>
              <a:t>yma</a:t>
            </a:r>
            <a:r>
              <a:rPr lang="en-GB" sz="4400" dirty="0">
                <a:solidFill>
                  <a:schemeClr val="accent3"/>
                </a:solidFill>
                <a:latin typeface="Blackadder ITC" panose="04020505051007020D02" pitchFamily="82" charset="0"/>
              </a:rPr>
              <a:t> </a:t>
            </a:r>
            <a:r>
              <a:rPr lang="en-GB" sz="4400" dirty="0" err="1">
                <a:solidFill>
                  <a:schemeClr val="accent3"/>
                </a:solidFill>
                <a:latin typeface="Blackadder ITC" panose="04020505051007020D02" pitchFamily="82" charset="0"/>
              </a:rPr>
              <a:t>eto</a:t>
            </a:r>
            <a:endParaRPr lang="en-GB" sz="4400" dirty="0">
              <a:solidFill>
                <a:schemeClr val="accent3"/>
              </a:solidFill>
              <a:latin typeface="Blackadder ITC" panose="04020505051007020D02" pitchFamily="82" charset="0"/>
            </a:endParaRPr>
          </a:p>
        </p:txBody>
      </p:sp>
    </p:spTree>
    <p:extLst>
      <p:ext uri="{BB962C8B-B14F-4D97-AF65-F5344CB8AC3E}">
        <p14:creationId xmlns:p14="http://schemas.microsoft.com/office/powerpoint/2010/main" val="690210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th05.deviantart.net/fs70/PRE/i/2013/158/e/1/ice_break_by_degidoes-d685qu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6" y="0"/>
            <a:ext cx="12526191" cy="70466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56403" y="4005263"/>
            <a:ext cx="10515600" cy="2852737"/>
          </a:xfrm>
        </p:spPr>
        <p:txBody>
          <a:bodyPr/>
          <a:lstStyle/>
          <a:p>
            <a:r>
              <a:rPr lang="en-GB" dirty="0" smtClean="0">
                <a:solidFill>
                  <a:schemeClr val="accent3"/>
                </a:solidFill>
                <a:latin typeface="Cooper Black" panose="0208090404030B020404" pitchFamily="18" charset="0"/>
              </a:rPr>
              <a:t>Let’s break some ice…</a:t>
            </a:r>
            <a:endParaRPr lang="en-GB" dirty="0">
              <a:solidFill>
                <a:schemeClr val="accent3"/>
              </a:solidFill>
              <a:latin typeface="Cooper Black" panose="0208090404030B020404" pitchFamily="18" charset="0"/>
            </a:endParaRPr>
          </a:p>
        </p:txBody>
      </p:sp>
    </p:spTree>
    <p:extLst>
      <p:ext uri="{BB962C8B-B14F-4D97-AF65-F5344CB8AC3E}">
        <p14:creationId xmlns:p14="http://schemas.microsoft.com/office/powerpoint/2010/main" val="1642816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531569"/>
            <a:ext cx="10515600" cy="2852737"/>
          </a:xfrm>
        </p:spPr>
        <p:txBody>
          <a:bodyPr/>
          <a:lstStyle/>
          <a:p>
            <a:pPr algn="ctr"/>
            <a:r>
              <a:rPr lang="en-GB" dirty="0" smtClean="0">
                <a:solidFill>
                  <a:srgbClr val="92D050"/>
                </a:solidFill>
                <a:latin typeface="Cooper Black" panose="0208090404030B020404" pitchFamily="18" charset="0"/>
              </a:rPr>
              <a:t>Tell me a bit about you</a:t>
            </a:r>
            <a:endParaRPr lang="en-GB" dirty="0">
              <a:solidFill>
                <a:srgbClr val="92D050"/>
              </a:solidFill>
              <a:latin typeface="Cooper Black" panose="0208090404030B020404" pitchFamily="18" charset="0"/>
            </a:endParaRPr>
          </a:p>
        </p:txBody>
      </p:sp>
      <p:sp>
        <p:nvSpPr>
          <p:cNvPr id="3" name="Content Placeholder 2"/>
          <p:cNvSpPr>
            <a:spLocks noGrp="1"/>
          </p:cNvSpPr>
          <p:nvPr>
            <p:ph type="body" idx="1"/>
          </p:nvPr>
        </p:nvSpPr>
        <p:spPr>
          <a:xfrm>
            <a:off x="831850" y="3780692"/>
            <a:ext cx="10515600" cy="2514599"/>
          </a:xfrm>
        </p:spPr>
        <p:txBody>
          <a:bodyPr>
            <a:normAutofit fontScale="92500" lnSpcReduction="10000"/>
          </a:bodyPr>
          <a:lstStyle/>
          <a:p>
            <a:r>
              <a:rPr lang="en-GB" dirty="0" smtClean="0">
                <a:solidFill>
                  <a:schemeClr val="bg1"/>
                </a:solidFill>
              </a:rPr>
              <a:t>Arrange yourselves in order of duration as a trainer.</a:t>
            </a:r>
          </a:p>
          <a:p>
            <a:pPr marL="342900" indent="-342900">
              <a:buFont typeface="Arial" panose="020B0604020202020204" pitchFamily="34" charset="0"/>
              <a:buChar char="•"/>
            </a:pPr>
            <a:r>
              <a:rPr lang="en-GB" i="1" dirty="0" smtClean="0">
                <a:solidFill>
                  <a:schemeClr val="bg1"/>
                </a:solidFill>
              </a:rPr>
              <a:t>Who were you?</a:t>
            </a:r>
          </a:p>
          <a:p>
            <a:pPr marL="342900" indent="-342900">
              <a:buFont typeface="Arial" panose="020B0604020202020204" pitchFamily="34" charset="0"/>
              <a:buChar char="•"/>
            </a:pPr>
            <a:r>
              <a:rPr lang="en-GB" i="1" dirty="0" smtClean="0">
                <a:solidFill>
                  <a:schemeClr val="bg1"/>
                </a:solidFill>
              </a:rPr>
              <a:t>Did you guess right?</a:t>
            </a:r>
          </a:p>
          <a:p>
            <a:pPr marL="342900" indent="-342900">
              <a:buFont typeface="Arial" panose="020B0604020202020204" pitchFamily="34" charset="0"/>
              <a:buChar char="•"/>
            </a:pPr>
            <a:r>
              <a:rPr lang="en-GB" i="1" dirty="0" smtClean="0">
                <a:solidFill>
                  <a:schemeClr val="bg1"/>
                </a:solidFill>
              </a:rPr>
              <a:t>Your real name.</a:t>
            </a:r>
          </a:p>
          <a:p>
            <a:pPr marL="342900" indent="-342900">
              <a:buFont typeface="Arial" panose="020B0604020202020204" pitchFamily="34" charset="0"/>
              <a:buChar char="•"/>
            </a:pPr>
            <a:r>
              <a:rPr lang="en-GB" i="1" dirty="0" smtClean="0">
                <a:solidFill>
                  <a:schemeClr val="bg1"/>
                </a:solidFill>
              </a:rPr>
              <a:t>Which part of Wales.</a:t>
            </a:r>
          </a:p>
          <a:p>
            <a:pPr marL="342900" indent="-342900">
              <a:buFont typeface="Arial" panose="020B0604020202020204" pitchFamily="34" charset="0"/>
              <a:buChar char="•"/>
            </a:pPr>
            <a:r>
              <a:rPr lang="en-GB" i="1" dirty="0" smtClean="0">
                <a:solidFill>
                  <a:schemeClr val="bg1"/>
                </a:solidFill>
              </a:rPr>
              <a:t>How long have you been a trainer?</a:t>
            </a:r>
            <a:endParaRPr lang="en-GB" i="1" dirty="0">
              <a:solidFill>
                <a:schemeClr val="bg1"/>
              </a:solidFill>
            </a:endParaRPr>
          </a:p>
        </p:txBody>
      </p:sp>
    </p:spTree>
    <p:extLst>
      <p:ext uri="{BB962C8B-B14F-4D97-AF65-F5344CB8AC3E}">
        <p14:creationId xmlns:p14="http://schemas.microsoft.com/office/powerpoint/2010/main" val="1433662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val 1"/>
          <p:cNvSpPr/>
          <p:nvPr/>
        </p:nvSpPr>
        <p:spPr>
          <a:xfrm>
            <a:off x="1413163" y="270163"/>
            <a:ext cx="8740239" cy="631767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 name="Straight Connector 2"/>
          <p:cNvCxnSpPr/>
          <p:nvPr/>
        </p:nvCxnSpPr>
        <p:spPr>
          <a:xfrm flipH="1">
            <a:off x="5771408" y="0"/>
            <a:ext cx="23750" cy="685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3135086"/>
            <a:ext cx="122988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786959" y="3671158"/>
            <a:ext cx="2277868" cy="1015663"/>
          </a:xfrm>
          <a:prstGeom prst="rect">
            <a:avLst/>
          </a:prstGeom>
          <a:noFill/>
        </p:spPr>
        <p:txBody>
          <a:bodyPr wrap="none" rtlCol="0">
            <a:spAutoFit/>
          </a:bodyPr>
          <a:lstStyle/>
          <a:p>
            <a:r>
              <a:rPr lang="en-GB" sz="6000" dirty="0" smtClean="0"/>
              <a:t>0-1 </a:t>
            </a:r>
            <a:r>
              <a:rPr lang="en-GB" sz="6000" dirty="0" err="1" smtClean="0"/>
              <a:t>yrs</a:t>
            </a:r>
            <a:endParaRPr lang="en-GB" sz="6000" dirty="0"/>
          </a:p>
        </p:txBody>
      </p:sp>
      <p:sp>
        <p:nvSpPr>
          <p:cNvPr id="6" name="TextBox 5"/>
          <p:cNvSpPr txBox="1"/>
          <p:nvPr/>
        </p:nvSpPr>
        <p:spPr>
          <a:xfrm>
            <a:off x="2786959" y="1476510"/>
            <a:ext cx="2277868" cy="1015663"/>
          </a:xfrm>
          <a:prstGeom prst="rect">
            <a:avLst/>
          </a:prstGeom>
          <a:noFill/>
        </p:spPr>
        <p:txBody>
          <a:bodyPr wrap="none" rtlCol="0">
            <a:spAutoFit/>
          </a:bodyPr>
          <a:lstStyle/>
          <a:p>
            <a:r>
              <a:rPr lang="en-GB" sz="6000" dirty="0" smtClean="0"/>
              <a:t>2-4 </a:t>
            </a:r>
            <a:r>
              <a:rPr lang="en-GB" sz="6000" dirty="0" err="1" smtClean="0"/>
              <a:t>yrs</a:t>
            </a:r>
            <a:endParaRPr lang="en-GB" sz="6000" dirty="0"/>
          </a:p>
        </p:txBody>
      </p:sp>
      <p:sp>
        <p:nvSpPr>
          <p:cNvPr id="8" name="TextBox 7"/>
          <p:cNvSpPr txBox="1"/>
          <p:nvPr/>
        </p:nvSpPr>
        <p:spPr>
          <a:xfrm>
            <a:off x="6422570" y="1462829"/>
            <a:ext cx="2667397" cy="1015663"/>
          </a:xfrm>
          <a:prstGeom prst="rect">
            <a:avLst/>
          </a:prstGeom>
          <a:noFill/>
        </p:spPr>
        <p:txBody>
          <a:bodyPr wrap="none" rtlCol="0">
            <a:spAutoFit/>
          </a:bodyPr>
          <a:lstStyle/>
          <a:p>
            <a:r>
              <a:rPr lang="en-GB" sz="6000" dirty="0" smtClean="0"/>
              <a:t>5-10 </a:t>
            </a:r>
            <a:r>
              <a:rPr lang="en-GB" sz="6000" dirty="0" err="1" smtClean="0"/>
              <a:t>yrs</a:t>
            </a:r>
            <a:endParaRPr lang="en-GB" sz="6000" dirty="0"/>
          </a:p>
        </p:txBody>
      </p:sp>
      <p:sp>
        <p:nvSpPr>
          <p:cNvPr id="9" name="TextBox 8"/>
          <p:cNvSpPr txBox="1"/>
          <p:nvPr/>
        </p:nvSpPr>
        <p:spPr>
          <a:xfrm>
            <a:off x="6501739" y="3671158"/>
            <a:ext cx="2425344" cy="1015663"/>
          </a:xfrm>
          <a:prstGeom prst="rect">
            <a:avLst/>
          </a:prstGeom>
          <a:noFill/>
        </p:spPr>
        <p:txBody>
          <a:bodyPr wrap="none" rtlCol="0">
            <a:spAutoFit/>
          </a:bodyPr>
          <a:lstStyle/>
          <a:p>
            <a:r>
              <a:rPr lang="en-GB" sz="6000" dirty="0" smtClean="0"/>
              <a:t>11+ </a:t>
            </a:r>
            <a:r>
              <a:rPr lang="en-GB" sz="6000" dirty="0" err="1" smtClean="0"/>
              <a:t>yrs</a:t>
            </a:r>
            <a:endParaRPr lang="en-GB" sz="6000" dirty="0"/>
          </a:p>
        </p:txBody>
      </p:sp>
    </p:spTree>
    <p:extLst>
      <p:ext uri="{BB962C8B-B14F-4D97-AF65-F5344CB8AC3E}">
        <p14:creationId xmlns:p14="http://schemas.microsoft.com/office/powerpoint/2010/main" val="1579857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smtClean="0">
                <a:solidFill>
                  <a:schemeClr val="bg1"/>
                </a:solidFill>
                <a:latin typeface="Ravie" panose="04040805050809020602" pitchFamily="82" charset="0"/>
              </a:rPr>
              <a:t>Encouraging, </a:t>
            </a:r>
            <a:r>
              <a:rPr lang="en-GB" sz="4400" dirty="0" smtClean="0">
                <a:solidFill>
                  <a:srgbClr val="FF0000"/>
                </a:solidFill>
                <a:latin typeface="Ravie" panose="04040805050809020602" pitchFamily="82" charset="0"/>
              </a:rPr>
              <a:t>M</a:t>
            </a:r>
            <a:r>
              <a:rPr lang="en-GB" sz="4400" dirty="0" smtClean="0">
                <a:solidFill>
                  <a:schemeClr val="accent5">
                    <a:lumMod val="60000"/>
                    <a:lumOff val="40000"/>
                  </a:schemeClr>
                </a:solidFill>
                <a:latin typeface="Ravie" panose="04040805050809020602" pitchFamily="82" charset="0"/>
              </a:rPr>
              <a:t>o</a:t>
            </a:r>
            <a:r>
              <a:rPr lang="en-GB" sz="4400" dirty="0" smtClean="0">
                <a:solidFill>
                  <a:schemeClr val="accent2">
                    <a:lumMod val="40000"/>
                    <a:lumOff val="60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bg1"/>
                </a:solidFill>
                <a:latin typeface="Ravie" panose="04040805050809020602" pitchFamily="82" charset="0"/>
              </a:rPr>
              <a:t>v</a:t>
            </a:r>
            <a:r>
              <a:rPr lang="en-GB" sz="4400" dirty="0" smtClean="0">
                <a:solidFill>
                  <a:schemeClr val="accent3">
                    <a:lumMod val="60000"/>
                    <a:lumOff val="40000"/>
                  </a:schemeClr>
                </a:solidFill>
                <a:latin typeface="Ravie" panose="04040805050809020602" pitchFamily="82" charset="0"/>
              </a:rPr>
              <a:t>a</a:t>
            </a:r>
            <a:r>
              <a:rPr lang="en-GB" sz="4400" dirty="0" smtClean="0">
                <a:solidFill>
                  <a:schemeClr val="accent6">
                    <a:lumMod val="75000"/>
                  </a:schemeClr>
                </a:solidFill>
                <a:latin typeface="Ravie" panose="04040805050809020602" pitchFamily="82" charset="0"/>
              </a:rPr>
              <a:t>t</a:t>
            </a:r>
            <a:r>
              <a:rPr lang="en-GB" sz="4400" dirty="0" smtClean="0">
                <a:solidFill>
                  <a:srgbClr val="00B0F0"/>
                </a:solidFill>
                <a:latin typeface="Ravie" panose="04040805050809020602" pitchFamily="82" charset="0"/>
              </a:rPr>
              <a:t>i</a:t>
            </a:r>
            <a:r>
              <a:rPr lang="en-GB" sz="4400" dirty="0" smtClean="0">
                <a:solidFill>
                  <a:schemeClr val="accent2"/>
                </a:solidFill>
                <a:latin typeface="Ravie" panose="04040805050809020602" pitchFamily="82" charset="0"/>
              </a:rPr>
              <a:t>n</a:t>
            </a:r>
            <a:r>
              <a:rPr lang="en-GB" sz="4400" dirty="0" smtClean="0">
                <a:solidFill>
                  <a:srgbClr val="38A7B6"/>
                </a:solidFill>
                <a:latin typeface="Ravie" panose="04040805050809020602" pitchFamily="82" charset="0"/>
              </a:rPr>
              <a:t>g</a:t>
            </a:r>
            <a:r>
              <a:rPr lang="en-GB" sz="4400" dirty="0" smtClean="0">
                <a:solidFill>
                  <a:schemeClr val="bg1"/>
                </a:solidFill>
                <a:latin typeface="Ravie" panose="04040805050809020602" pitchFamily="82" charset="0"/>
              </a:rPr>
              <a:t> &amp; Inspiring your GP trainee</a:t>
            </a:r>
            <a:endParaRPr lang="en-GB" sz="4400" dirty="0">
              <a:solidFill>
                <a:schemeClr val="bg1"/>
              </a:solidFill>
              <a:latin typeface="Ravie" panose="04040805050809020602" pitchFamily="82" charset="0"/>
            </a:endParaRP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a:t>
            </a:r>
            <a:r>
              <a:rPr lang="en-GB" sz="3600" dirty="0" smtClean="0">
                <a:solidFill>
                  <a:schemeClr val="accent3"/>
                </a:solidFill>
                <a:latin typeface="Cooper Black" panose="0208090404030B020404" pitchFamily="18" charset="0"/>
                <a:cs typeface="Aparajita" panose="020B0604020202020204" pitchFamily="34" charset="0"/>
              </a:rPr>
              <a:t>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smtClean="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smtClean="0">
                <a:solidFill>
                  <a:schemeClr val="accent4">
                    <a:lumMod val="50000"/>
                  </a:schemeClr>
                </a:solidFill>
              </a:rPr>
              <a:t>Ask the audience</a:t>
            </a:r>
          </a:p>
          <a:p>
            <a:r>
              <a:rPr lang="en-GB" dirty="0" smtClean="0">
                <a:solidFill>
                  <a:schemeClr val="accent4">
                    <a:lumMod val="50000"/>
                  </a:schemeClr>
                </a:solidFill>
              </a:rPr>
              <a:t>Dangers of labelling</a:t>
            </a:r>
            <a:endParaRPr lang="en-GB" dirty="0">
              <a:solidFill>
                <a:schemeClr val="accent4">
                  <a:lumMod val="50000"/>
                </a:schemeClr>
              </a:solidFill>
            </a:endParaRPr>
          </a:p>
        </p:txBody>
      </p:sp>
      <p:sp>
        <p:nvSpPr>
          <p:cNvPr id="6" name="Title 1"/>
          <p:cNvSpPr txBox="1">
            <a:spLocks/>
          </p:cNvSpPr>
          <p:nvPr/>
        </p:nvSpPr>
        <p:spPr>
          <a:xfrm>
            <a:off x="987489" y="5336688"/>
            <a:ext cx="10545148" cy="8629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smtClean="0">
                <a:solidFill>
                  <a:srgbClr val="00B0F0"/>
                </a:solidFill>
                <a:latin typeface="Cooper Black" panose="0208090404030B020404" pitchFamily="18" charset="0"/>
              </a:rPr>
              <a:t>Why?  Where did this come from?</a:t>
            </a:r>
          </a:p>
          <a:p>
            <a:pPr marL="742950" indent="-742950" algn="just">
              <a:buFont typeface="+mj-lt"/>
              <a:buAutoNum type="arabicPeriod"/>
            </a:pPr>
            <a:r>
              <a:rPr lang="en-GB" sz="3600" dirty="0" smtClean="0">
                <a:solidFill>
                  <a:srgbClr val="00B0F0"/>
                </a:solidFill>
                <a:latin typeface="Cooper Black" panose="0208090404030B020404" pitchFamily="18" charset="0"/>
              </a:rPr>
              <a:t>What sort of trainee are we thinking about? What attributes do we ascribe them?  Be honest.</a:t>
            </a:r>
            <a:endParaRPr lang="en-GB" sz="3600" dirty="0">
              <a:solidFill>
                <a:srgbClr val="00B0F0"/>
              </a:solidFill>
              <a:latin typeface="Cooper Black" panose="0208090404030B020404" pitchFamily="18" charset="0"/>
            </a:endParaRPr>
          </a:p>
        </p:txBody>
      </p:sp>
    </p:spTree>
    <p:extLst>
      <p:ext uri="{BB962C8B-B14F-4D97-AF65-F5344CB8AC3E}">
        <p14:creationId xmlns:p14="http://schemas.microsoft.com/office/powerpoint/2010/main" val="1526728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smtClean="0">
                <a:solidFill>
                  <a:schemeClr val="accent3"/>
                </a:solidFill>
              </a:rPr>
              <a:t>Narrow minded</a:t>
            </a:r>
            <a:endParaRPr lang="en-GB" sz="36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Tree>
    <p:extLst>
      <p:ext uri="{BB962C8B-B14F-4D97-AF65-F5344CB8AC3E}">
        <p14:creationId xmlns:p14="http://schemas.microsoft.com/office/powerpoint/2010/main" val="3821463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chemeClr val="accent3"/>
                </a:solidFill>
                <a:latin typeface="Cooper Black" panose="0208090404030B020404" pitchFamily="18" charset="0"/>
              </a:rPr>
              <a:t>And assessments</a:t>
            </a:r>
            <a:r>
              <a:rPr lang="en-GB" sz="3600" dirty="0">
                <a:solidFill>
                  <a:schemeClr val="accent3"/>
                </a:solidFill>
                <a:latin typeface="Cooper Black" panose="0208090404030B020404" pitchFamily="18" charset="0"/>
              </a:rPr>
              <a:t> </a:t>
            </a:r>
            <a:r>
              <a:rPr lang="en-GB" sz="3600" dirty="0" smtClean="0">
                <a:solidFill>
                  <a:schemeClr val="accent3"/>
                </a:solidFill>
                <a:latin typeface="Cooper Black" panose="0208090404030B020404" pitchFamily="18" charset="0"/>
              </a:rPr>
              <a:t>don’t make it any easier!</a:t>
            </a:r>
            <a:endParaRPr lang="en-GB" sz="3600" dirty="0">
              <a:solidFill>
                <a:schemeClr val="accent3"/>
              </a:solidFill>
              <a:latin typeface="Cooper Black" panose="0208090404030B020404" pitchFamily="18" charset="0"/>
            </a:endParaRP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smtClean="0">
                <a:solidFill>
                  <a:schemeClr val="bg1"/>
                </a:solidFill>
              </a:rPr>
              <a:t>They are </a:t>
            </a:r>
            <a:r>
              <a:rPr lang="en-GB" dirty="0" smtClean="0">
                <a:solidFill>
                  <a:schemeClr val="accent6"/>
                </a:solidFill>
              </a:rPr>
              <a:t>reductionist</a:t>
            </a:r>
          </a:p>
          <a:p>
            <a:pPr algn="just"/>
            <a:r>
              <a:rPr lang="en-GB" dirty="0">
                <a:solidFill>
                  <a:schemeClr val="bg1"/>
                </a:solidFill>
              </a:rPr>
              <a:t>M</a:t>
            </a:r>
            <a:r>
              <a:rPr lang="en-GB" dirty="0" smtClean="0">
                <a:solidFill>
                  <a:schemeClr val="bg1"/>
                </a:solidFill>
              </a:rPr>
              <a:t>akes us behave in a </a:t>
            </a:r>
            <a:r>
              <a:rPr lang="en-GB" dirty="0" smtClean="0">
                <a:solidFill>
                  <a:schemeClr val="accent3"/>
                </a:solidFill>
              </a:rPr>
              <a:t>tick box </a:t>
            </a:r>
            <a:r>
              <a:rPr lang="en-GB" dirty="0" smtClean="0">
                <a:solidFill>
                  <a:schemeClr val="bg1"/>
                </a:solidFill>
              </a:rPr>
              <a:t>way</a:t>
            </a:r>
          </a:p>
          <a:p>
            <a:pPr algn="just"/>
            <a:r>
              <a:rPr lang="en-GB" dirty="0" smtClean="0">
                <a:solidFill>
                  <a:schemeClr val="bg1"/>
                </a:solidFill>
              </a:rPr>
              <a:t>We </a:t>
            </a:r>
            <a:r>
              <a:rPr lang="en-GB" dirty="0" smtClean="0">
                <a:solidFill>
                  <a:schemeClr val="accent3">
                    <a:lumMod val="60000"/>
                    <a:lumOff val="40000"/>
                  </a:schemeClr>
                </a:solidFill>
              </a:rPr>
              <a:t>forget the bigger picture</a:t>
            </a:r>
          </a:p>
          <a:p>
            <a:pPr algn="just"/>
            <a:r>
              <a:rPr lang="en-GB" dirty="0" smtClean="0">
                <a:solidFill>
                  <a:schemeClr val="bg1"/>
                </a:solidFill>
              </a:rPr>
              <a:t>We </a:t>
            </a:r>
            <a:r>
              <a:rPr lang="en-GB" dirty="0" smtClean="0">
                <a:solidFill>
                  <a:schemeClr val="accent2">
                    <a:lumMod val="60000"/>
                    <a:lumOff val="40000"/>
                  </a:schemeClr>
                </a:solidFill>
              </a:rPr>
              <a:t>forget the trainee as a person</a:t>
            </a:r>
          </a:p>
          <a:p>
            <a:pPr algn="just"/>
            <a:r>
              <a:rPr lang="en-GB" dirty="0" smtClean="0">
                <a:solidFill>
                  <a:schemeClr val="bg1"/>
                </a:solidFill>
              </a:rPr>
              <a:t>And they </a:t>
            </a:r>
            <a:r>
              <a:rPr lang="en-GB" dirty="0" smtClean="0">
                <a:solidFill>
                  <a:srgbClr val="00B0F0"/>
                </a:solidFill>
              </a:rPr>
              <a:t>drain us </a:t>
            </a:r>
            <a:r>
              <a:rPr lang="en-GB" dirty="0" smtClean="0">
                <a:solidFill>
                  <a:schemeClr val="bg1"/>
                </a:solidFill>
              </a:rPr>
              <a:t>and the trainee</a:t>
            </a:r>
          </a:p>
          <a:p>
            <a:pPr algn="just"/>
            <a:r>
              <a:rPr lang="en-GB" dirty="0" smtClean="0">
                <a:solidFill>
                  <a:schemeClr val="accent3"/>
                </a:solidFill>
              </a:rPr>
              <a:t>No time </a:t>
            </a:r>
            <a:r>
              <a:rPr lang="en-GB" dirty="0" smtClean="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a:t>
            </a:r>
            <a:r>
              <a:rPr lang="en-GB" dirty="0" smtClean="0">
                <a:solidFill>
                  <a:schemeClr val="bg1"/>
                </a:solidFill>
              </a:rPr>
              <a:t>Trainee</a:t>
            </a:r>
            <a:endParaRPr lang="en-GB" dirty="0">
              <a:solidFill>
                <a:schemeClr val="bg1"/>
              </a:solidFill>
            </a:endParaRPr>
          </a:p>
          <a:p>
            <a:endParaRPr lang="en-GB" dirty="0" smtClean="0">
              <a:solidFill>
                <a:schemeClr val="bg1"/>
              </a:solidFill>
            </a:endParaRPr>
          </a:p>
          <a:p>
            <a:r>
              <a:rPr lang="en-GB" dirty="0" smtClean="0">
                <a:solidFill>
                  <a:schemeClr val="bg1"/>
                </a:solidFill>
              </a:rPr>
              <a:t>In </a:t>
            </a:r>
            <a:r>
              <a:rPr lang="en-GB" dirty="0" err="1" smtClean="0">
                <a:solidFill>
                  <a:schemeClr val="bg1"/>
                </a:solidFill>
              </a:rPr>
              <a:t>otherwords</a:t>
            </a:r>
            <a:r>
              <a:rPr lang="en-GB" dirty="0" smtClean="0">
                <a:solidFill>
                  <a:schemeClr val="bg1"/>
                </a:solidFill>
              </a:rPr>
              <a:t>, we become tick boxes too!</a:t>
            </a:r>
            <a:endParaRPr lang="en-GB" dirty="0">
              <a:solidFill>
                <a:schemeClr val="bg1"/>
              </a:solidFill>
            </a:endParaRP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a:t>
            </a:r>
            <a:r>
              <a:rPr lang="en-GB" dirty="0" smtClean="0">
                <a:solidFill>
                  <a:srgbClr val="92D050"/>
                </a:solidFill>
                <a:latin typeface="Cooper Black" panose="0208090404030B020404" pitchFamily="18" charset="0"/>
              </a:rPr>
              <a:t>practices</a:t>
            </a:r>
            <a:endParaRPr lang="en-GB" dirty="0">
              <a:solidFill>
                <a:srgbClr val="92D050"/>
              </a:solidFill>
              <a:latin typeface="Cooper Black" panose="0208090404030B020404" pitchFamily="18" charset="0"/>
            </a:endParaRPr>
          </a:p>
        </p:txBody>
      </p:sp>
      <p:sp>
        <p:nvSpPr>
          <p:cNvPr id="3" name="Content Placeholder 2"/>
          <p:cNvSpPr>
            <a:spLocks noGrp="1"/>
          </p:cNvSpPr>
          <p:nvPr>
            <p:ph idx="1"/>
          </p:nvPr>
        </p:nvSpPr>
        <p:spPr/>
        <p:txBody>
          <a:bodyPr>
            <a:normAutofit lnSpcReduction="10000"/>
          </a:bodyPr>
          <a:lstStyle/>
          <a:p>
            <a:r>
              <a:rPr lang="en-GB" dirty="0">
                <a:solidFill>
                  <a:schemeClr val="bg1"/>
                </a:solidFill>
              </a:rPr>
              <a:t>T</a:t>
            </a:r>
            <a:r>
              <a:rPr lang="en-GB" dirty="0" smtClean="0">
                <a:solidFill>
                  <a:schemeClr val="bg1"/>
                </a:solidFill>
              </a:rPr>
              <a:t>he </a:t>
            </a:r>
            <a:r>
              <a:rPr lang="en-GB" dirty="0">
                <a:solidFill>
                  <a:schemeClr val="bg1"/>
                </a:solidFill>
              </a:rPr>
              <a:t>trainee isn’t just the trainee </a:t>
            </a:r>
          </a:p>
          <a:p>
            <a:r>
              <a:rPr lang="en-GB" dirty="0" smtClean="0">
                <a:solidFill>
                  <a:schemeClr val="bg1"/>
                </a:solidFill>
              </a:rPr>
              <a:t>The </a:t>
            </a:r>
            <a:r>
              <a:rPr lang="en-GB" dirty="0">
                <a:solidFill>
                  <a:schemeClr val="bg1"/>
                </a:solidFill>
              </a:rPr>
              <a:t>trainer isn’t seen just as a trainer.</a:t>
            </a:r>
          </a:p>
          <a:p>
            <a:r>
              <a:rPr lang="en-GB" dirty="0">
                <a:solidFill>
                  <a:schemeClr val="bg1"/>
                </a:solidFill>
              </a:rPr>
              <a:t>They have a special </a:t>
            </a:r>
            <a:r>
              <a:rPr lang="en-GB" dirty="0" smtClean="0">
                <a:solidFill>
                  <a:schemeClr val="bg1"/>
                </a:solidFill>
              </a:rPr>
              <a:t>relationship</a:t>
            </a:r>
          </a:p>
          <a:p>
            <a:pPr lvl="1"/>
            <a:r>
              <a:rPr lang="en-GB" dirty="0" smtClean="0">
                <a:solidFill>
                  <a:schemeClr val="accent3"/>
                </a:solidFill>
              </a:rPr>
              <a:t>bounce</a:t>
            </a:r>
            <a:r>
              <a:rPr lang="en-GB" dirty="0" smtClean="0">
                <a:solidFill>
                  <a:schemeClr val="bg1"/>
                </a:solidFill>
              </a:rPr>
              <a:t> </a:t>
            </a:r>
            <a:r>
              <a:rPr lang="en-GB" dirty="0">
                <a:solidFill>
                  <a:schemeClr val="bg1"/>
                </a:solidFill>
              </a:rPr>
              <a:t>off one </a:t>
            </a:r>
            <a:r>
              <a:rPr lang="en-GB" dirty="0" smtClean="0">
                <a:solidFill>
                  <a:schemeClr val="bg1"/>
                </a:solidFill>
              </a:rPr>
              <a:t>another</a:t>
            </a:r>
          </a:p>
          <a:p>
            <a:pPr lvl="1"/>
            <a:r>
              <a:rPr lang="en-GB" dirty="0" smtClean="0">
                <a:solidFill>
                  <a:schemeClr val="bg1"/>
                </a:solidFill>
              </a:rPr>
              <a:t>the </a:t>
            </a:r>
            <a:r>
              <a:rPr lang="en-GB" dirty="0">
                <a:solidFill>
                  <a:schemeClr val="bg1"/>
                </a:solidFill>
              </a:rPr>
              <a:t>next tutorial is </a:t>
            </a:r>
            <a:r>
              <a:rPr lang="en-GB" dirty="0">
                <a:solidFill>
                  <a:schemeClr val="accent3"/>
                </a:solidFill>
              </a:rPr>
              <a:t>spontaneous, creative and exciting.</a:t>
            </a:r>
          </a:p>
          <a:p>
            <a:pPr lvl="1"/>
            <a:r>
              <a:rPr lang="en-GB" dirty="0" smtClean="0">
                <a:solidFill>
                  <a:schemeClr val="bg1"/>
                </a:solidFill>
              </a:rPr>
              <a:t>their </a:t>
            </a:r>
            <a:r>
              <a:rPr lang="en-GB" dirty="0">
                <a:solidFill>
                  <a:schemeClr val="accent3"/>
                </a:solidFill>
              </a:rPr>
              <a:t>fondness</a:t>
            </a:r>
            <a:r>
              <a:rPr lang="en-GB" dirty="0">
                <a:solidFill>
                  <a:schemeClr val="bg1"/>
                </a:solidFill>
              </a:rPr>
              <a:t> continues for eternity</a:t>
            </a:r>
            <a:r>
              <a:rPr lang="en-GB" dirty="0" smtClean="0">
                <a:solidFill>
                  <a:schemeClr val="bg1"/>
                </a:solidFill>
              </a:rPr>
              <a:t>.</a:t>
            </a:r>
          </a:p>
          <a:p>
            <a:pPr lvl="1"/>
            <a:endParaRPr lang="en-GB" dirty="0">
              <a:solidFill>
                <a:schemeClr val="bg1"/>
              </a:solidFill>
            </a:endParaRPr>
          </a:p>
          <a:p>
            <a:pPr lvl="1"/>
            <a:endParaRPr lang="en-GB" sz="4400" dirty="0" smtClean="0">
              <a:solidFill>
                <a:schemeClr val="bg1"/>
              </a:solidFill>
              <a:latin typeface="Cooper Black" panose="0208090404030B020404" pitchFamily="18" charset="0"/>
            </a:endParaRPr>
          </a:p>
          <a:p>
            <a:pPr marL="457200" lvl="1" indent="0" algn="ctr">
              <a:buNone/>
            </a:pPr>
            <a:r>
              <a:rPr lang="en-GB" sz="4400" dirty="0" smtClean="0">
                <a:solidFill>
                  <a:schemeClr val="accent2">
                    <a:lumMod val="60000"/>
                    <a:lumOff val="40000"/>
                  </a:schemeClr>
                </a:solidFill>
                <a:latin typeface="Cooper Black" panose="0208090404030B020404" pitchFamily="18" charset="0"/>
              </a:rPr>
              <a:t>“I WANT SOME OF THAT!”</a:t>
            </a:r>
            <a:endParaRPr lang="en-GB" sz="4400" dirty="0">
              <a:solidFill>
                <a:schemeClr val="accent2">
                  <a:lumMod val="60000"/>
                  <a:lumOff val="40000"/>
                </a:schemeClr>
              </a:solidFill>
              <a:latin typeface="Cooper Black" panose="0208090404030B020404" pitchFamily="18" charset="0"/>
            </a:endParaRP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2534050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smtClean="0">
                <a:solidFill>
                  <a:schemeClr val="accent3"/>
                </a:solidFill>
                <a:latin typeface="Cooper Black" panose="0208090404030B020404" pitchFamily="18" charset="0"/>
              </a:rPr>
              <a:t>How would you demotivate your trainee?</a:t>
            </a:r>
            <a:endParaRPr lang="en-GB" dirty="0">
              <a:solidFill>
                <a:schemeClr val="accent3"/>
              </a:solidFill>
              <a:latin typeface="Cooper Black" panose="0208090404030B020404" pitchFamily="18" charset="0"/>
            </a:endParaRPr>
          </a:p>
        </p:txBody>
      </p:sp>
      <p:sp>
        <p:nvSpPr>
          <p:cNvPr id="3" name="Content Placeholder 2"/>
          <p:cNvSpPr>
            <a:spLocks noGrp="1"/>
          </p:cNvSpPr>
          <p:nvPr>
            <p:ph type="subTitle" idx="1"/>
          </p:nvPr>
        </p:nvSpPr>
        <p:spPr>
          <a:xfrm>
            <a:off x="1524000" y="3041781"/>
            <a:ext cx="9144000" cy="3135084"/>
          </a:xfrm>
        </p:spPr>
        <p:txBody>
          <a:bodyPr>
            <a:normAutofit fontScale="55000" lnSpcReduction="20000"/>
          </a:bodyPr>
          <a:lstStyle/>
          <a:p>
            <a:r>
              <a:rPr lang="en-GB" sz="4500" dirty="0" smtClean="0">
                <a:solidFill>
                  <a:schemeClr val="bg1"/>
                </a:solidFill>
              </a:rPr>
              <a:t>4 small groups of 6 (one with 7)</a:t>
            </a:r>
          </a:p>
          <a:p>
            <a:r>
              <a:rPr lang="en-GB" sz="4500" dirty="0" smtClean="0">
                <a:solidFill>
                  <a:schemeClr val="bg1"/>
                </a:solidFill>
              </a:rPr>
              <a:t>Flip chart, pen, scribe</a:t>
            </a:r>
          </a:p>
          <a:p>
            <a:r>
              <a:rPr lang="en-GB" sz="4500" dirty="0" smtClean="0">
                <a:solidFill>
                  <a:schemeClr val="bg1"/>
                </a:solidFill>
              </a:rPr>
              <a:t>20 minutes</a:t>
            </a:r>
          </a:p>
          <a:p>
            <a:endParaRPr lang="en-GB" sz="4500" dirty="0" smtClean="0">
              <a:solidFill>
                <a:schemeClr val="bg1"/>
              </a:solidFill>
            </a:endParaRPr>
          </a:p>
          <a:p>
            <a:r>
              <a:rPr lang="en-GB" sz="4500" u="sng" dirty="0" smtClean="0">
                <a:solidFill>
                  <a:srgbClr val="92D050"/>
                </a:solidFill>
              </a:rPr>
              <a:t>Use your own motivating/demotivating experiences</a:t>
            </a:r>
          </a:p>
          <a:p>
            <a:pPr lvl="1"/>
            <a:r>
              <a:rPr lang="en-GB" sz="4500" dirty="0" smtClean="0">
                <a:solidFill>
                  <a:srgbClr val="92D050"/>
                </a:solidFill>
              </a:rPr>
              <a:t>As a trainee doctor</a:t>
            </a:r>
          </a:p>
          <a:p>
            <a:pPr lvl="1"/>
            <a:r>
              <a:rPr lang="en-GB" sz="4500" dirty="0" smtClean="0">
                <a:solidFill>
                  <a:srgbClr val="92D050"/>
                </a:solidFill>
              </a:rPr>
              <a:t>As a trainee something else (skiing, cake making)</a:t>
            </a:r>
          </a:p>
          <a:p>
            <a:pPr lvl="1"/>
            <a:r>
              <a:rPr lang="en-GB" sz="4500" dirty="0" smtClean="0">
                <a:solidFill>
                  <a:srgbClr val="92D050"/>
                </a:solidFill>
              </a:rPr>
              <a:t>In relation to household activities?</a:t>
            </a:r>
          </a:p>
          <a:p>
            <a:endParaRPr lang="en-GB" dirty="0" smtClean="0">
              <a:solidFill>
                <a:schemeClr val="bg1"/>
              </a:solidFill>
            </a:endParaRPr>
          </a:p>
          <a:p>
            <a:endParaRPr lang="en-GB" dirty="0" smtClean="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smtClean="0">
                <a:solidFill>
                  <a:schemeClr val="accent4">
                    <a:lumMod val="50000"/>
                  </a:schemeClr>
                </a:solidFill>
              </a:rPr>
              <a:t>Reverse the </a:t>
            </a:r>
            <a:r>
              <a:rPr lang="en-GB" dirty="0" err="1" smtClean="0">
                <a:solidFill>
                  <a:schemeClr val="accent4">
                    <a:lumMod val="50000"/>
                  </a:schemeClr>
                </a:solidFill>
              </a:rPr>
              <a:t>demotivators</a:t>
            </a:r>
            <a:endParaRPr lang="en-GB" dirty="0" smtClean="0">
              <a:solidFill>
                <a:schemeClr val="accent4">
                  <a:lumMod val="50000"/>
                </a:schemeClr>
              </a:solidFill>
            </a:endParaRPr>
          </a:p>
          <a:p>
            <a:r>
              <a:rPr lang="en-GB" dirty="0" err="1" smtClean="0">
                <a:solidFill>
                  <a:schemeClr val="accent4">
                    <a:lumMod val="50000"/>
                  </a:schemeClr>
                </a:solidFill>
              </a:rPr>
              <a:t>Flipcahrt</a:t>
            </a:r>
            <a:r>
              <a:rPr lang="en-GB" dirty="0" smtClean="0">
                <a:solidFill>
                  <a:schemeClr val="accent4">
                    <a:lumMod val="50000"/>
                  </a:schemeClr>
                </a:solidFill>
              </a:rPr>
              <a:t> &amp; </a:t>
            </a:r>
            <a:r>
              <a:rPr lang="en-GB" dirty="0" err="1" smtClean="0">
                <a:solidFill>
                  <a:schemeClr val="accent4">
                    <a:lumMod val="50000"/>
                  </a:schemeClr>
                </a:solidFill>
              </a:rPr>
              <a:t>Mindmanager</a:t>
            </a:r>
            <a:r>
              <a:rPr lang="en-GB" dirty="0" smtClean="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GET TO KNOW THE TRAINEE AS A PERSON, AND START FROM THERE</a:t>
            </a:r>
            <a:endParaRPr lang="en-GB" sz="4000" dirty="0"/>
          </a:p>
        </p:txBody>
      </p:sp>
      <p:sp>
        <p:nvSpPr>
          <p:cNvPr id="3" name="Text Placeholder 2"/>
          <p:cNvSpPr>
            <a:spLocks noGrp="1"/>
          </p:cNvSpPr>
          <p:nvPr>
            <p:ph type="body" idx="1"/>
          </p:nvPr>
        </p:nvSpPr>
        <p:spPr/>
        <p:txBody>
          <a:bodyPr>
            <a:normAutofit/>
          </a:bodyPr>
          <a:lstStyle/>
          <a:p>
            <a:pPr algn="r"/>
            <a:r>
              <a:rPr lang="en-GB" sz="3200" dirty="0" smtClean="0"/>
              <a:t>The Solution</a:t>
            </a:r>
            <a:endParaRPr lang="en-GB" sz="3200" dirty="0"/>
          </a:p>
        </p:txBody>
      </p:sp>
    </p:spTree>
    <p:extLst>
      <p:ext uri="{BB962C8B-B14F-4D97-AF65-F5344CB8AC3E}">
        <p14:creationId xmlns:p14="http://schemas.microsoft.com/office/powerpoint/2010/main" val="1064424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to know the trainee as a person…</a:t>
            </a:r>
            <a:endParaRPr lang="en-GB" dirty="0"/>
          </a:p>
        </p:txBody>
      </p:sp>
      <p:sp>
        <p:nvSpPr>
          <p:cNvPr id="3" name="Content Placeholder 2"/>
          <p:cNvSpPr>
            <a:spLocks noGrp="1"/>
          </p:cNvSpPr>
          <p:nvPr>
            <p:ph idx="1"/>
          </p:nvPr>
        </p:nvSpPr>
        <p:spPr/>
        <p:txBody>
          <a:bodyPr/>
          <a:lstStyle/>
          <a:p>
            <a:r>
              <a:rPr lang="en-GB" sz="2400" dirty="0" smtClean="0"/>
              <a:t>Not only at induction.</a:t>
            </a:r>
          </a:p>
          <a:p>
            <a:r>
              <a:rPr lang="en-GB" sz="2400" dirty="0" smtClean="0"/>
              <a:t>Be genuinely inquisitive about their lives regularly</a:t>
            </a:r>
          </a:p>
          <a:p>
            <a:r>
              <a:rPr lang="en-GB" sz="2400" dirty="0" smtClean="0"/>
              <a:t>Share stories</a:t>
            </a:r>
          </a:p>
          <a:p>
            <a:r>
              <a:rPr lang="en-GB" sz="2400" dirty="0" smtClean="0"/>
              <a:t>Use what you know about their lives – contextualise</a:t>
            </a:r>
          </a:p>
          <a:p>
            <a:r>
              <a:rPr lang="en-GB" sz="2400" dirty="0" smtClean="0"/>
              <a:t>Build on their experience (constructivism)</a:t>
            </a:r>
          </a:p>
          <a:p>
            <a:r>
              <a:rPr lang="en-GB" sz="2400" dirty="0" smtClean="0"/>
              <a:t>Use your experience too (past/real-time)</a:t>
            </a:r>
          </a:p>
          <a:p>
            <a:r>
              <a:rPr lang="en-GB" sz="2400" dirty="0" smtClean="0"/>
              <a:t>Build together (collaborate)</a:t>
            </a:r>
          </a:p>
          <a:p>
            <a:r>
              <a:rPr lang="en-GB" sz="2400" dirty="0" smtClean="0"/>
              <a:t>Bounce off each other.</a:t>
            </a:r>
          </a:p>
          <a:p>
            <a:endParaRPr lang="en-GB" dirty="0" smtClean="0"/>
          </a:p>
          <a:p>
            <a:endParaRPr lang="en-GB" dirty="0" smtClean="0"/>
          </a:p>
          <a:p>
            <a:endParaRPr lang="en-GB" dirty="0"/>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70000" lnSpcReduction="20000"/>
          </a:bodyPr>
          <a:lstStyle/>
          <a:p>
            <a:pPr algn="just"/>
            <a:r>
              <a:rPr lang="en-GB" dirty="0" smtClean="0">
                <a:solidFill>
                  <a:schemeClr val="tx2"/>
                </a:solidFill>
              </a:rPr>
              <a:t>Why do we look at random cases?  Why can’t we just look at the problem ones?  The ones I know I have a problem with?</a:t>
            </a:r>
          </a:p>
          <a:p>
            <a:pPr algn="just"/>
            <a:r>
              <a:rPr lang="en-GB" dirty="0" smtClean="0">
                <a:solidFill>
                  <a:srgbClr val="0070C0"/>
                </a:solidFill>
              </a:rPr>
              <a:t>Have you heard of something called the </a:t>
            </a:r>
            <a:r>
              <a:rPr lang="en-GB" dirty="0" err="1" smtClean="0">
                <a:solidFill>
                  <a:srgbClr val="0070C0"/>
                </a:solidFill>
              </a:rPr>
              <a:t>Johari</a:t>
            </a:r>
            <a:r>
              <a:rPr lang="en-GB" dirty="0" smtClean="0">
                <a:solidFill>
                  <a:srgbClr val="0070C0"/>
                </a:solidFill>
              </a:rPr>
              <a:t> Window Shaun?</a:t>
            </a:r>
          </a:p>
          <a:p>
            <a:pPr algn="just"/>
            <a:r>
              <a:rPr lang="en-GB" dirty="0" smtClean="0">
                <a:solidFill>
                  <a:schemeClr val="tx2"/>
                </a:solidFill>
              </a:rPr>
              <a:t>Nope. </a:t>
            </a:r>
          </a:p>
          <a:p>
            <a:pPr algn="just"/>
            <a:r>
              <a:rPr lang="en-GB" dirty="0" smtClean="0">
                <a:solidFill>
                  <a:srgbClr val="0070C0"/>
                </a:solidFill>
              </a:rPr>
              <a:t>In that case, let’s go back a bit to something you told me about yourself at induction.  I remember you saying that you were a serious triathlon competitor when you were in your 20s.</a:t>
            </a:r>
          </a:p>
          <a:p>
            <a:pPr algn="just"/>
            <a:r>
              <a:rPr lang="en-GB" dirty="0" smtClean="0">
                <a:solidFill>
                  <a:schemeClr val="tx2"/>
                </a:solidFill>
              </a:rPr>
              <a:t>Yeah, that’s right.</a:t>
            </a:r>
          </a:p>
          <a:p>
            <a:pPr algn="just"/>
            <a:r>
              <a:rPr lang="en-GB" dirty="0" smtClean="0">
                <a:solidFill>
                  <a:srgbClr val="0070C0"/>
                </a:solidFill>
              </a:rPr>
              <a:t>And if I remember rightly, you had a professional coach?</a:t>
            </a:r>
          </a:p>
          <a:p>
            <a:pPr algn="just"/>
            <a:r>
              <a:rPr lang="en-GB" dirty="0" smtClean="0">
                <a:solidFill>
                  <a:schemeClr val="tx2"/>
                </a:solidFill>
              </a:rPr>
              <a:t>Yes – he was good too.</a:t>
            </a:r>
          </a:p>
          <a:p>
            <a:pPr algn="just"/>
            <a:r>
              <a:rPr lang="en-GB" dirty="0" smtClean="0">
                <a:solidFill>
                  <a:srgbClr val="0070C0"/>
                </a:solidFill>
              </a:rPr>
              <a:t>So, tell me, what was good about him?</a:t>
            </a:r>
          </a:p>
          <a:p>
            <a:pPr algn="just"/>
            <a:r>
              <a:rPr lang="en-GB" dirty="0" smtClean="0">
                <a:solidFill>
                  <a:schemeClr val="tx2"/>
                </a:solidFill>
              </a:rPr>
              <a:t>He would give some really good advice on how I could improve.</a:t>
            </a:r>
          </a:p>
          <a:p>
            <a:pPr algn="just"/>
            <a:r>
              <a:rPr lang="en-GB" dirty="0" smtClean="0">
                <a:solidFill>
                  <a:srgbClr val="0070C0"/>
                </a:solidFill>
              </a:rPr>
              <a:t>And was that advice anything new? </a:t>
            </a:r>
            <a:r>
              <a:rPr lang="en-GB" dirty="0">
                <a:solidFill>
                  <a:srgbClr val="0070C0"/>
                </a:solidFill>
              </a:rPr>
              <a:t>S</a:t>
            </a:r>
            <a:r>
              <a:rPr lang="en-GB" dirty="0" smtClean="0">
                <a:solidFill>
                  <a:srgbClr val="0070C0"/>
                </a:solidFill>
              </a:rPr>
              <a:t>tuff you always knew already in your own mind?</a:t>
            </a:r>
          </a:p>
          <a:p>
            <a:pPr algn="just"/>
            <a:r>
              <a:rPr lang="en-GB" dirty="0" smtClean="0">
                <a:solidFill>
                  <a:schemeClr val="tx2"/>
                </a:solidFill>
              </a:rPr>
              <a:t>Occasionally, but most of the time, no.  It was impossible for me to know some of that stuff because one would have to be out of my body to observe me.</a:t>
            </a:r>
          </a:p>
          <a:p>
            <a:pPr algn="just"/>
            <a:r>
              <a:rPr lang="en-GB" dirty="0" smtClean="0">
                <a:solidFill>
                  <a:srgbClr val="0070C0"/>
                </a:solidFill>
              </a:rPr>
              <a:t>So, in summary, there were things that you knew about yourself (where you needed to improve) and things which you didn’t (but your coach did).  Is that about right?</a:t>
            </a:r>
          </a:p>
          <a:p>
            <a:pPr algn="just"/>
            <a:r>
              <a:rPr lang="en-GB" dirty="0" smtClean="0">
                <a:solidFill>
                  <a:srgbClr val="0070C0"/>
                </a:solidFill>
              </a:rPr>
              <a:t>Does this give you some idea of why we do Random Cases as well as Problem Cases?</a:t>
            </a:r>
          </a:p>
          <a:p>
            <a:pPr algn="just"/>
            <a:r>
              <a:rPr lang="en-GB" dirty="0" smtClean="0">
                <a:solidFill>
                  <a:schemeClr val="tx2"/>
                </a:solidFill>
              </a:rPr>
              <a:t>Yeah, I get it now.  No one’s ever explained that before.  But what’s this thing </a:t>
            </a:r>
            <a:r>
              <a:rPr lang="en-GB" dirty="0" err="1" smtClean="0">
                <a:solidFill>
                  <a:schemeClr val="tx2"/>
                </a:solidFill>
              </a:rPr>
              <a:t>Johari</a:t>
            </a:r>
            <a:r>
              <a:rPr lang="en-GB" dirty="0" smtClean="0">
                <a:solidFill>
                  <a:schemeClr val="tx2"/>
                </a:solidFill>
              </a:rPr>
              <a:t>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smtClean="0"/>
              <a:t>Teaching through real contextual conversations</a:t>
            </a:r>
            <a:endParaRPr lang="en-GB" sz="2400" b="1" dirty="0">
              <a:solidFill>
                <a:srgbClr val="0070C0"/>
              </a:solidFill>
            </a:endParaRP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5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shields</a:t>
            </a:r>
            <a:endParaRPr lang="en-GB" dirty="0"/>
          </a:p>
        </p:txBody>
      </p:sp>
      <p:sp>
        <p:nvSpPr>
          <p:cNvPr id="3" name="Content Placeholder 2"/>
          <p:cNvSpPr>
            <a:spLocks noGrp="1"/>
          </p:cNvSpPr>
          <p:nvPr>
            <p:ph idx="1"/>
          </p:nvPr>
        </p:nvSpPr>
        <p:spPr>
          <a:xfrm>
            <a:off x="1040080" y="1856942"/>
            <a:ext cx="10515600" cy="4351338"/>
          </a:xfrm>
        </p:spPr>
        <p:txBody>
          <a:bodyPr/>
          <a:lstStyle/>
          <a:p>
            <a:pPr lvl="0"/>
            <a:r>
              <a:rPr lang="en-US" dirty="0" smtClean="0"/>
              <a:t>Pair up with someone you don’t know.</a:t>
            </a:r>
          </a:p>
          <a:p>
            <a:pPr lvl="0"/>
            <a:r>
              <a:rPr lang="en-US" dirty="0" smtClean="0"/>
              <a:t>In </a:t>
            </a:r>
            <a:r>
              <a:rPr lang="en-US" dirty="0"/>
              <a:t>each quadrant, use any combination of </a:t>
            </a:r>
            <a:r>
              <a:rPr lang="en-US" b="1" dirty="0"/>
              <a:t>drawings, pictures, or words</a:t>
            </a:r>
            <a:r>
              <a:rPr lang="en-US" dirty="0"/>
              <a:t> to say something about </a:t>
            </a:r>
            <a:r>
              <a:rPr lang="en-US" dirty="0" smtClean="0"/>
              <a:t>yourself.</a:t>
            </a:r>
            <a:endParaRPr lang="en-GB" dirty="0"/>
          </a:p>
          <a:p>
            <a:pPr marL="0" lvl="0" indent="0">
              <a:buNone/>
            </a:pPr>
            <a:r>
              <a:rPr lang="en-US" i="1" dirty="0"/>
              <a:t>For </a:t>
            </a:r>
            <a:r>
              <a:rPr lang="en-US" i="1" dirty="0" smtClean="0"/>
              <a:t>example</a:t>
            </a:r>
          </a:p>
          <a:p>
            <a:pPr lvl="0"/>
            <a:r>
              <a:rPr lang="en-US" b="1" dirty="0" smtClean="0"/>
              <a:t>county/city/town </a:t>
            </a:r>
          </a:p>
          <a:p>
            <a:pPr lvl="0"/>
            <a:r>
              <a:rPr lang="en-US" b="1" dirty="0" smtClean="0"/>
              <a:t>hobby </a:t>
            </a:r>
            <a:r>
              <a:rPr lang="en-US" b="1" dirty="0"/>
              <a:t>or interest </a:t>
            </a:r>
            <a:endParaRPr lang="en-US" b="1" dirty="0" smtClean="0"/>
          </a:p>
          <a:p>
            <a:pPr lvl="0"/>
            <a:r>
              <a:rPr lang="en-US" b="1" dirty="0" smtClean="0"/>
              <a:t>greatest </a:t>
            </a:r>
            <a:r>
              <a:rPr lang="en-US" b="1" dirty="0"/>
              <a:t>achievement </a:t>
            </a:r>
            <a:endParaRPr lang="en-US" dirty="0" smtClean="0"/>
          </a:p>
          <a:p>
            <a:pPr lvl="0"/>
            <a:r>
              <a:rPr lang="en-US" b="1" dirty="0" smtClean="0"/>
              <a:t>personal aspiration</a:t>
            </a:r>
            <a:endParaRPr lang="en-GB" dirty="0"/>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smtClean="0">
                <a:solidFill>
                  <a:schemeClr val="bg1">
                    <a:lumMod val="85000"/>
                  </a:schemeClr>
                </a:solidFill>
              </a:rPr>
              <a:t>Talk: other exercises</a:t>
            </a:r>
            <a:endParaRPr lang="en-GB" dirty="0">
              <a:solidFill>
                <a:schemeClr val="bg1">
                  <a:lumMod val="85000"/>
                </a:schemeClr>
              </a:solidFill>
            </a:endParaRPr>
          </a:p>
        </p:txBody>
      </p:sp>
    </p:spTree>
    <p:extLst>
      <p:ext uri="{BB962C8B-B14F-4D97-AF65-F5344CB8AC3E}">
        <p14:creationId xmlns:p14="http://schemas.microsoft.com/office/powerpoint/2010/main" val="42216649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803755" y="2276279"/>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345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Encouraging towards Self-Actualisation</a:t>
            </a:r>
            <a:endParaRPr lang="en-GB" dirty="0"/>
          </a:p>
        </p:txBody>
      </p:sp>
      <p:sp>
        <p:nvSpPr>
          <p:cNvPr id="3" name="Text Placeholder 2"/>
          <p:cNvSpPr>
            <a:spLocks noGrp="1"/>
          </p:cNvSpPr>
          <p:nvPr>
            <p:ph type="body" idx="1"/>
          </p:nvPr>
        </p:nvSpPr>
        <p:spPr/>
        <p:txBody>
          <a:bodyPr/>
          <a:lstStyle/>
          <a:p>
            <a:r>
              <a:rPr lang="en-GB" sz="2800" dirty="0" smtClean="0"/>
              <a:t>Abraham Maslow</a:t>
            </a:r>
          </a:p>
          <a:p>
            <a:r>
              <a:rPr lang="en-GB" i="1" dirty="0" smtClean="0"/>
              <a:t>A Theory of Human Motivation</a:t>
            </a:r>
            <a:endParaRPr lang="en-GB" i="1" dirty="0"/>
          </a:p>
        </p:txBody>
      </p:sp>
    </p:spTree>
    <p:extLst>
      <p:ext uri="{BB962C8B-B14F-4D97-AF65-F5344CB8AC3E}">
        <p14:creationId xmlns:p14="http://schemas.microsoft.com/office/powerpoint/2010/main" val="3377194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Self-actualisation Questionnaire</a:t>
            </a:r>
            <a:endParaRPr lang="en-GB" dirty="0"/>
          </a:p>
        </p:txBody>
      </p:sp>
      <p:sp>
        <p:nvSpPr>
          <p:cNvPr id="3" name="Content Placeholder 2"/>
          <p:cNvSpPr>
            <a:spLocks noGrp="1"/>
          </p:cNvSpPr>
          <p:nvPr>
            <p:ph idx="1"/>
          </p:nvPr>
        </p:nvSpPr>
        <p:spPr/>
        <p:txBody>
          <a:bodyPr/>
          <a:lstStyle/>
          <a:p>
            <a:r>
              <a:rPr lang="en-GB" dirty="0" smtClean="0"/>
              <a:t>Try it – where are you?</a:t>
            </a:r>
          </a:p>
          <a:p>
            <a:r>
              <a:rPr lang="en-GB" dirty="0" smtClean="0"/>
              <a:t>Examine low scores </a:t>
            </a:r>
            <a:r>
              <a:rPr lang="en-GB" dirty="0" smtClean="0">
                <a:sym typeface="Wingdings" panose="05000000000000000000" pitchFamily="2" charset="2"/>
              </a:rPr>
              <a:t> What needs to happen to move these up?</a:t>
            </a:r>
          </a:p>
          <a:p>
            <a:r>
              <a:rPr lang="en-GB" dirty="0" smtClean="0">
                <a:sym typeface="Wingdings" panose="05000000000000000000" pitchFamily="2" charset="2"/>
              </a:rPr>
              <a:t>That’s of course if you want to move them up</a:t>
            </a:r>
            <a:endParaRPr lang="en-GB" dirty="0"/>
          </a:p>
        </p:txBody>
      </p:sp>
    </p:spTree>
    <p:extLst>
      <p:ext uri="{BB962C8B-B14F-4D97-AF65-F5344CB8AC3E}">
        <p14:creationId xmlns:p14="http://schemas.microsoft.com/office/powerpoint/2010/main" val="399360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Self-actualised people</a:t>
            </a:r>
            <a:endParaRPr lang="en-GB" dirty="0"/>
          </a:p>
        </p:txBody>
      </p:sp>
      <p:sp>
        <p:nvSpPr>
          <p:cNvPr id="3" name="Content Placeholder 2"/>
          <p:cNvSpPr>
            <a:spLocks noGrp="1"/>
          </p:cNvSpPr>
          <p:nvPr>
            <p:ph idx="1"/>
          </p:nvPr>
        </p:nvSpPr>
        <p:spPr/>
        <p:txBody>
          <a:bodyPr>
            <a:normAutofit lnSpcReduction="10000"/>
          </a:bodyPr>
          <a:lstStyle/>
          <a:p>
            <a:pPr algn="just"/>
            <a:r>
              <a:rPr lang="en-GB" sz="2400" dirty="0"/>
              <a:t>Self-actualised people are </a:t>
            </a:r>
            <a:r>
              <a:rPr lang="en-GB" sz="2400" dirty="0" smtClean="0"/>
              <a:t>‘whole’ people </a:t>
            </a:r>
            <a:r>
              <a:rPr lang="en-GB" sz="2400" dirty="0"/>
              <a:t>who yearn to realise their full potential.   </a:t>
            </a:r>
            <a:r>
              <a:rPr lang="en-GB" sz="2400" dirty="0" smtClean="0"/>
              <a:t>They have the desire for self-fulfilment.  A self-actualiser is a person who is living creatively and fully using his or her potentials.  In </a:t>
            </a:r>
            <a:r>
              <a:rPr lang="en-GB" sz="2400" dirty="0"/>
              <a:t>doing so, they express their creativity, quest for spiritual enlightenment, pursuit for knowledge and their desire to give back to society (contribution).   </a:t>
            </a:r>
            <a:r>
              <a:rPr lang="en-GB" sz="2400" dirty="0" smtClean="0"/>
              <a:t>The need to be good, to be fully alive and to find meaning in life.  It is growth-motivated rather than deficiency-motivated.  In </a:t>
            </a:r>
            <a:r>
              <a:rPr lang="en-GB" sz="2400" dirty="0"/>
              <a:t>summary, </a:t>
            </a:r>
            <a:r>
              <a:rPr lang="en-GB" sz="2400" dirty="0" smtClean="0"/>
              <a:t>it’s the final </a:t>
            </a:r>
            <a:r>
              <a:rPr lang="en-GB" sz="2400" dirty="0"/>
              <a:t>level of psychological development that can be achieved </a:t>
            </a:r>
            <a:r>
              <a:rPr lang="en-GB" sz="2400" b="1" dirty="0"/>
              <a:t>when basic and mental needs are essentially fulfilled</a:t>
            </a:r>
            <a:r>
              <a:rPr lang="en-GB" sz="2400" dirty="0"/>
              <a:t>.</a:t>
            </a:r>
          </a:p>
          <a:p>
            <a:pPr algn="just"/>
            <a:r>
              <a:rPr lang="en-GB" sz="2000" i="1" dirty="0" smtClean="0"/>
              <a:t>[actualised = make a reality; self-actualised = make a reality of what one is capable of becoming; the full realisation of one’s potential; intrinsic growth of what is already in the organism.  Words </a:t>
            </a:r>
            <a:r>
              <a:rPr lang="en-GB" sz="2000" i="1" dirty="0"/>
              <a:t>synonymous with self-actualisation: self-discovery, self-realisation and self-exploration</a:t>
            </a:r>
            <a:r>
              <a:rPr lang="en-GB" sz="2000" i="1" dirty="0" smtClean="0"/>
              <a:t>.]</a:t>
            </a:r>
            <a:endParaRPr lang="en-GB" sz="2000" i="1" dirty="0"/>
          </a:p>
          <a:p>
            <a:pPr algn="just"/>
            <a:endParaRPr lang="en-GB" sz="2000" i="1" dirty="0"/>
          </a:p>
        </p:txBody>
      </p:sp>
    </p:spTree>
    <p:extLst>
      <p:ext uri="{BB962C8B-B14F-4D97-AF65-F5344CB8AC3E}">
        <p14:creationId xmlns:p14="http://schemas.microsoft.com/office/powerpoint/2010/main" val="600152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Characteristics of self-actualised people</a:t>
            </a:r>
            <a:endParaRPr lang="en-GB" dirty="0"/>
          </a:p>
        </p:txBody>
      </p:sp>
      <p:sp>
        <p:nvSpPr>
          <p:cNvPr id="3" name="Content Placeholder 2"/>
          <p:cNvSpPr>
            <a:spLocks noGrp="1"/>
          </p:cNvSpPr>
          <p:nvPr>
            <p:ph idx="1"/>
          </p:nvPr>
        </p:nvSpPr>
        <p:spPr>
          <a:xfrm>
            <a:off x="838200" y="1853514"/>
            <a:ext cx="10515600" cy="4621426"/>
          </a:xfrm>
        </p:spPr>
        <p:txBody>
          <a:bodyPr>
            <a:noAutofit/>
          </a:bodyPr>
          <a:lstStyle/>
          <a:p>
            <a:pPr marL="0" indent="0" algn="just">
              <a:buNone/>
            </a:pPr>
            <a:r>
              <a:rPr lang="en-GB" sz="2100" dirty="0" smtClean="0">
                <a:latin typeface="Arial" panose="020B0604020202020204" pitchFamily="34" charset="0"/>
                <a:cs typeface="Arial" panose="020B0604020202020204" pitchFamily="34" charset="0"/>
              </a:rPr>
              <a:t>Self-actualisers are </a:t>
            </a:r>
            <a:r>
              <a:rPr lang="en-GB" sz="2100" b="1" dirty="0" smtClean="0">
                <a:latin typeface="Arial" panose="020B0604020202020204" pitchFamily="34" charset="0"/>
                <a:cs typeface="Arial" panose="020B0604020202020204" pitchFamily="34" charset="0"/>
              </a:rPr>
              <a:t>comfortable with themselves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accepting of others </a:t>
            </a:r>
            <a:r>
              <a:rPr lang="en-GB" sz="2100" dirty="0" smtClean="0">
                <a:latin typeface="Arial" panose="020B0604020202020204" pitchFamily="34" charset="0"/>
                <a:cs typeface="Arial" panose="020B0604020202020204" pitchFamily="34" charset="0"/>
              </a:rPr>
              <a:t>around them and of nature.  They </a:t>
            </a:r>
            <a:r>
              <a:rPr lang="en-GB" sz="2100" b="1" dirty="0" smtClean="0">
                <a:latin typeface="Arial" panose="020B0604020202020204" pitchFamily="34" charset="0"/>
                <a:cs typeface="Arial" panose="020B0604020202020204" pitchFamily="34" charset="0"/>
              </a:rPr>
              <a:t>accept the positives and the fundamental flaws </a:t>
            </a:r>
            <a:r>
              <a:rPr lang="en-GB" sz="2100" dirty="0" smtClean="0">
                <a:latin typeface="Arial" panose="020B0604020202020204" pitchFamily="34" charset="0"/>
                <a:cs typeface="Arial" panose="020B0604020202020204" pitchFamily="34" charset="0"/>
              </a:rPr>
              <a:t>of human nature.   They make their own judgement about things and aren’t reliant on other people or societal rules (they </a:t>
            </a:r>
            <a:r>
              <a:rPr lang="en-GB" sz="2100" b="1" dirty="0" smtClean="0">
                <a:latin typeface="Arial" panose="020B0604020202020204" pitchFamily="34" charset="0"/>
                <a:cs typeface="Arial" panose="020B0604020202020204" pitchFamily="34" charset="0"/>
              </a:rPr>
              <a:t>have autonomy</a:t>
            </a:r>
            <a:r>
              <a:rPr lang="en-GB" sz="2100" dirty="0" smtClean="0">
                <a:latin typeface="Arial" panose="020B0604020202020204" pitchFamily="34" charset="0"/>
                <a:cs typeface="Arial" panose="020B0604020202020204" pitchFamily="34" charset="0"/>
              </a:rPr>
              <a:t>).  They inherently know </a:t>
            </a:r>
            <a:r>
              <a:rPr lang="en-GB" sz="2100" b="1" dirty="0" smtClean="0">
                <a:latin typeface="Arial" panose="020B0604020202020204" pitchFamily="34" charset="0"/>
                <a:cs typeface="Arial" panose="020B0604020202020204" pitchFamily="34" charset="0"/>
              </a:rPr>
              <a:t>right from wrong. </a:t>
            </a:r>
            <a:r>
              <a:rPr lang="en-GB" sz="2100" dirty="0" smtClean="0">
                <a:latin typeface="Arial" panose="020B0604020202020204" pitchFamily="34" charset="0"/>
                <a:cs typeface="Arial" panose="020B0604020202020204" pitchFamily="34" charset="0"/>
              </a:rPr>
              <a:t> They are able to judge situations correctly and </a:t>
            </a:r>
            <a:r>
              <a:rPr lang="en-GB" sz="2100" b="1" dirty="0" smtClean="0">
                <a:latin typeface="Arial" panose="020B0604020202020204" pitchFamily="34" charset="0"/>
                <a:cs typeface="Arial" panose="020B0604020202020204" pitchFamily="34" charset="0"/>
              </a:rPr>
              <a:t>honestly.  </a:t>
            </a:r>
            <a:r>
              <a:rPr lang="en-GB" sz="2100" dirty="0" smtClean="0">
                <a:latin typeface="Arial" panose="020B0604020202020204" pitchFamily="34" charset="0"/>
                <a:cs typeface="Arial" panose="020B0604020202020204" pitchFamily="34" charset="0"/>
              </a:rPr>
              <a:t>They can even </a:t>
            </a:r>
            <a:r>
              <a:rPr lang="en-GB" sz="2100" b="1" dirty="0" smtClean="0">
                <a:latin typeface="Arial" panose="020B0604020202020204" pitchFamily="34" charset="0"/>
                <a:cs typeface="Arial" panose="020B0604020202020204" pitchFamily="34" charset="0"/>
              </a:rPr>
              <a:t>discern people </a:t>
            </a:r>
            <a:r>
              <a:rPr lang="en-GB" sz="2100" dirty="0" smtClean="0">
                <a:latin typeface="Arial" panose="020B0604020202020204" pitchFamily="34" charset="0"/>
                <a:cs typeface="Arial" panose="020B0604020202020204" pitchFamily="34" charset="0"/>
              </a:rPr>
              <a:t>fairly quickly – from those that are genuine from those that are fake.  They often feel they have a </a:t>
            </a:r>
            <a:r>
              <a:rPr lang="en-GB" sz="2100" b="1" dirty="0" smtClean="0">
                <a:latin typeface="Arial" panose="020B0604020202020204" pitchFamily="34" charset="0"/>
                <a:cs typeface="Arial" panose="020B0604020202020204" pitchFamily="34" charset="0"/>
              </a:rPr>
              <a:t>mission to fulfil in life </a:t>
            </a:r>
            <a:r>
              <a:rPr lang="en-GB" sz="2100" dirty="0" smtClean="0">
                <a:latin typeface="Arial" panose="020B0604020202020204" pitchFamily="34" charset="0"/>
                <a:cs typeface="Arial" panose="020B0604020202020204" pitchFamily="34" charset="0"/>
              </a:rPr>
              <a:t>or some task or problem ‘beyond’ themselves (instead of outside of themselves).  They </a:t>
            </a:r>
            <a:r>
              <a:rPr lang="en-GB" sz="2100" b="1" dirty="0" smtClean="0">
                <a:latin typeface="Arial" panose="020B0604020202020204" pitchFamily="34" charset="0"/>
                <a:cs typeface="Arial" panose="020B0604020202020204" pitchFamily="34" charset="0"/>
              </a:rPr>
              <a:t>constantly appreciate </a:t>
            </a:r>
            <a:r>
              <a:rPr lang="en-GB" sz="2100" dirty="0" smtClean="0">
                <a:latin typeface="Arial" panose="020B0604020202020204" pitchFamily="34" charset="0"/>
                <a:cs typeface="Arial" panose="020B0604020202020204" pitchFamily="34" charset="0"/>
              </a:rPr>
              <a:t>the </a:t>
            </a:r>
            <a:r>
              <a:rPr lang="en-GB" sz="2100" b="1" dirty="0" smtClean="0">
                <a:latin typeface="Arial" panose="020B0604020202020204" pitchFamily="34" charset="0"/>
                <a:cs typeface="Arial" panose="020B0604020202020204" pitchFamily="34" charset="0"/>
              </a:rPr>
              <a:t>here and now </a:t>
            </a:r>
            <a:r>
              <a:rPr lang="en-GB" sz="2100" dirty="0" smtClean="0">
                <a:latin typeface="Arial" panose="020B0604020202020204" pitchFamily="34" charset="0"/>
                <a:cs typeface="Arial" panose="020B0604020202020204" pitchFamily="34" charset="0"/>
              </a:rPr>
              <a:t>and within it the natural </a:t>
            </a:r>
            <a:r>
              <a:rPr lang="en-GB" sz="2100" b="1" dirty="0" smtClean="0">
                <a:latin typeface="Arial" panose="020B0604020202020204" pitchFamily="34" charset="0"/>
                <a:cs typeface="Arial" panose="020B0604020202020204" pitchFamily="34" charset="0"/>
              </a:rPr>
              <a:t>wonders in the world </a:t>
            </a:r>
            <a:r>
              <a:rPr lang="en-GB" sz="2100" dirty="0" smtClean="0">
                <a:latin typeface="Arial" panose="020B0604020202020204" pitchFamily="34" charset="0"/>
                <a:cs typeface="Arial" panose="020B0604020202020204" pitchFamily="34" charset="0"/>
              </a:rPr>
              <a:t>– a sunset, or a flower; which is as intensely experienced as it was at first.   They develop </a:t>
            </a:r>
            <a:r>
              <a:rPr lang="en-GB" sz="2100" b="1" dirty="0" smtClean="0">
                <a:latin typeface="Arial" panose="020B0604020202020204" pitchFamily="34" charset="0"/>
                <a:cs typeface="Arial" panose="020B0604020202020204" pitchFamily="34" charset="0"/>
              </a:rPr>
              <a:t>close loving bonds </a:t>
            </a:r>
            <a:r>
              <a:rPr lang="en-GB" sz="2100" dirty="0" smtClean="0">
                <a:latin typeface="Arial" panose="020B0604020202020204" pitchFamily="34" charset="0"/>
                <a:cs typeface="Arial" panose="020B0604020202020204" pitchFamily="34" charset="0"/>
              </a:rPr>
              <a:t>with those around them – they tend to have a few close friends rather than many superficial relationships.  Their </a:t>
            </a:r>
            <a:r>
              <a:rPr lang="en-GB" sz="2100" b="1" dirty="0" smtClean="0">
                <a:latin typeface="Arial" panose="020B0604020202020204" pitchFamily="34" charset="0"/>
                <a:cs typeface="Arial" panose="020B0604020202020204" pitchFamily="34" charset="0"/>
              </a:rPr>
              <a:t>lives are dotted with peak experiences (moments of rapture) </a:t>
            </a:r>
            <a:r>
              <a:rPr lang="en-GB" sz="2100" dirty="0" smtClean="0">
                <a:latin typeface="Arial" panose="020B0604020202020204" pitchFamily="34" charset="0"/>
                <a:cs typeface="Arial" panose="020B0604020202020204" pitchFamily="34" charset="0"/>
              </a:rPr>
              <a:t>– occasions marked by feelings of </a:t>
            </a:r>
            <a:r>
              <a:rPr lang="en-GB" sz="2100" b="1" dirty="0" smtClean="0">
                <a:latin typeface="Arial" panose="020B0604020202020204" pitchFamily="34" charset="0"/>
                <a:cs typeface="Arial" panose="020B0604020202020204" pitchFamily="34" charset="0"/>
              </a:rPr>
              <a:t>wonderment</a:t>
            </a:r>
            <a:r>
              <a:rPr lang="en-GB" sz="2100" dirty="0" smtClean="0">
                <a:latin typeface="Arial" panose="020B0604020202020204" pitchFamily="34" charset="0"/>
                <a:cs typeface="Arial" panose="020B0604020202020204" pitchFamily="34" charset="0"/>
              </a:rPr>
              <a:t>, </a:t>
            </a:r>
            <a:r>
              <a:rPr lang="en-GB" sz="2100" b="1" dirty="0" smtClean="0">
                <a:latin typeface="Arial" panose="020B0604020202020204" pitchFamily="34" charset="0"/>
                <a:cs typeface="Arial" panose="020B0604020202020204" pitchFamily="34" charset="0"/>
              </a:rPr>
              <a:t>ecstasy, harmony and deep meaning</a:t>
            </a:r>
            <a:r>
              <a:rPr lang="en-GB" sz="2100" dirty="0" smtClean="0">
                <a:latin typeface="Arial" panose="020B0604020202020204" pitchFamily="34" charset="0"/>
                <a:cs typeface="Arial" panose="020B0604020202020204" pitchFamily="34" charset="0"/>
              </a:rPr>
              <a:t>.  In this way, they </a:t>
            </a:r>
            <a:r>
              <a:rPr lang="en-GB" sz="2100" b="1" dirty="0" smtClean="0">
                <a:latin typeface="Arial" panose="020B0604020202020204" pitchFamily="34" charset="0"/>
                <a:cs typeface="Arial" panose="020B0604020202020204" pitchFamily="34" charset="0"/>
              </a:rPr>
              <a:t>feel at one with the universe, </a:t>
            </a:r>
            <a:r>
              <a:rPr lang="en-GB" sz="2100" dirty="0" smtClean="0">
                <a:latin typeface="Arial" panose="020B0604020202020204" pitchFamily="34" charset="0"/>
                <a:cs typeface="Arial" panose="020B0604020202020204" pitchFamily="34" charset="0"/>
              </a:rPr>
              <a:t>have an </a:t>
            </a:r>
            <a:r>
              <a:rPr lang="en-GB" sz="2100" b="1" dirty="0" smtClean="0">
                <a:latin typeface="Arial" panose="020B0604020202020204" pitchFamily="34" charset="0"/>
                <a:cs typeface="Arial" panose="020B0604020202020204" pitchFamily="34" charset="0"/>
              </a:rPr>
              <a:t>intense desire to help their fellow mankind, </a:t>
            </a:r>
            <a:r>
              <a:rPr lang="en-GB" sz="2100" dirty="0" smtClean="0">
                <a:latin typeface="Arial" panose="020B0604020202020204" pitchFamily="34" charset="0"/>
                <a:cs typeface="Arial" panose="020B0604020202020204" pitchFamily="34" charset="0"/>
              </a:rPr>
              <a:t>are</a:t>
            </a:r>
            <a:r>
              <a:rPr lang="en-GB" sz="2100" b="1" dirty="0" smtClean="0">
                <a:latin typeface="Arial" panose="020B0604020202020204" pitchFamily="34" charset="0"/>
                <a:cs typeface="Arial" panose="020B0604020202020204" pitchFamily="34" charset="0"/>
              </a:rPr>
              <a:t> </a:t>
            </a:r>
            <a:r>
              <a:rPr lang="en-GB" sz="2100" dirty="0" smtClean="0">
                <a:latin typeface="Arial" panose="020B0604020202020204" pitchFamily="34" charset="0"/>
                <a:cs typeface="Arial" panose="020B0604020202020204" pitchFamily="34" charset="0"/>
              </a:rPr>
              <a:t>dedicated to a </a:t>
            </a:r>
            <a:r>
              <a:rPr lang="en-GB" sz="2100" b="1" dirty="0" smtClean="0">
                <a:latin typeface="Arial" panose="020B0604020202020204" pitchFamily="34" charset="0"/>
                <a:cs typeface="Arial" panose="020B0604020202020204" pitchFamily="34" charset="0"/>
              </a:rPr>
              <a:t>vocation </a:t>
            </a:r>
            <a:r>
              <a:rPr lang="en-GB" sz="2100" dirty="0" smtClean="0">
                <a:latin typeface="Arial" panose="020B0604020202020204" pitchFamily="34" charset="0"/>
                <a:cs typeface="Arial" panose="020B0604020202020204" pitchFamily="34" charset="0"/>
              </a:rPr>
              <a:t>and are </a:t>
            </a:r>
            <a:r>
              <a:rPr lang="en-GB" sz="2100" b="1" dirty="0" smtClean="0">
                <a:latin typeface="Arial" panose="020B0604020202020204" pitchFamily="34" charset="0"/>
                <a:cs typeface="Arial" panose="020B0604020202020204" pitchFamily="34" charset="0"/>
              </a:rPr>
              <a:t>satisfied with themselves</a:t>
            </a:r>
            <a:r>
              <a:rPr lang="en-GB" sz="22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36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summary, self-actualised people are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smtClean="0"/>
              <a:t>Dedicated to a vocation</a:t>
            </a:r>
          </a:p>
          <a:p>
            <a:pPr>
              <a:buFont typeface="Wingdings" panose="05000000000000000000" pitchFamily="2" charset="2"/>
              <a:buChar char="§"/>
            </a:pPr>
            <a:r>
              <a:rPr lang="en-GB" dirty="0" smtClean="0"/>
              <a:t>Hard working</a:t>
            </a:r>
          </a:p>
          <a:p>
            <a:pPr>
              <a:buFont typeface="Wingdings" panose="05000000000000000000" pitchFamily="2" charset="2"/>
              <a:buChar char="§"/>
            </a:pPr>
            <a:r>
              <a:rPr lang="en-GB" dirty="0" smtClean="0"/>
              <a:t>Honest</a:t>
            </a:r>
          </a:p>
          <a:p>
            <a:pPr>
              <a:buFont typeface="Wingdings" panose="05000000000000000000" pitchFamily="2" charset="2"/>
              <a:buChar char="§"/>
            </a:pPr>
            <a:r>
              <a:rPr lang="en-GB" dirty="0" smtClean="0"/>
              <a:t>Courageous</a:t>
            </a:r>
          </a:p>
          <a:p>
            <a:pPr>
              <a:buFont typeface="Wingdings" panose="05000000000000000000" pitchFamily="2" charset="2"/>
              <a:buChar char="§"/>
            </a:pPr>
            <a:r>
              <a:rPr lang="en-GB" dirty="0" smtClean="0"/>
              <a:t>Creative</a:t>
            </a:r>
          </a:p>
          <a:p>
            <a:pPr>
              <a:buFont typeface="Wingdings" panose="05000000000000000000" pitchFamily="2" charset="2"/>
              <a:buChar char="§"/>
            </a:pPr>
            <a:r>
              <a:rPr lang="en-GB" dirty="0" smtClean="0"/>
              <a:t>Spontaneous</a:t>
            </a:r>
          </a:p>
          <a:p>
            <a:pPr marL="0" indent="0" algn="ctr">
              <a:buNone/>
            </a:pPr>
            <a:r>
              <a:rPr lang="en-GB" sz="3600" dirty="0" smtClean="0">
                <a:solidFill>
                  <a:srgbClr val="FF6600"/>
                </a:solidFill>
                <a:latin typeface="Cooper Black" panose="0208090404030B020404" pitchFamily="18" charset="0"/>
              </a:rPr>
              <a:t>Isn’t that what we are after?</a:t>
            </a:r>
            <a:endParaRPr lang="en-GB" sz="3600" dirty="0">
              <a:solidFill>
                <a:srgbClr val="FF6600"/>
              </a:solidFill>
              <a:latin typeface="Cooper Black" panose="0208090404030B020404" pitchFamily="18" charset="0"/>
            </a:endParaRPr>
          </a:p>
        </p:txBody>
      </p:sp>
    </p:spTree>
    <p:extLst>
      <p:ext uri="{BB962C8B-B14F-4D97-AF65-F5344CB8AC3E}">
        <p14:creationId xmlns:p14="http://schemas.microsoft.com/office/powerpoint/2010/main" val="20842877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smtClean="0">
                <a:solidFill>
                  <a:srgbClr val="00B050"/>
                </a:solidFill>
              </a:rPr>
              <a:t>Demotivated</a:t>
            </a:r>
            <a:endParaRPr lang="en-GB" sz="4400" dirty="0">
              <a:solidFill>
                <a:srgbClr val="00B050"/>
              </a:solidFill>
            </a:endParaRP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smtClean="0">
                <a:solidFill>
                  <a:schemeClr val="bg2">
                    <a:lumMod val="90000"/>
                  </a:schemeClr>
                </a:solidFill>
              </a:rPr>
              <a:t>Lazy</a:t>
            </a:r>
            <a:endParaRPr lang="en-GB" sz="4800" dirty="0">
              <a:solidFill>
                <a:schemeClr val="bg2">
                  <a:lumMod val="90000"/>
                </a:schemeClr>
              </a:solidFill>
            </a:endParaRP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smtClean="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smtClean="0">
                <a:solidFill>
                  <a:srgbClr val="0070C0"/>
                </a:solidFill>
                <a:latin typeface="Aharoni" panose="02010803020104030203" pitchFamily="2" charset="-79"/>
                <a:cs typeface="Aharoni" panose="02010803020104030203" pitchFamily="2" charset="-79"/>
              </a:rPr>
              <a:t>Bone idle</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Arrogant</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smtClean="0">
                <a:solidFill>
                  <a:srgbClr val="0070C0"/>
                </a:solidFill>
              </a:rPr>
              <a:t>Belligerent</a:t>
            </a:r>
            <a:endParaRPr lang="en-GB" sz="4400" dirty="0">
              <a:solidFill>
                <a:srgbClr val="0070C0"/>
              </a:solidFill>
            </a:endParaRP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smtClean="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smtClean="0">
                <a:solidFill>
                  <a:srgbClr val="FF0000"/>
                </a:solidFill>
                <a:latin typeface="Felix Titling" panose="04060505060202020A04" pitchFamily="82" charset="0"/>
              </a:rPr>
              <a:t>Obstructive</a:t>
            </a:r>
            <a:endParaRPr lang="en-GB" sz="4400" dirty="0">
              <a:solidFill>
                <a:srgbClr val="FF0000"/>
              </a:solidFill>
              <a:latin typeface="Felix Titling" panose="04060505060202020A04" pitchFamily="82" charset="0"/>
            </a:endParaRP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smtClean="0">
                <a:solidFill>
                  <a:schemeClr val="accent3"/>
                </a:solidFill>
              </a:rPr>
              <a:t>Pain in the bum</a:t>
            </a:r>
            <a:endParaRPr lang="en-GB" sz="4400" dirty="0">
              <a:solidFill>
                <a:schemeClr val="accent3"/>
              </a:solidFill>
            </a:endParaRP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Boring</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Moody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smtClean="0">
                <a:solidFill>
                  <a:schemeClr val="accent3"/>
                </a:solidFill>
              </a:rPr>
              <a:t>Narrow minded</a:t>
            </a:r>
            <a:endParaRPr lang="en-GB" sz="4400" dirty="0">
              <a:solidFill>
                <a:schemeClr val="accent3"/>
              </a:solidFill>
            </a:endParaRP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Pusillanimous</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Obstinate</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Inflexible</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smtClean="0">
                <a:solidFill>
                  <a:schemeClr val="accent1">
                    <a:lumMod val="60000"/>
                    <a:lumOff val="40000"/>
                  </a:schemeClr>
                </a:solidFill>
              </a:rPr>
              <a:t>Pompous</a:t>
            </a:r>
            <a:endParaRPr lang="en-GB" sz="4400" dirty="0">
              <a:solidFill>
                <a:schemeClr val="accent1">
                  <a:lumMod val="60000"/>
                  <a:lumOff val="40000"/>
                </a:schemeClr>
              </a:solidFill>
            </a:endParaRP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smtClean="0">
                <a:solidFill>
                  <a:schemeClr val="accent5"/>
                </a:solidFill>
              </a:rPr>
              <a:t>Quarrelsome</a:t>
            </a:r>
            <a:endParaRPr lang="en-GB" sz="4400" dirty="0">
              <a:solidFill>
                <a:schemeClr val="accent5"/>
              </a:solidFill>
            </a:endParaRP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smtClean="0">
                <a:solidFill>
                  <a:schemeClr val="bg1"/>
                </a:solidFill>
              </a:rPr>
              <a:t>Sarcastic</a:t>
            </a:r>
            <a:endParaRPr lang="en-GB" sz="7200" dirty="0">
              <a:solidFill>
                <a:schemeClr val="bg1"/>
              </a:solidFill>
            </a:endParaRP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Stubborn</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smtClean="0">
                <a:solidFill>
                  <a:srgbClr val="BD92DE"/>
                </a:solidFill>
              </a:rPr>
              <a:t>Truculent</a:t>
            </a:r>
            <a:endParaRPr lang="en-GB" sz="6600" dirty="0">
              <a:solidFill>
                <a:srgbClr val="BD92DE"/>
              </a:solidFill>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smtClean="0">
                <a:solidFill>
                  <a:srgbClr val="00B050"/>
                </a:solidFill>
              </a:rPr>
              <a:t>Proactive</a:t>
            </a:r>
            <a:endParaRPr lang="en-GB" sz="4400" dirty="0">
              <a:solidFill>
                <a:srgbClr val="00B050"/>
              </a:solidFill>
            </a:endParaRP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smtClean="0">
                <a:solidFill>
                  <a:schemeClr val="bg2">
                    <a:lumMod val="90000"/>
                  </a:schemeClr>
                </a:solidFill>
              </a:rPr>
              <a:t>Open to </a:t>
            </a:r>
          </a:p>
          <a:p>
            <a:pPr algn="ctr"/>
            <a:r>
              <a:rPr lang="en-GB" sz="4800" dirty="0" smtClean="0">
                <a:solidFill>
                  <a:schemeClr val="bg2">
                    <a:lumMod val="90000"/>
                  </a:schemeClr>
                </a:solidFill>
              </a:rPr>
              <a:t>new ideas</a:t>
            </a:r>
            <a:endParaRPr lang="en-GB" sz="4800" dirty="0">
              <a:solidFill>
                <a:schemeClr val="bg2">
                  <a:lumMod val="90000"/>
                </a:schemeClr>
              </a:solidFill>
            </a:endParaRP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smtClean="0">
                <a:solidFill>
                  <a:schemeClr val="accent3"/>
                </a:solidFill>
              </a:rPr>
              <a:t>Positive</a:t>
            </a:r>
          </a:p>
          <a:p>
            <a:pPr algn="ctr"/>
            <a:r>
              <a:rPr lang="en-GB" sz="5400" dirty="0" smtClean="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smtClean="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a:t>
            </a:r>
            <a:r>
              <a:rPr lang="en-GB" sz="4400" dirty="0" smtClean="0">
                <a:solidFill>
                  <a:srgbClr val="0070C0"/>
                </a:solidFill>
                <a:latin typeface="Aharoni" panose="02010803020104030203" pitchFamily="2" charset="-79"/>
                <a:cs typeface="Aharoni" panose="02010803020104030203" pitchFamily="2" charset="-79"/>
              </a:rPr>
              <a:t>or tutorials</a:t>
            </a:r>
            <a:endParaRPr lang="en-GB" sz="4400" dirty="0">
              <a:solidFill>
                <a:srgbClr val="0070C0"/>
              </a:solidFill>
              <a:latin typeface="Aharoni" panose="02010803020104030203" pitchFamily="2" charset="-79"/>
              <a:cs typeface="Aharoni" panose="02010803020104030203" pitchFamily="2" charset="-79"/>
            </a:endParaRP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smtClean="0">
                <a:solidFill>
                  <a:schemeClr val="accent2"/>
                </a:solidFill>
                <a:latin typeface="Andalus" panose="02020603050405020304" pitchFamily="18" charset="-78"/>
                <a:cs typeface="Andalus" panose="02020603050405020304" pitchFamily="18" charset="-78"/>
              </a:rPr>
              <a:t>Likeable</a:t>
            </a:r>
            <a:endParaRPr lang="en-GB" sz="4400" dirty="0">
              <a:solidFill>
                <a:schemeClr val="accent2"/>
              </a:solidFill>
              <a:latin typeface="Andalus" panose="02020603050405020304" pitchFamily="18" charset="-78"/>
              <a:cs typeface="Andalus" panose="02020603050405020304" pitchFamily="18" charset="-78"/>
            </a:endParaRP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smtClean="0">
                <a:solidFill>
                  <a:srgbClr val="0070C0"/>
                </a:solidFill>
              </a:rPr>
              <a:t>Eager to learn</a:t>
            </a:r>
            <a:endParaRPr lang="en-GB" sz="4400" dirty="0">
              <a:solidFill>
                <a:srgbClr val="0070C0"/>
              </a:solidFill>
            </a:endParaRP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smtClean="0">
                <a:solidFill>
                  <a:schemeClr val="accent1">
                    <a:lumMod val="40000"/>
                    <a:lumOff val="60000"/>
                  </a:schemeClr>
                </a:solidFill>
                <a:latin typeface="Arial Narrow" panose="020B0606020202030204" pitchFamily="34" charset="0"/>
              </a:rPr>
              <a:t>Great team</a:t>
            </a:r>
          </a:p>
          <a:p>
            <a:pPr algn="ctr"/>
            <a:r>
              <a:rPr lang="en-GB" sz="6600" dirty="0" smtClean="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smtClean="0">
                <a:solidFill>
                  <a:srgbClr val="FF0000"/>
                </a:solidFill>
                <a:latin typeface="Felix Titling" panose="04060505060202020A04" pitchFamily="82" charset="0"/>
              </a:rPr>
              <a:t>ADMITS WHEN </a:t>
            </a:r>
          </a:p>
          <a:p>
            <a:r>
              <a:rPr lang="en-GB" sz="2800" dirty="0" smtClean="0">
                <a:solidFill>
                  <a:srgbClr val="FF0000"/>
                </a:solidFill>
                <a:latin typeface="Felix Titling" panose="04060505060202020A04" pitchFamily="82" charset="0"/>
              </a:rPr>
              <a:t>RIGHT/WRONG</a:t>
            </a:r>
            <a:endParaRPr lang="en-GB" sz="2800" dirty="0">
              <a:solidFill>
                <a:srgbClr val="FF0000"/>
              </a:solidFill>
              <a:latin typeface="Felix Titling" panose="04060505060202020A04" pitchFamily="82" charset="0"/>
            </a:endParaRP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smtClean="0">
                <a:solidFill>
                  <a:schemeClr val="accent3"/>
                </a:solidFill>
              </a:rPr>
              <a:t>Spontaneously helps out</a:t>
            </a:r>
            <a:endParaRPr lang="en-GB" sz="4400" dirty="0">
              <a:solidFill>
                <a:schemeClr val="accent3"/>
              </a:solidFill>
            </a:endParaRP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smtClean="0">
                <a:solidFill>
                  <a:schemeClr val="accent6">
                    <a:lumMod val="20000"/>
                    <a:lumOff val="80000"/>
                  </a:schemeClr>
                </a:solidFill>
                <a:latin typeface="Baskerville Old Face" panose="02020602080505020303" pitchFamily="18" charset="0"/>
              </a:rPr>
              <a:t>Enthusiastic</a:t>
            </a:r>
            <a:endParaRPr lang="en-GB" sz="4400" dirty="0">
              <a:solidFill>
                <a:schemeClr val="accent6">
                  <a:lumMod val="20000"/>
                  <a:lumOff val="80000"/>
                </a:schemeClr>
              </a:solidFill>
              <a:latin typeface="Baskerville Old Face" panose="02020602080505020303" pitchFamily="18" charset="0"/>
            </a:endParaRP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smtClean="0">
                <a:solidFill>
                  <a:srgbClr val="FFFF00"/>
                </a:solidFill>
                <a:latin typeface="Aharoni" panose="02010803020104030203" pitchFamily="2" charset="-79"/>
                <a:cs typeface="Aharoni" panose="02010803020104030203" pitchFamily="2" charset="-79"/>
              </a:rPr>
              <a:t>Jolly</a:t>
            </a:r>
            <a:endParaRPr lang="en-GB" sz="6600" dirty="0">
              <a:solidFill>
                <a:srgbClr val="FFFF00"/>
              </a:solidFill>
              <a:latin typeface="Aharoni" panose="02010803020104030203" pitchFamily="2" charset="-79"/>
              <a:cs typeface="Aharoni" panose="02010803020104030203" pitchFamily="2" charset="-79"/>
            </a:endParaRP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smtClean="0">
                <a:solidFill>
                  <a:schemeClr val="accent3"/>
                </a:solidFill>
              </a:rPr>
              <a:t>A pleasure to</a:t>
            </a:r>
          </a:p>
          <a:p>
            <a:pPr algn="ctr"/>
            <a:r>
              <a:rPr lang="en-GB" sz="3600" dirty="0">
                <a:solidFill>
                  <a:schemeClr val="accent3"/>
                </a:solidFill>
              </a:rPr>
              <a:t>b</a:t>
            </a:r>
            <a:r>
              <a:rPr lang="en-GB" sz="3600" dirty="0" smtClean="0">
                <a:solidFill>
                  <a:schemeClr val="accent3"/>
                </a:solidFill>
              </a:rPr>
              <a:t>e with</a:t>
            </a:r>
            <a:endParaRPr lang="en-GB" sz="3600" dirty="0">
              <a:solidFill>
                <a:schemeClr val="accent3"/>
              </a:solidFill>
            </a:endParaRP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smtClean="0">
                <a:solidFill>
                  <a:schemeClr val="accent3"/>
                </a:solidFill>
                <a:latin typeface="Agency FB" panose="020B0503020202020204" pitchFamily="34" charset="0"/>
              </a:rPr>
              <a:t>Hard-worker</a:t>
            </a:r>
            <a:endParaRPr lang="en-GB" sz="6000" dirty="0">
              <a:solidFill>
                <a:schemeClr val="accent3"/>
              </a:solidFill>
              <a:latin typeface="Agency FB" panose="020B0503020202020204" pitchFamily="34" charset="0"/>
            </a:endParaRP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smtClean="0">
                <a:solidFill>
                  <a:schemeClr val="accent6">
                    <a:lumMod val="60000"/>
                    <a:lumOff val="40000"/>
                  </a:schemeClr>
                </a:solidFill>
                <a:latin typeface="Angsana New" panose="02020603050405020304" pitchFamily="18" charset="-34"/>
                <a:cs typeface="Angsana New" panose="02020603050405020304" pitchFamily="18" charset="-34"/>
              </a:rPr>
              <a:t>Engaging</a:t>
            </a:r>
            <a:endParaRPr lang="en-GB" sz="4400" dirty="0">
              <a:solidFill>
                <a:schemeClr val="accent6">
                  <a:lumMod val="60000"/>
                  <a:lumOff val="40000"/>
                </a:schemeClr>
              </a:solidFill>
              <a:latin typeface="Angsana New" panose="02020603050405020304" pitchFamily="18" charset="-34"/>
              <a:cs typeface="Angsana New" panose="02020603050405020304" pitchFamily="18" charset="-34"/>
            </a:endParaRP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smtClean="0">
                <a:solidFill>
                  <a:srgbClr val="00B0F0"/>
                </a:solidFill>
                <a:latin typeface="Arial Rounded MT Bold" panose="020F0704030504030204" pitchFamily="34" charset="0"/>
              </a:rPr>
              <a:t>Committed</a:t>
            </a:r>
            <a:endParaRPr lang="en-GB" sz="4400" dirty="0">
              <a:solidFill>
                <a:srgbClr val="00B0F0"/>
              </a:solidFill>
              <a:latin typeface="Arial Rounded MT Bold" panose="020F0704030504030204" pitchFamily="34" charset="0"/>
            </a:endParaRP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smtClean="0">
                <a:solidFill>
                  <a:schemeClr val="accent1">
                    <a:lumMod val="60000"/>
                    <a:lumOff val="40000"/>
                  </a:schemeClr>
                </a:solidFill>
              </a:rPr>
              <a:t>Respectful</a:t>
            </a:r>
            <a:endParaRPr lang="en-GB" sz="4400" dirty="0">
              <a:solidFill>
                <a:schemeClr val="accent1">
                  <a:lumMod val="60000"/>
                  <a:lumOff val="40000"/>
                </a:schemeClr>
              </a:solidFill>
            </a:endParaRP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smtClean="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smtClean="0">
                <a:solidFill>
                  <a:schemeClr val="bg1"/>
                </a:solidFill>
              </a:rPr>
              <a:t>Collaborates</a:t>
            </a:r>
            <a:endParaRPr lang="en-GB" sz="5400" dirty="0">
              <a:solidFill>
                <a:schemeClr val="bg1"/>
              </a:solidFill>
            </a:endParaRP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smtClean="0">
                <a:solidFill>
                  <a:schemeClr val="accent6"/>
                </a:solidFill>
                <a:latin typeface="Algerian" panose="04020705040A02060702" pitchFamily="82" charset="0"/>
              </a:rPr>
              <a:t>Truthful</a:t>
            </a:r>
            <a:endParaRPr lang="en-GB" sz="4400" dirty="0">
              <a:solidFill>
                <a:schemeClr val="accent6"/>
              </a:solidFill>
              <a:latin typeface="Algerian" panose="04020705040A02060702" pitchFamily="82" charset="0"/>
            </a:endParaRP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smtClean="0">
                <a:solidFill>
                  <a:srgbClr val="BD92DE"/>
                </a:solidFill>
              </a:rPr>
              <a:t>Reflective</a:t>
            </a:r>
            <a:endParaRPr lang="en-GB" sz="6600" dirty="0">
              <a:solidFill>
                <a:srgbClr val="BD92DE"/>
              </a:solidFill>
            </a:endParaRPr>
          </a:p>
        </p:txBody>
      </p:sp>
    </p:spTree>
    <p:extLst>
      <p:ext uri="{BB962C8B-B14F-4D97-AF65-F5344CB8AC3E}">
        <p14:creationId xmlns:p14="http://schemas.microsoft.com/office/powerpoint/2010/main" val="3513780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Maslow’s central ideas</a:t>
            </a:r>
            <a:endParaRPr lang="en-GB" dirty="0"/>
          </a:p>
        </p:txBody>
      </p:sp>
      <p:sp>
        <p:nvSpPr>
          <p:cNvPr id="3" name="Content Placeholder 2"/>
          <p:cNvSpPr>
            <a:spLocks noGrp="1"/>
          </p:cNvSpPr>
          <p:nvPr>
            <p:ph idx="1"/>
          </p:nvPr>
        </p:nvSpPr>
        <p:spPr/>
        <p:txBody>
          <a:bodyPr/>
          <a:lstStyle/>
          <a:p>
            <a:pPr marL="514350" indent="-514350" algn="just">
              <a:buFont typeface="+mj-lt"/>
              <a:buAutoNum type="arabicPeriod"/>
            </a:pPr>
            <a:r>
              <a:rPr lang="en-GB" dirty="0" smtClean="0"/>
              <a:t>Men &amp;</a:t>
            </a:r>
            <a:r>
              <a:rPr lang="en-GB" dirty="0"/>
              <a:t> </a:t>
            </a:r>
            <a:r>
              <a:rPr lang="en-GB" dirty="0" smtClean="0"/>
              <a:t>Women are basically good not evil.</a:t>
            </a:r>
          </a:p>
          <a:p>
            <a:pPr marL="514350" indent="-514350" algn="just">
              <a:buFont typeface="+mj-lt"/>
              <a:buAutoNum type="arabicPeriod"/>
            </a:pPr>
            <a:r>
              <a:rPr lang="en-GB" dirty="0" smtClean="0"/>
              <a:t>Human </a:t>
            </a:r>
            <a:r>
              <a:rPr lang="en-GB" dirty="0"/>
              <a:t>beings have an </a:t>
            </a:r>
            <a:r>
              <a:rPr lang="en-GB" b="1" dirty="0" smtClean="0"/>
              <a:t>INNATE</a:t>
            </a:r>
            <a:r>
              <a:rPr lang="en-GB" dirty="0" smtClean="0"/>
              <a:t> tendency </a:t>
            </a:r>
            <a:r>
              <a:rPr lang="en-GB" dirty="0"/>
              <a:t>to move toward higher levels of health, creativity, insight, and </a:t>
            </a:r>
            <a:r>
              <a:rPr lang="en-GB" dirty="0" smtClean="0"/>
              <a:t>self-fulfilment.</a:t>
            </a:r>
            <a:endParaRPr lang="en-GB" dirty="0"/>
          </a:p>
          <a:p>
            <a:pPr marL="514350" indent="-514350" algn="just">
              <a:buFont typeface="+mj-lt"/>
              <a:buAutoNum type="arabicPeriod"/>
            </a:pPr>
            <a:r>
              <a:rPr lang="en-GB" dirty="0" smtClean="0"/>
              <a:t>A deficiency of basic human needs leads to a </a:t>
            </a:r>
            <a:r>
              <a:rPr lang="en-GB" dirty="0"/>
              <a:t>blockage of the innate tendency toward </a:t>
            </a:r>
            <a:r>
              <a:rPr lang="en-GB" dirty="0" smtClean="0"/>
              <a:t>self-actualisation.</a:t>
            </a:r>
          </a:p>
          <a:p>
            <a:pPr marL="514350" indent="-514350" algn="just">
              <a:buFont typeface="+mj-lt"/>
              <a:buAutoNum type="arabicPeriod"/>
            </a:pPr>
            <a:r>
              <a:rPr lang="en-GB" dirty="0" smtClean="0"/>
              <a:t>Denial, frustration or twisting of our essential nature leads to psychopathology.</a:t>
            </a:r>
          </a:p>
          <a:p>
            <a:pPr marL="514350" indent="-514350" algn="just">
              <a:buFont typeface="+mj-lt"/>
              <a:buAutoNum type="arabicPeriod"/>
            </a:pPr>
            <a:r>
              <a:rPr lang="en-GB" dirty="0" smtClean="0"/>
              <a:t>Efficiency at work and </a:t>
            </a:r>
            <a:r>
              <a:rPr lang="en-GB" dirty="0"/>
              <a:t>personal growth are not incompatible. </a:t>
            </a:r>
          </a:p>
        </p:txBody>
      </p:sp>
    </p:spTree>
    <p:extLst>
      <p:ext uri="{BB962C8B-B14F-4D97-AF65-F5344CB8AC3E}">
        <p14:creationId xmlns:p14="http://schemas.microsoft.com/office/powerpoint/2010/main" val="11334035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smtClean="0"/>
              <a:t>Their Life</a:t>
            </a:r>
            <a:endParaRPr lang="en-GB" sz="4400" dirty="0"/>
          </a:p>
        </p:txBody>
      </p:sp>
    </p:spTree>
    <p:extLst>
      <p:ext uri="{BB962C8B-B14F-4D97-AF65-F5344CB8AC3E}">
        <p14:creationId xmlns:p14="http://schemas.microsoft.com/office/powerpoint/2010/main" val="3479117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Also….</a:t>
            </a:r>
            <a:endParaRPr lang="en-GB" dirty="0"/>
          </a:p>
        </p:txBody>
      </p:sp>
      <p:sp>
        <p:nvSpPr>
          <p:cNvPr id="3" name="Content Placeholder 2"/>
          <p:cNvSpPr>
            <a:spLocks noGrp="1"/>
          </p:cNvSpPr>
          <p:nvPr>
            <p:ph idx="1"/>
          </p:nvPr>
        </p:nvSpPr>
        <p:spPr/>
        <p:txBody>
          <a:bodyPr>
            <a:normAutofit lnSpcReduction="10000"/>
          </a:bodyPr>
          <a:lstStyle/>
          <a:p>
            <a:pPr marL="0" indent="0" algn="just">
              <a:buNone/>
            </a:pPr>
            <a:r>
              <a:rPr lang="en-GB" sz="2400" dirty="0" smtClean="0"/>
              <a:t>The </a:t>
            </a:r>
            <a:r>
              <a:rPr lang="en-GB" sz="2400" dirty="0"/>
              <a:t>salvation of the human being is not to be found in either </a:t>
            </a:r>
            <a:r>
              <a:rPr lang="en-GB" sz="2400" dirty="0" err="1"/>
              <a:t>behaviorism</a:t>
            </a:r>
            <a:r>
              <a:rPr lang="en-GB" sz="2400" dirty="0"/>
              <a:t> or in psychoanalysis, (which deals with only the darker, meaner half of the individual). We must deal with the </a:t>
            </a:r>
            <a:r>
              <a:rPr lang="en-GB" sz="2400" b="1" dirty="0"/>
              <a:t>positive</a:t>
            </a:r>
            <a:r>
              <a:rPr lang="en-GB" sz="2400" dirty="0"/>
              <a:t> </a:t>
            </a:r>
            <a:r>
              <a:rPr lang="en-GB" sz="2400" b="1" dirty="0"/>
              <a:t>side</a:t>
            </a:r>
            <a:r>
              <a:rPr lang="en-GB" sz="2400" dirty="0"/>
              <a:t> of the individual - questions of </a:t>
            </a:r>
            <a:endParaRPr lang="en-GB" sz="2400" dirty="0" smtClean="0"/>
          </a:p>
          <a:p>
            <a:pPr algn="just"/>
            <a:r>
              <a:rPr lang="en-GB" sz="2400" i="1" dirty="0" smtClean="0"/>
              <a:t>value</a:t>
            </a:r>
          </a:p>
          <a:p>
            <a:pPr algn="just"/>
            <a:r>
              <a:rPr lang="en-GB" sz="2400" i="1" dirty="0" smtClean="0"/>
              <a:t>Individuality</a:t>
            </a:r>
          </a:p>
          <a:p>
            <a:pPr algn="just"/>
            <a:r>
              <a:rPr lang="en-GB" sz="2400" i="1" dirty="0" smtClean="0"/>
              <a:t>Consciousness</a:t>
            </a:r>
          </a:p>
          <a:p>
            <a:pPr algn="just"/>
            <a:r>
              <a:rPr lang="en-GB" sz="2400" i="1" dirty="0" smtClean="0"/>
              <a:t>Purpose</a:t>
            </a:r>
          </a:p>
          <a:p>
            <a:pPr algn="just"/>
            <a:r>
              <a:rPr lang="en-GB" sz="2400" i="1" dirty="0" smtClean="0"/>
              <a:t>ethics </a:t>
            </a:r>
          </a:p>
          <a:p>
            <a:pPr algn="just"/>
            <a:r>
              <a:rPr lang="en-GB" sz="2400" i="1" dirty="0" smtClean="0"/>
              <a:t>and </a:t>
            </a:r>
            <a:r>
              <a:rPr lang="en-GB" sz="2400" i="1" dirty="0"/>
              <a:t>the higher reaches of human nature.</a:t>
            </a:r>
          </a:p>
          <a:p>
            <a:endParaRPr lang="en-GB" dirty="0"/>
          </a:p>
        </p:txBody>
      </p:sp>
      <p:sp>
        <p:nvSpPr>
          <p:cNvPr id="4" name="Rectangle 3"/>
          <p:cNvSpPr/>
          <p:nvPr/>
        </p:nvSpPr>
        <p:spPr>
          <a:xfrm>
            <a:off x="4377084" y="4573713"/>
            <a:ext cx="6947159"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What makes them tick?</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7572190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self-actualising man or woman….</a:t>
            </a:r>
            <a:endParaRPr lang="en-GB" dirty="0"/>
          </a:p>
        </p:txBody>
      </p:sp>
      <p:sp>
        <p:nvSpPr>
          <p:cNvPr id="3" name="Content Placeholder 2"/>
          <p:cNvSpPr>
            <a:spLocks noGrp="1"/>
          </p:cNvSpPr>
          <p:nvPr>
            <p:ph idx="1"/>
          </p:nvPr>
        </p:nvSpPr>
        <p:spPr>
          <a:xfrm>
            <a:off x="1024128" y="2743200"/>
            <a:ext cx="9720073" cy="3566160"/>
          </a:xfrm>
        </p:spPr>
        <p:txBody>
          <a:bodyPr/>
          <a:lstStyle/>
          <a:p>
            <a:pPr algn="ctr"/>
            <a:r>
              <a:rPr lang="en-GB" dirty="0" smtClean="0"/>
              <a:t>Is not an ordinary being with something added</a:t>
            </a:r>
          </a:p>
          <a:p>
            <a:pPr algn="ctr"/>
            <a:r>
              <a:rPr lang="en-GB" dirty="0" smtClean="0"/>
              <a:t>But rather as the ordinary man or woman with nothing taken away</a:t>
            </a:r>
            <a:endParaRPr lang="en-GB" dirty="0"/>
          </a:p>
          <a:p>
            <a:pPr algn="ctr"/>
            <a:r>
              <a:rPr lang="en-GB" dirty="0" smtClean="0"/>
              <a:t>The average man is a full human being with dampened and inhibited powers and capacities.  </a:t>
            </a:r>
          </a:p>
          <a:p>
            <a:pPr marL="0" indent="0" algn="ctr">
              <a:buNone/>
            </a:pPr>
            <a:endParaRPr lang="en-GB" dirty="0" smtClean="0"/>
          </a:p>
          <a:p>
            <a:pPr marL="0" indent="0" algn="ctr">
              <a:buNone/>
            </a:pPr>
            <a:endParaRPr lang="en-GB" dirty="0" smtClean="0"/>
          </a:p>
          <a:p>
            <a:pPr algn="ctr"/>
            <a:r>
              <a:rPr lang="en-GB" sz="2400" i="1" dirty="0"/>
              <a:t>Self- actualization is not a static state. It is an ongoing process in which one's capacities are fully, creatively, and joyfully utilized. </a:t>
            </a:r>
            <a:endParaRPr lang="en-GB" i="1" dirty="0"/>
          </a:p>
        </p:txBody>
      </p:sp>
    </p:spTree>
    <p:extLst>
      <p:ext uri="{BB962C8B-B14F-4D97-AF65-F5344CB8AC3E}">
        <p14:creationId xmlns:p14="http://schemas.microsoft.com/office/powerpoint/2010/main" val="2453552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example,	</a:t>
            </a:r>
            <a:endParaRPr lang="en-GB" dirty="0"/>
          </a:p>
        </p:txBody>
      </p:sp>
      <p:sp>
        <p:nvSpPr>
          <p:cNvPr id="3" name="Content Placeholder 2"/>
          <p:cNvSpPr>
            <a:spLocks noGrp="1"/>
          </p:cNvSpPr>
          <p:nvPr>
            <p:ph idx="1"/>
          </p:nvPr>
        </p:nvSpPr>
        <p:spPr/>
        <p:txBody>
          <a:bodyPr/>
          <a:lstStyle/>
          <a:p>
            <a:r>
              <a:rPr lang="en-GB" dirty="0" smtClean="0"/>
              <a:t>Someone who has the inherent potential to be a great artist or teacher may never realise his/her talents if their energy is focused on attaining the basic needs of humans.</a:t>
            </a:r>
          </a:p>
          <a:p>
            <a:endParaRPr lang="en-GB" dirty="0"/>
          </a:p>
        </p:txBody>
      </p:sp>
    </p:spTree>
    <p:extLst>
      <p:ext uri="{BB962C8B-B14F-4D97-AF65-F5344CB8AC3E}">
        <p14:creationId xmlns:p14="http://schemas.microsoft.com/office/powerpoint/2010/main" val="20478392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Similarly for trainees…</a:t>
            </a:r>
            <a:endParaRPr lang="en-GB" dirty="0"/>
          </a:p>
        </p:txBody>
      </p:sp>
      <p:sp>
        <p:nvSpPr>
          <p:cNvPr id="3" name="Content Placeholder 2"/>
          <p:cNvSpPr>
            <a:spLocks noGrp="1"/>
          </p:cNvSpPr>
          <p:nvPr>
            <p:ph idx="1"/>
          </p:nvPr>
        </p:nvSpPr>
        <p:spPr/>
        <p:txBody>
          <a:bodyPr/>
          <a:lstStyle/>
          <a:p>
            <a:r>
              <a:rPr lang="en-GB" dirty="0" smtClean="0"/>
              <a:t>We can only push them towards their inherent ‘greatness’ or focus on their human potential if we help them sort out other parts of their lives that are deficient.</a:t>
            </a:r>
          </a:p>
          <a:p>
            <a:pPr>
              <a:buFont typeface="Wingdings" panose="05000000000000000000" pitchFamily="2" charset="2"/>
              <a:buChar char="§"/>
            </a:pPr>
            <a:r>
              <a:rPr lang="en-GB" dirty="0" smtClean="0"/>
              <a:t>Help them with basic needs</a:t>
            </a:r>
          </a:p>
          <a:p>
            <a:pPr>
              <a:buFont typeface="Wingdings" panose="05000000000000000000" pitchFamily="2" charset="2"/>
              <a:buChar char="§"/>
            </a:pPr>
            <a:r>
              <a:rPr lang="en-GB" dirty="0" smtClean="0"/>
              <a:t>So that they can focus their energy on higher level stuff.</a:t>
            </a:r>
          </a:p>
          <a:p>
            <a:r>
              <a:rPr lang="en-GB" dirty="0" smtClean="0"/>
              <a:t>To do that, we need a rough idea of a map of their life and what’s going on for them currently.  </a:t>
            </a:r>
          </a:p>
          <a:p>
            <a:r>
              <a:rPr lang="en-GB" dirty="0" smtClean="0"/>
              <a:t>WE NEED TO GET TO KNOW THEM – and be naturally inquisitive thereafter.</a:t>
            </a:r>
            <a:endParaRPr lang="en-GB" dirty="0"/>
          </a:p>
        </p:txBody>
      </p:sp>
    </p:spTree>
    <p:extLst>
      <p:ext uri="{BB962C8B-B14F-4D97-AF65-F5344CB8AC3E}">
        <p14:creationId xmlns:p14="http://schemas.microsoft.com/office/powerpoint/2010/main" val="7114087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do all people self-actualise</a:t>
            </a:r>
            <a:endParaRPr lang="en-GB" dirty="0"/>
          </a:p>
        </p:txBody>
      </p:sp>
      <p:sp>
        <p:nvSpPr>
          <p:cNvPr id="3" name="Content Placeholder 2"/>
          <p:cNvSpPr>
            <a:spLocks noGrp="1"/>
          </p:cNvSpPr>
          <p:nvPr>
            <p:ph idx="1"/>
          </p:nvPr>
        </p:nvSpPr>
        <p:spPr/>
        <p:txBody>
          <a:bodyPr>
            <a:normAutofit fontScale="92500"/>
          </a:bodyPr>
          <a:lstStyle/>
          <a:p>
            <a:r>
              <a:rPr lang="en-GB" dirty="0" smtClean="0"/>
              <a:t>Self-actualisation can be reached by any particular individual – no matter who you are.</a:t>
            </a:r>
          </a:p>
          <a:p>
            <a:r>
              <a:rPr lang="en-GB" dirty="0" smtClean="0"/>
              <a:t>BUT most of us operate at a level lower than that of self-actualisation</a:t>
            </a:r>
          </a:p>
          <a:p>
            <a:r>
              <a:rPr lang="en-GB" dirty="0" smtClean="0"/>
              <a:t>And not all of us want to operate on self-actualisation.  ‘I don’t have to be that good!’</a:t>
            </a:r>
          </a:p>
          <a:p>
            <a:r>
              <a:rPr lang="en-GB" dirty="0" smtClean="0"/>
              <a:t>This is called the psychopathology of normality (that most of us happy operating at a sub-self-actualisation level).</a:t>
            </a:r>
          </a:p>
          <a:p>
            <a:r>
              <a:rPr lang="en-GB" dirty="0" smtClean="0"/>
              <a:t>Some say self-actualisation is reserved for those people who have been lucky in life (and don’t have to struggle day-to-day)</a:t>
            </a:r>
          </a:p>
          <a:p>
            <a:r>
              <a:rPr lang="en-GB" dirty="0" smtClean="0"/>
              <a:t>Maslow said it was attitude that made the difference – the attitude of the individual was the catalyst for the path they took.  </a:t>
            </a:r>
          </a:p>
          <a:p>
            <a:r>
              <a:rPr lang="en-GB" dirty="0" smtClean="0"/>
              <a:t>What makes attitude different from person to person?</a:t>
            </a:r>
            <a:endParaRPr lang="en-GB" dirty="0"/>
          </a:p>
        </p:txBody>
      </p:sp>
    </p:spTree>
    <p:extLst>
      <p:ext uri="{BB962C8B-B14F-4D97-AF65-F5344CB8AC3E}">
        <p14:creationId xmlns:p14="http://schemas.microsoft.com/office/powerpoint/2010/main" val="2849730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endParaRPr lang="en-GB" sz="2400" dirty="0" smtClean="0"/>
          </a:p>
          <a:p>
            <a:pPr algn="ctr"/>
            <a:endParaRPr lang="en-GB" sz="2400" dirty="0"/>
          </a:p>
          <a:p>
            <a:pPr algn="ctr"/>
            <a:r>
              <a:rPr lang="en-GB" sz="2400" dirty="0" smtClean="0"/>
              <a:t>Self </a:t>
            </a:r>
            <a:r>
              <a:rPr lang="en-GB" sz="2400" dirty="0"/>
              <a:t>actualization is described as "the most fundamental life task of everybody" which everyone has potential for but is often "covered up or occluded and distorted</a:t>
            </a:r>
            <a:r>
              <a:rPr lang="en-GB" sz="2400" dirty="0" smtClean="0"/>
              <a:t>".</a:t>
            </a:r>
          </a:p>
          <a:p>
            <a:pPr algn="ctr"/>
            <a:endParaRPr lang="en-GB" sz="2400" dirty="0" smtClean="0"/>
          </a:p>
          <a:p>
            <a:pPr lvl="0" algn="ctr"/>
            <a:r>
              <a:rPr lang="en-GB" sz="2400" dirty="0" smtClean="0"/>
              <a:t>Acknowledging the </a:t>
            </a:r>
            <a:r>
              <a:rPr lang="en-GB" sz="2400" dirty="0"/>
              <a:t>spiritual aspect of human </a:t>
            </a:r>
            <a:r>
              <a:rPr lang="en-GB" sz="2400" dirty="0" smtClean="0"/>
              <a:t>experience.</a:t>
            </a:r>
            <a:endParaRPr lang="en-GB" dirty="0"/>
          </a:p>
        </p:txBody>
      </p:sp>
    </p:spTree>
    <p:extLst>
      <p:ext uri="{BB962C8B-B14F-4D97-AF65-F5344CB8AC3E}">
        <p14:creationId xmlns:p14="http://schemas.microsoft.com/office/powerpoint/2010/main" val="35567458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smtClean="0"/>
              <a:t>Their Life</a:t>
            </a:r>
            <a:endParaRPr lang="en-GB" sz="4400" dirty="0"/>
          </a:p>
        </p:txBody>
      </p:sp>
    </p:spTree>
    <p:extLst>
      <p:ext uri="{BB962C8B-B14F-4D97-AF65-F5344CB8AC3E}">
        <p14:creationId xmlns:p14="http://schemas.microsoft.com/office/powerpoint/2010/main" val="22331135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help trainees self-actualise</a:t>
            </a:r>
          </a:p>
        </p:txBody>
      </p:sp>
      <p:sp>
        <p:nvSpPr>
          <p:cNvPr id="3" name="Content Placeholder 2"/>
          <p:cNvSpPr>
            <a:spLocks noGrp="1"/>
          </p:cNvSpPr>
          <p:nvPr>
            <p:ph idx="1"/>
          </p:nvPr>
        </p:nvSpPr>
        <p:spPr/>
        <p:txBody>
          <a:bodyPr/>
          <a:lstStyle/>
          <a:p>
            <a:r>
              <a:rPr lang="en-GB" dirty="0" smtClean="0"/>
              <a:t>First point – self actualisation is not just reserved for GP ST3s!  </a:t>
            </a:r>
          </a:p>
          <a:p>
            <a:r>
              <a:rPr lang="en-GB" dirty="0" smtClean="0"/>
              <a:t>See where they are now </a:t>
            </a:r>
          </a:p>
          <a:p>
            <a:pPr marL="1878013">
              <a:buFont typeface="Wingdings" panose="05000000000000000000" pitchFamily="2" charset="2"/>
              <a:buChar char="q"/>
              <a:tabLst>
                <a:tab pos="1878013" algn="l"/>
              </a:tabLst>
            </a:pPr>
            <a:r>
              <a:rPr lang="en-GB" dirty="0"/>
              <a:t> </a:t>
            </a:r>
            <a:r>
              <a:rPr lang="en-GB" dirty="0" smtClean="0"/>
              <a:t>  be interested in their lives</a:t>
            </a:r>
          </a:p>
          <a:p>
            <a:pPr marL="1878013">
              <a:buFont typeface="Wingdings" panose="05000000000000000000" pitchFamily="2" charset="2"/>
              <a:buChar char="q"/>
              <a:tabLst>
                <a:tab pos="1878013" algn="l"/>
              </a:tabLst>
            </a:pPr>
            <a:r>
              <a:rPr lang="en-GB" dirty="0"/>
              <a:t> </a:t>
            </a:r>
            <a:r>
              <a:rPr lang="en-GB" dirty="0" smtClean="0"/>
              <a:t>  questionnaires</a:t>
            </a:r>
          </a:p>
          <a:p>
            <a:pPr marL="271463" indent="-271463">
              <a:tabLst>
                <a:tab pos="271463" algn="l"/>
              </a:tabLst>
            </a:pPr>
            <a:r>
              <a:rPr lang="en-GB" dirty="0" smtClean="0"/>
              <a:t>And remember, you can’t self-actualise overnight.  It takes time. You can mobilise them in the 6-12 months you have with them.</a:t>
            </a:r>
          </a:p>
        </p:txBody>
      </p:sp>
    </p:spTree>
    <p:extLst>
      <p:ext uri="{BB962C8B-B14F-4D97-AF65-F5344CB8AC3E}">
        <p14:creationId xmlns:p14="http://schemas.microsoft.com/office/powerpoint/2010/main" val="35033390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help trainees self-actualise</a:t>
            </a:r>
            <a:endParaRPr lang="en-GB" dirty="0"/>
          </a:p>
        </p:txBody>
      </p:sp>
      <p:sp>
        <p:nvSpPr>
          <p:cNvPr id="3" name="Content Placeholder 2"/>
          <p:cNvSpPr>
            <a:spLocks noGrp="1"/>
          </p:cNvSpPr>
          <p:nvPr>
            <p:ph idx="1"/>
          </p:nvPr>
        </p:nvSpPr>
        <p:spPr/>
        <p:txBody>
          <a:bodyPr>
            <a:normAutofit fontScale="85000" lnSpcReduction="10000"/>
          </a:bodyPr>
          <a:lstStyle/>
          <a:p>
            <a:pPr marL="457200" indent="-457200">
              <a:buFont typeface="+mj-lt"/>
              <a:buAutoNum type="arabicPeriod"/>
            </a:pPr>
            <a:r>
              <a:rPr lang="en-GB" sz="2400" dirty="0" smtClean="0"/>
              <a:t>Help them </a:t>
            </a:r>
            <a:r>
              <a:rPr lang="en-GB" sz="2400" b="1" dirty="0" smtClean="0"/>
              <a:t>experience fully, vividly, selflessly</a:t>
            </a:r>
            <a:r>
              <a:rPr lang="en-GB" sz="2400" dirty="0" smtClean="0"/>
              <a:t> with </a:t>
            </a:r>
            <a:r>
              <a:rPr lang="en-GB" sz="2400" b="1" dirty="0" smtClean="0"/>
              <a:t>full concentration </a:t>
            </a:r>
            <a:r>
              <a:rPr lang="en-GB" sz="2400" dirty="0" smtClean="0"/>
              <a:t>and absorption</a:t>
            </a:r>
          </a:p>
          <a:p>
            <a:pPr marL="457200" indent="-457200">
              <a:buFont typeface="+mj-lt"/>
              <a:buAutoNum type="arabicPeriod"/>
            </a:pPr>
            <a:r>
              <a:rPr lang="en-GB" sz="2400" dirty="0" smtClean="0"/>
              <a:t>Take a calculated risk: choose </a:t>
            </a:r>
            <a:r>
              <a:rPr lang="en-GB" sz="2400" b="1" dirty="0" smtClean="0"/>
              <a:t>growth over safety</a:t>
            </a:r>
          </a:p>
          <a:p>
            <a:pPr marL="457200" indent="-457200">
              <a:buFont typeface="+mj-lt"/>
              <a:buAutoNum type="arabicPeriod"/>
            </a:pPr>
            <a:r>
              <a:rPr lang="en-GB" sz="2400" b="1" dirty="0" smtClean="0"/>
              <a:t>Self-awareness/emergence </a:t>
            </a:r>
            <a:r>
              <a:rPr lang="en-GB" sz="2400" dirty="0" smtClean="0"/>
              <a:t>– what things mean for them inside (books, film, anything)</a:t>
            </a:r>
          </a:p>
          <a:p>
            <a:pPr marL="457200" indent="-457200">
              <a:buFont typeface="+mj-lt"/>
              <a:buAutoNum type="arabicPeriod"/>
            </a:pPr>
            <a:r>
              <a:rPr lang="en-GB" sz="2400" dirty="0" smtClean="0"/>
              <a:t>When in doubt, to </a:t>
            </a:r>
            <a:r>
              <a:rPr lang="en-GB" sz="2400" b="1" dirty="0" smtClean="0"/>
              <a:t>be honest</a:t>
            </a:r>
          </a:p>
          <a:p>
            <a:pPr marL="457200" indent="-457200">
              <a:buFont typeface="+mj-lt"/>
              <a:buAutoNum type="arabicPeriod"/>
            </a:pPr>
            <a:r>
              <a:rPr lang="en-GB" sz="2400" b="1" dirty="0" smtClean="0"/>
              <a:t>Judgement</a:t>
            </a:r>
            <a:r>
              <a:rPr lang="en-GB" sz="2400" dirty="0" smtClean="0"/>
              <a:t> – exploring inner instincts, prepared to be unpopular</a:t>
            </a:r>
          </a:p>
          <a:p>
            <a:pPr marL="457200" indent="-457200">
              <a:buFont typeface="+mj-lt"/>
              <a:buAutoNum type="arabicPeriod"/>
            </a:pPr>
            <a:r>
              <a:rPr lang="en-GB" sz="2400" dirty="0"/>
              <a:t>K</a:t>
            </a:r>
            <a:r>
              <a:rPr lang="en-GB" sz="2400" dirty="0" smtClean="0"/>
              <a:t>eep looking at </a:t>
            </a:r>
            <a:r>
              <a:rPr lang="en-GB" sz="2400" b="1" dirty="0" smtClean="0"/>
              <a:t>self-development  </a:t>
            </a:r>
            <a:r>
              <a:rPr lang="en-GB" sz="2400" dirty="0" smtClean="0"/>
              <a:t>(not a one-off process)</a:t>
            </a:r>
          </a:p>
          <a:p>
            <a:pPr marL="457200" indent="-457200">
              <a:buFont typeface="+mj-lt"/>
              <a:buAutoNum type="arabicPeriod"/>
            </a:pPr>
            <a:r>
              <a:rPr lang="en-GB" sz="2400" b="1" dirty="0" smtClean="0"/>
              <a:t>Peak Experiences </a:t>
            </a:r>
            <a:r>
              <a:rPr lang="en-GB" sz="2400" dirty="0" smtClean="0"/>
              <a:t>– stop, explore, reflect, enjoy  (can be good or bad moments)</a:t>
            </a:r>
          </a:p>
          <a:p>
            <a:pPr marL="457200" indent="-457200">
              <a:buFont typeface="+mj-lt"/>
              <a:buAutoNum type="arabicPeriod"/>
            </a:pPr>
            <a:r>
              <a:rPr lang="en-GB" sz="2400" dirty="0" smtClean="0"/>
              <a:t>Let go of </a:t>
            </a:r>
            <a:r>
              <a:rPr lang="en-GB" sz="2400" b="1" dirty="0" smtClean="0"/>
              <a:t>Ego defences </a:t>
            </a:r>
            <a:r>
              <a:rPr lang="en-GB" sz="2400" dirty="0" smtClean="0"/>
              <a:t>– they distort us and how we </a:t>
            </a:r>
            <a:r>
              <a:rPr lang="en-GB" sz="2400" dirty="0" err="1" smtClean="0"/>
              <a:t>percieve</a:t>
            </a:r>
            <a:r>
              <a:rPr lang="en-GB" sz="2400" dirty="0" smtClean="0"/>
              <a:t> the world</a:t>
            </a:r>
          </a:p>
          <a:p>
            <a:pPr marL="0" indent="0" algn="r">
              <a:buNone/>
            </a:pPr>
            <a:r>
              <a:rPr lang="en-GB" sz="1800" i="1" dirty="0" smtClean="0"/>
              <a:t>The Farther Reaches of Human Nature, Maslow (1970)</a:t>
            </a:r>
            <a:endParaRPr lang="en-GB" sz="1800" i="1" dirty="0"/>
          </a:p>
        </p:txBody>
      </p:sp>
    </p:spTree>
    <p:extLst>
      <p:ext uri="{BB962C8B-B14F-4D97-AF65-F5344CB8AC3E}">
        <p14:creationId xmlns:p14="http://schemas.microsoft.com/office/powerpoint/2010/main" val="30292563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7" y="0"/>
            <a:ext cx="12188737" cy="6858000"/>
          </a:xfrm>
          <a:prstGeom prst="rect">
            <a:avLst/>
          </a:prstGeom>
        </p:spPr>
      </p:pic>
      <p:sp>
        <p:nvSpPr>
          <p:cNvPr id="2" name="Title 1"/>
          <p:cNvSpPr>
            <a:spLocks noGrp="1"/>
          </p:cNvSpPr>
          <p:nvPr>
            <p:ph type="title"/>
          </p:nvPr>
        </p:nvSpPr>
        <p:spPr>
          <a:xfrm>
            <a:off x="360947" y="148556"/>
            <a:ext cx="11498179" cy="1325563"/>
          </a:xfrm>
        </p:spPr>
        <p:txBody>
          <a:bodyPr>
            <a:normAutofit/>
          </a:bodyPr>
          <a:lstStyle/>
          <a:p>
            <a:pPr algn="ctr"/>
            <a:r>
              <a:rPr lang="en-GB" sz="2800" b="1" dirty="0" smtClean="0">
                <a:latin typeface="Arial Black" panose="020B0A04020102020204" pitchFamily="34" charset="0"/>
              </a:rPr>
              <a:t>The Life of Pi &amp; The Pie of Life (The Wheel of Life)</a:t>
            </a:r>
            <a:endParaRPr lang="en-GB" sz="2800" b="1" dirty="0">
              <a:latin typeface="Arial Black" panose="020B0A04020102020204" pitchFamily="34" charset="0"/>
            </a:endParaRPr>
          </a:p>
        </p:txBody>
      </p:sp>
      <p:sp>
        <p:nvSpPr>
          <p:cNvPr id="6" name="TextBox 5"/>
          <p:cNvSpPr txBox="1"/>
          <p:nvPr/>
        </p:nvSpPr>
        <p:spPr>
          <a:xfrm>
            <a:off x="9865895" y="1104787"/>
            <a:ext cx="1108124" cy="369332"/>
          </a:xfrm>
          <a:prstGeom prst="rect">
            <a:avLst/>
          </a:prstGeom>
          <a:noFill/>
        </p:spPr>
        <p:txBody>
          <a:bodyPr wrap="none" rtlCol="0">
            <a:spAutoFit/>
          </a:bodyPr>
          <a:lstStyle/>
          <a:p>
            <a:r>
              <a:rPr lang="en-GB" dirty="0" smtClean="0"/>
              <a:t>Exercise 6</a:t>
            </a:r>
            <a:endParaRPr lang="en-GB" dirty="0"/>
          </a:p>
        </p:txBody>
      </p:sp>
    </p:spTree>
    <p:extLst>
      <p:ext uri="{BB962C8B-B14F-4D97-AF65-F5344CB8AC3E}">
        <p14:creationId xmlns:p14="http://schemas.microsoft.com/office/powerpoint/2010/main" val="2341485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smtClean="0"/>
              <a:t>Basic Principles of Energising someone</a:t>
            </a:r>
            <a:endParaRPr lang="en-GB" sz="4800" dirty="0"/>
          </a:p>
        </p:txBody>
      </p:sp>
      <p:sp>
        <p:nvSpPr>
          <p:cNvPr id="3" name="Text Placeholder 2"/>
          <p:cNvSpPr>
            <a:spLocks noGrp="1"/>
          </p:cNvSpPr>
          <p:nvPr>
            <p:ph type="body" idx="1"/>
          </p:nvPr>
        </p:nvSpPr>
        <p:spPr/>
        <p:txBody>
          <a:bodyPr>
            <a:normAutofit/>
          </a:bodyPr>
          <a:lstStyle/>
          <a:p>
            <a:r>
              <a:rPr lang="en-GB" sz="4000" dirty="0" smtClean="0"/>
              <a:t>Motivational Interviewing</a:t>
            </a:r>
            <a:endParaRPr lang="en-GB" sz="4000" dirty="0"/>
          </a:p>
        </p:txBody>
      </p:sp>
    </p:spTree>
    <p:extLst>
      <p:ext uri="{BB962C8B-B14F-4D97-AF65-F5344CB8AC3E}">
        <p14:creationId xmlns:p14="http://schemas.microsoft.com/office/powerpoint/2010/main" val="25283576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a:t>
            </a:r>
            <a:r>
              <a:rPr lang="en-US" sz="5400" b="1" i="1" dirty="0" smtClean="0">
                <a:solidFill>
                  <a:schemeClr val="bg1"/>
                </a:solidFill>
                <a:latin typeface="Arial" panose="020B0604020202020204" pitchFamily="34" charset="0"/>
              </a:rPr>
              <a:t>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6885183"/>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a:t>
            </a:r>
            <a:r>
              <a:rPr lang="en-GB" sz="5400" dirty="0" smtClean="0">
                <a:solidFill>
                  <a:schemeClr val="bg1"/>
                </a:solidFill>
                <a:effectLst>
                  <a:outerShdw blurRad="38100" dist="38100" dir="2700000" algn="tl">
                    <a:srgbClr val="808080"/>
                  </a:outerShdw>
                </a:effectLst>
                <a:latin typeface="Poor Richard" panose="02080502050505020702" pitchFamily="18" charset="0"/>
              </a:rPr>
              <a:t>Motivational Interviewing</a:t>
            </a: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5400" dirty="0">
                <a:solidFill>
                  <a:schemeClr val="bg1"/>
                </a:solidFill>
                <a:effectLst>
                  <a:outerShdw blurRad="38100" dist="38100" dir="2700000" algn="tl">
                    <a:srgbClr val="808080"/>
                  </a:outerShdw>
                </a:effectLst>
                <a:latin typeface="Poor Richard" panose="02080502050505020702" pitchFamily="18" charset="0"/>
              </a:rPr>
              <a:t/>
            </a: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r>
              <a:rPr lang="en-GB" sz="5400" dirty="0">
                <a:solidFill>
                  <a:schemeClr val="bg1"/>
                </a:solidFill>
                <a:latin typeface="Old English Text MT" panose="03040902040508030806" pitchFamily="66" charset="0"/>
              </a:rPr>
              <a:t/>
            </a:r>
            <a:br>
              <a:rPr lang="en-GB" sz="5400" dirty="0">
                <a:solidFill>
                  <a:schemeClr val="bg1"/>
                </a:solidFill>
                <a:latin typeface="Old English Text MT" panose="03040902040508030806" pitchFamily="66" charset="0"/>
              </a:rPr>
            </a:br>
            <a:r>
              <a:rPr lang="en-GB" sz="5400" dirty="0">
                <a:solidFill>
                  <a:schemeClr val="bg1"/>
                </a:solidFill>
                <a:latin typeface="Lucida Console" panose="020B0609040504020204" pitchFamily="49" charset="0"/>
              </a:rPr>
              <a:t/>
            </a: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smtClean="0">
                <a:solidFill>
                  <a:srgbClr val="C00000"/>
                </a:solidFill>
                <a:latin typeface="Ravie" panose="04040805050809020602" pitchFamily="82" charset="0"/>
              </a:rPr>
              <a:t>W</a:t>
            </a:r>
            <a:r>
              <a:rPr lang="en-GB" sz="3200" dirty="0" smtClean="0">
                <a:solidFill>
                  <a:srgbClr val="92D050"/>
                </a:solidFill>
                <a:latin typeface="Ravie" panose="04040805050809020602" pitchFamily="82" charset="0"/>
              </a:rPr>
              <a:t>a</a:t>
            </a:r>
            <a:r>
              <a:rPr lang="en-GB" sz="3200" dirty="0" smtClean="0">
                <a:solidFill>
                  <a:srgbClr val="00B0F0"/>
                </a:solidFill>
                <a:latin typeface="Ravie" panose="04040805050809020602" pitchFamily="82" charset="0"/>
              </a:rPr>
              <a:t>l</a:t>
            </a:r>
            <a:r>
              <a:rPr lang="en-GB" sz="3200" dirty="0" smtClean="0">
                <a:solidFill>
                  <a:srgbClr val="FF9933"/>
                </a:solidFill>
                <a:latin typeface="Ravie" panose="04040805050809020602" pitchFamily="82" charset="0"/>
              </a:rPr>
              <a:t>e</a:t>
            </a:r>
            <a:r>
              <a:rPr lang="en-GB" sz="3200" dirty="0" smtClean="0">
                <a:solidFill>
                  <a:schemeClr val="accent5">
                    <a:lumMod val="50000"/>
                  </a:schemeClr>
                </a:solidFill>
                <a:latin typeface="Ravie" panose="04040805050809020602" pitchFamily="82" charset="0"/>
              </a:rPr>
              <a:t>s</a:t>
            </a:r>
            <a:r>
              <a:rPr lang="en-GB" sz="3200" dirty="0" smtClean="0">
                <a:solidFill>
                  <a:schemeClr val="bg1"/>
                </a:solidFill>
                <a:latin typeface="Ravie" panose="04040805050809020602" pitchFamily="82" charset="0"/>
              </a:rPr>
              <a:t> </a:t>
            </a:r>
            <a:r>
              <a:rPr lang="en-GB" sz="3200" dirty="0">
                <a:solidFill>
                  <a:schemeClr val="bg1"/>
                </a:solidFill>
                <a:latin typeface="Ravie" panose="04040805050809020602" pitchFamily="82" charset="0"/>
              </a:rPr>
              <a:t>Edition</a:t>
            </a:r>
          </a:p>
        </p:txBody>
      </p:sp>
    </p:spTree>
    <p:extLst>
      <p:ext uri="{BB962C8B-B14F-4D97-AF65-F5344CB8AC3E}">
        <p14:creationId xmlns:p14="http://schemas.microsoft.com/office/powerpoint/2010/main" val="2836700866"/>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34693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40721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35"/>
          <p:cNvGrpSpPr>
            <a:grpSpLocks/>
          </p:cNvGrpSpPr>
          <p:nvPr/>
        </p:nvGrpSpPr>
        <p:grpSpPr bwMode="auto">
          <a:xfrm>
            <a:off x="12268200" y="457200"/>
            <a:ext cx="7239000" cy="5638800"/>
            <a:chOff x="0" y="288"/>
            <a:chExt cx="4560" cy="3552"/>
          </a:xfrm>
        </p:grpSpPr>
        <p:sp>
          <p:nvSpPr>
            <p:cNvPr id="4157" name="Rectangle 13"/>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8" name="Rectangle 16"/>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9" name="Rectangle 19"/>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0" name="Rectangle 22"/>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1" name="Rectangle 25"/>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62" name="Rectangle 28"/>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3" name="Rectangle 31"/>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3" name="Group 36"/>
          <p:cNvGrpSpPr>
            <a:grpSpLocks/>
          </p:cNvGrpSpPr>
          <p:nvPr/>
        </p:nvGrpSpPr>
        <p:grpSpPr bwMode="auto">
          <a:xfrm rot="5400000">
            <a:off x="1790700" y="7734300"/>
            <a:ext cx="7239000" cy="5638800"/>
            <a:chOff x="0" y="480"/>
            <a:chExt cx="4560" cy="3552"/>
          </a:xfrm>
        </p:grpSpPr>
        <p:sp>
          <p:nvSpPr>
            <p:cNvPr id="4150" name="Rectangle 1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1" name="Rectangle 17"/>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2" name="Rectangle 2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3" name="Rectangle 2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4" name="Rectangle 26"/>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5" name="Rectangle 2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6" name="Rectangle 32"/>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4" name="Group 34"/>
          <p:cNvGrpSpPr>
            <a:grpSpLocks/>
          </p:cNvGrpSpPr>
          <p:nvPr/>
        </p:nvGrpSpPr>
        <p:grpSpPr bwMode="auto">
          <a:xfrm>
            <a:off x="-5715000" y="152400"/>
            <a:ext cx="7239000" cy="6553200"/>
            <a:chOff x="0" y="96"/>
            <a:chExt cx="4560" cy="4128"/>
          </a:xfrm>
        </p:grpSpPr>
        <p:sp>
          <p:nvSpPr>
            <p:cNvPr id="4142" name="Rectangle 4"/>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3" name="Rectangle 15"/>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4" name="Rectangle 1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5" name="Rectangle 21"/>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6" name="Rectangle 24"/>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7" name="Rectangle 27"/>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8" name="Rectangle 30"/>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9" name="Rectangle 3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5" name="Group 37"/>
          <p:cNvGrpSpPr>
            <a:grpSpLocks/>
          </p:cNvGrpSpPr>
          <p:nvPr/>
        </p:nvGrpSpPr>
        <p:grpSpPr bwMode="auto">
          <a:xfrm rot="5400000">
            <a:off x="4076700" y="-6438900"/>
            <a:ext cx="7239000" cy="5638800"/>
            <a:chOff x="0" y="480"/>
            <a:chExt cx="4560" cy="3552"/>
          </a:xfrm>
        </p:grpSpPr>
        <p:sp>
          <p:nvSpPr>
            <p:cNvPr id="4135" name="Rectangle 38"/>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6" name="Rectangle 39"/>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7" name="Rectangle 4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8" name="Rectangle 41"/>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9" name="Rectangle 42"/>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0" name="Rectangle 43"/>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1" name="Rectangle 44"/>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6" name="Group 45"/>
          <p:cNvGrpSpPr>
            <a:grpSpLocks/>
          </p:cNvGrpSpPr>
          <p:nvPr/>
        </p:nvGrpSpPr>
        <p:grpSpPr bwMode="auto">
          <a:xfrm>
            <a:off x="-5715000" y="152400"/>
            <a:ext cx="7239000" cy="6553200"/>
            <a:chOff x="0" y="96"/>
            <a:chExt cx="4560" cy="4128"/>
          </a:xfrm>
        </p:grpSpPr>
        <p:sp>
          <p:nvSpPr>
            <p:cNvPr id="4127" name="Rectangle 46"/>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8" name="Rectangle 47"/>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9" name="Rectangle 4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0" name="Rectangle 49"/>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1" name="Rectangle 50"/>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2" name="Rectangle 51"/>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3" name="Rectangle 52"/>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4" name="Rectangle 5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7" name="Group 63"/>
          <p:cNvGrpSpPr>
            <a:grpSpLocks/>
          </p:cNvGrpSpPr>
          <p:nvPr/>
        </p:nvGrpSpPr>
        <p:grpSpPr bwMode="auto">
          <a:xfrm rot="5400000">
            <a:off x="1790700" y="7734300"/>
            <a:ext cx="7239000" cy="5638800"/>
            <a:chOff x="0" y="480"/>
            <a:chExt cx="4560" cy="3552"/>
          </a:xfrm>
        </p:grpSpPr>
        <p:sp>
          <p:nvSpPr>
            <p:cNvPr id="4120" name="Rectangle 6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1" name="Rectangle 65"/>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2" name="Rectangle 66"/>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3" name="Rectangle 67"/>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4" name="Rectangle 68"/>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5" name="Rectangle 6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6" name="Rectangle 70"/>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8" name="Group 71"/>
          <p:cNvGrpSpPr>
            <a:grpSpLocks/>
          </p:cNvGrpSpPr>
          <p:nvPr/>
        </p:nvGrpSpPr>
        <p:grpSpPr bwMode="auto">
          <a:xfrm>
            <a:off x="12268200" y="457200"/>
            <a:ext cx="7239000" cy="5638800"/>
            <a:chOff x="0" y="288"/>
            <a:chExt cx="4560" cy="3552"/>
          </a:xfrm>
        </p:grpSpPr>
        <p:sp>
          <p:nvSpPr>
            <p:cNvPr id="4113" name="Rectangle 72"/>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4" name="Rectangle 73"/>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5" name="Rectangle 74"/>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6" name="Rectangle 75"/>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7" name="Rectangle 76"/>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8" name="Rectangle 77"/>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9" name="Rectangle 78"/>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9" name="Group 79"/>
          <p:cNvGrpSpPr>
            <a:grpSpLocks/>
          </p:cNvGrpSpPr>
          <p:nvPr/>
        </p:nvGrpSpPr>
        <p:grpSpPr bwMode="auto">
          <a:xfrm rot="5400000">
            <a:off x="4076700" y="-6438900"/>
            <a:ext cx="7239000" cy="5638800"/>
            <a:chOff x="0" y="480"/>
            <a:chExt cx="4560" cy="3552"/>
          </a:xfrm>
        </p:grpSpPr>
        <p:sp>
          <p:nvSpPr>
            <p:cNvPr id="4106" name="Rectangle 80"/>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07" name="Rectangle 81"/>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8" name="Rectangle 82"/>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9" name="Rectangle 8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0" name="Rectangle 84"/>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1" name="Rectangle 85"/>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2" name="Rectangle 86"/>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spTree>
    <p:custDataLst>
      <p:tags r:id="rId1"/>
    </p:custDataLst>
    <p:extLst>
      <p:ext uri="{BB962C8B-B14F-4D97-AF65-F5344CB8AC3E}">
        <p14:creationId xmlns:p14="http://schemas.microsoft.com/office/powerpoint/2010/main" val="3374964766"/>
      </p:ext>
    </p:extLst>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1"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500"/>
                            </p:stCondLst>
                            <p:childTnLst>
                              <p:par>
                                <p:cTn id="20" presetID="2" presetClass="entr" presetSubtype="4"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75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8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8500"/>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which </a:t>
            </a:r>
            <a:r>
              <a:rPr lang="en-GB" sz="2800" dirty="0" smtClean="0">
                <a:solidFill>
                  <a:schemeClr val="bg1"/>
                </a:solidFill>
                <a:latin typeface="Arial" panose="020B0604020202020204" pitchFamily="34" charset="0"/>
              </a:rPr>
              <a:t>are</a:t>
            </a:r>
            <a:r>
              <a:rPr lang="en-GB" sz="2800" dirty="0" smtClean="0">
                <a:solidFill>
                  <a:srgbClr val="FFFF00"/>
                </a:solidFill>
                <a:latin typeface="Arial" panose="020B0604020202020204" pitchFamily="34" charset="0"/>
              </a:rPr>
              <a:t> false</a:t>
            </a:r>
            <a:r>
              <a:rPr lang="en-GB" sz="2800" dirty="0" smtClean="0">
                <a:solidFill>
                  <a:schemeClr val="bg1"/>
                </a:solidFill>
                <a:latin typeface="Arial" panose="020B0604020202020204" pitchFamily="34" charset="0"/>
              </a:rPr>
              <a:t>?</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Again, in terms of the MI process, which </a:t>
            </a:r>
            <a:r>
              <a:rPr lang="en-GB" sz="2800" dirty="0" smtClean="0">
                <a:solidFill>
                  <a:schemeClr val="bg1"/>
                </a:solidFill>
                <a:latin typeface="Arial" panose="020B0604020202020204" pitchFamily="34" charset="0"/>
              </a:rPr>
              <a:t>are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about MI skills are </a:t>
            </a:r>
            <a:r>
              <a:rPr lang="en-GB" sz="2800" dirty="0" smtClean="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Style &amp; Response</a:t>
            </a:r>
            <a:endParaRPr lang="en-GB"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4313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70436302"/>
      </p:ext>
    </p:extLst>
  </p:cSld>
  <p:clrMapOvr>
    <a:masterClrMapping/>
  </p:clrMapOvr>
  <p:transition>
    <p:zoom/>
    <p:sndAc>
      <p:stSnd>
        <p:snd r:embed="rId2" name="cashreg.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879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r>
              <a:rPr lang="en-GB" sz="2800" dirty="0" smtClean="0">
                <a:solidFill>
                  <a:schemeClr val="bg1"/>
                </a:solidFill>
                <a:latin typeface="Arial" panose="020B0604020202020204" pitchFamily="34" charset="0"/>
              </a:rPr>
              <a:t/>
            </a:r>
            <a:br>
              <a:rPr lang="en-GB" sz="2800" dirty="0" smtClean="0">
                <a:solidFill>
                  <a:schemeClr val="bg1"/>
                </a:solidFill>
                <a:latin typeface="Arial" panose="020B0604020202020204" pitchFamily="34" charset="0"/>
              </a:rPr>
            </a:br>
            <a:r>
              <a:rPr lang="en-GB" sz="2800" dirty="0" smtClean="0">
                <a:solidFill>
                  <a:schemeClr val="bg1"/>
                </a:solidFill>
                <a:latin typeface="Arial" panose="020B0604020202020204" pitchFamily="34" charset="0"/>
              </a:rPr>
              <a:t>Of </a:t>
            </a:r>
            <a:r>
              <a:rPr lang="en-GB" sz="2800" dirty="0">
                <a:solidFill>
                  <a:schemeClr val="bg1"/>
                </a:solidFill>
                <a:latin typeface="Arial" panose="020B0604020202020204" pitchFamily="34" charset="0"/>
              </a:rPr>
              <a:t>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a:t>
            </a:r>
            <a:r>
              <a:rPr lang="en-GB" b="1" baseline="10000" dirty="0" smtClean="0">
                <a:solidFill>
                  <a:schemeClr val="bg1"/>
                </a:solidFill>
                <a:latin typeface="Arial" panose="020B0604020202020204" pitchFamily="34" charset="0"/>
                <a:cs typeface="Arial" panose="020B0604020202020204" pitchFamily="34" charset="0"/>
              </a:rPr>
              <a:t>% of all communication.</a:t>
            </a:r>
          </a:p>
          <a:p>
            <a:pPr marL="0" indent="0">
              <a:buNone/>
            </a:pPr>
            <a:endParaRPr lang="en-GB" b="1" baseline="10000" dirty="0" smtClean="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72845772"/>
      </p:ext>
    </p:extLst>
  </p:cSld>
  <p:clrMapOvr>
    <a:masterClrMapping/>
  </p:clrMapOvr>
  <p:transition>
    <p:sndAc>
      <p:stSnd>
        <p:snd r:embed="rId3" name="Tarda.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4223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4493128"/>
      </p:ext>
    </p:extLst>
  </p:cSld>
  <p:clrMapOvr>
    <a:masterClrMapping/>
  </p:clrMapOvr>
  <p:transition>
    <p:zoom/>
    <p:sndAc>
      <p:stSnd>
        <p:snd r:embed="rId2" name="drumroll.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wrong</a:t>
            </a:r>
            <a:r>
              <a:rPr lang="en-GB" sz="2800" dirty="0" smtClean="0">
                <a:solidFill>
                  <a:schemeClr val="bg1"/>
                </a:solidFill>
                <a:latin typeface="Arial" panose="020B0604020202020204" pitchFamily="34" charset="0"/>
              </a:rPr>
              <a:t> about verbal </a:t>
            </a:r>
            <a:r>
              <a:rPr lang="en-GB" sz="2800" dirty="0">
                <a:solidFill>
                  <a:schemeClr val="bg1"/>
                </a:solidFill>
                <a:latin typeface="Arial" panose="020B0604020202020204" pitchFamily="34" charset="0"/>
              </a:rPr>
              <a:t>and non-verbal </a:t>
            </a:r>
            <a:r>
              <a:rPr lang="en-GB" sz="2800" dirty="0" smtClean="0">
                <a:solidFill>
                  <a:schemeClr val="bg1"/>
                </a:solidFill>
                <a:latin typeface="Arial" panose="020B0604020202020204" pitchFamily="34" charset="0"/>
              </a:rPr>
              <a:t>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smtClean="0">
              <a:solidFill>
                <a:schemeClr val="bg1"/>
              </a:solidFill>
              <a:latin typeface="Arial" panose="020B0604020202020204" pitchFamily="34" charset="0"/>
              <a:cs typeface="Arial" panose="020B0604020202020204" pitchFamily="34" charset="0"/>
            </a:endParaRPr>
          </a:p>
          <a:p>
            <a:pPr indent="0">
              <a:buNone/>
            </a:pPr>
            <a:r>
              <a:rPr lang="en-GB" b="1" baseline="10000" dirty="0" smtClean="0">
                <a:solidFill>
                  <a:schemeClr val="bg1"/>
                </a:solidFill>
                <a:latin typeface="Arial" panose="020B0604020202020204" pitchFamily="34" charset="0"/>
                <a:cs typeface="Arial" panose="020B0604020202020204" pitchFamily="34" charset="0"/>
              </a:rPr>
              <a:t>Closed </a:t>
            </a:r>
            <a:r>
              <a:rPr lang="en-GB" b="1" baseline="10000" dirty="0">
                <a:solidFill>
                  <a:schemeClr val="bg1"/>
                </a:solidFill>
                <a:latin typeface="Arial" panose="020B0604020202020204" pitchFamily="34" charset="0"/>
                <a:cs typeface="Arial" panose="020B0604020202020204" pitchFamily="34" charset="0"/>
              </a:rPr>
              <a:t>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46967485"/>
      </p:ext>
    </p:extLst>
  </p:cSld>
  <p:clrMapOvr>
    <a:masterClrMapping/>
  </p:clrMapOvr>
  <p:transition>
    <p:zoom/>
    <p:sndAc>
      <p:stSnd>
        <p:snd r:embed="rId2" name="cashreg.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59764766"/>
      </p:ext>
    </p:extLst>
  </p:cSld>
  <p:clrMapOvr>
    <a:masterClrMapping/>
  </p:clrMapOvr>
  <p:transition>
    <p:zoom/>
    <p:sndAc>
      <p:stSnd>
        <p:snd r:embed="rId2" name="drumroll.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081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433756869"/>
      </p:ext>
    </p:extLst>
  </p:cSld>
  <p:clrMapOvr>
    <a:masterClrMapping/>
  </p:clrMapOvr>
  <p:transition>
    <p:sndAc>
      <p:stSnd>
        <p:snd r:embed="rId3" name="Tarda.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79736063"/>
      </p:ext>
    </p:extLst>
  </p:cSld>
  <p:clrMapOvr>
    <a:masterClrMapping/>
  </p:clrMapOvr>
  <p:transition>
    <p:zoom/>
    <p:sndAc>
      <p:stSnd>
        <p:snd r:embed="rId2" name="cashreg.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295199"/>
      </p:ext>
    </p:extLst>
  </p:cSld>
  <p:clrMapOvr>
    <a:masterClrMapping/>
  </p:clrMapOvr>
  <p:transition>
    <p:zoom/>
    <p:sndAc>
      <p:stSnd>
        <p:snd r:embed="rId2" name="drumroll.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5176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a:t>
            </a:r>
            <a:r>
              <a:rPr lang="en-GB" b="1" baseline="10000" dirty="0" smtClean="0">
                <a:solidFill>
                  <a:schemeClr val="bg1"/>
                </a:solidFill>
                <a:latin typeface="Arial" panose="020B0604020202020204" pitchFamily="34" charset="0"/>
                <a:cs typeface="Arial" panose="020B0604020202020204" pitchFamily="34" charset="0"/>
              </a:rPr>
              <a:t>internally change</a:t>
            </a: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588753659"/>
      </p:ext>
    </p:extLst>
  </p:cSld>
  <p:clrMapOvr>
    <a:masterClrMapping/>
  </p:clrMapOvr>
  <p:transition>
    <p:sndAc>
      <p:stSnd>
        <p:snd r:embed="rId3" name="Tarda.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873256"/>
      </p:ext>
    </p:extLst>
  </p:cSld>
  <p:clrMapOvr>
    <a:masterClrMapping/>
  </p:clrMapOvr>
  <p:transition>
    <p:zoom/>
    <p:sndAc>
      <p:stSnd>
        <p:snd r:embed="rId2" name="cashreg.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54184103"/>
      </p:ext>
    </p:extLst>
  </p:cSld>
  <p:clrMapOvr>
    <a:masterClrMapping/>
  </p:clrMapOvr>
  <p:transition>
    <p:zoom/>
    <p:sndAc>
      <p:stSnd>
        <p:snd r:embed="rId2" name="drumroll.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146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true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663292969"/>
      </p:ext>
    </p:extLst>
  </p:cSld>
  <p:clrMapOvr>
    <a:masterClrMapping/>
  </p:clrMapOvr>
  <p:transition>
    <p:sndAc>
      <p:stSnd>
        <p:snd r:embed="rId3" name="Tarda.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80963236"/>
      </p:ext>
    </p:extLst>
  </p:cSld>
  <p:clrMapOvr>
    <a:masterClrMapping/>
  </p:clrMapOvr>
  <p:transition>
    <p:zoom/>
    <p:sndAc>
      <p:stSnd>
        <p:snd r:embed="rId2" name="cashreg.wav"/>
      </p:stSnd>
    </p:sndAc>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281593281"/>
      </p:ext>
    </p:extLst>
  </p:cSld>
  <p:clrMapOvr>
    <a:masterClrMapping/>
  </p:clrMapOvr>
  <p:transition>
    <p:zoom/>
    <p:sndAc>
      <p:stSnd>
        <p:snd r:embed="rId2" name="drumroll.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1735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FALSE</a:t>
            </a:r>
            <a:r>
              <a:rPr lang="en-GB" sz="2800" dirty="0" smtClean="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3234259"/>
      </p:ext>
    </p:extLst>
  </p:cSld>
  <p:clrMapOvr>
    <a:masterClrMapping/>
  </p:clrMapOvr>
  <p:transition>
    <p:sndAc>
      <p:stSnd>
        <p:snd r:embed="rId3" name="Tarda.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07128903"/>
      </p:ext>
    </p:extLst>
  </p:cSld>
  <p:clrMapOvr>
    <a:masterClrMapping/>
  </p:clrMapOvr>
  <p:transition>
    <p:zoom/>
    <p:sndAc>
      <p:stSnd>
        <p:snd r:embed="rId2" name="cashreg.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57133384"/>
      </p:ext>
    </p:extLst>
  </p:cSld>
  <p:clrMapOvr>
    <a:masterClrMapping/>
  </p:clrMapOvr>
  <p:transition>
    <p:zoom/>
    <p:sndAc>
      <p:stSnd>
        <p:snd r:embed="rId2" name="drumroll.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207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methods is </a:t>
            </a:r>
            <a:r>
              <a:rPr lang="en-GB" sz="2800" dirty="0" smtClean="0">
                <a:solidFill>
                  <a:srgbClr val="FFFF00"/>
                </a:solidFill>
                <a:latin typeface="Arial" panose="020B0604020202020204" pitchFamily="34" charset="0"/>
              </a:rPr>
              <a:t>not good </a:t>
            </a:r>
            <a:r>
              <a:rPr lang="en-GB" sz="2800" dirty="0" smtClean="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134489905"/>
      </p:ext>
    </p:extLst>
  </p:cSld>
  <p:clrMapOvr>
    <a:masterClrMapping/>
  </p:clrMapOvr>
  <p:transition>
    <p:sndAc>
      <p:stSnd>
        <p:snd r:embed="rId3" name="Tarda.wav"/>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93118845"/>
      </p:ext>
    </p:extLst>
  </p:cSld>
  <p:clrMapOvr>
    <a:masterClrMapping/>
  </p:clrMapOvr>
  <p:transition>
    <p:zoom/>
    <p:sndAc>
      <p:stSnd>
        <p:snd r:embed="rId2" name="cashreg.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02986353"/>
      </p:ext>
    </p:extLst>
  </p:cSld>
  <p:clrMapOvr>
    <a:masterClrMapping/>
  </p:clrMapOvr>
  <p:transition>
    <p:zoom/>
    <p:sndAc>
      <p:stSnd>
        <p:snd r:embed="rId2" name="drumroll.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5316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smtClean="0">
                <a:solidFill>
                  <a:schemeClr val="bg1"/>
                </a:solidFill>
                <a:latin typeface="Arial" panose="020B0604020202020204" pitchFamily="34" charset="0"/>
              </a:rPr>
              <a:t>Which of the following is </a:t>
            </a:r>
            <a:r>
              <a:rPr lang="en-GB" sz="2800" dirty="0" smtClean="0">
                <a:solidFill>
                  <a:srgbClr val="FFFF00"/>
                </a:solidFill>
                <a:latin typeface="Arial" panose="020B0604020202020204" pitchFamily="34" charset="0"/>
              </a:rPr>
              <a:t>NOT TRUE </a:t>
            </a:r>
            <a:r>
              <a:rPr lang="en-GB" sz="2800" dirty="0" smtClean="0">
                <a:solidFill>
                  <a:schemeClr val="bg1"/>
                </a:solidFill>
                <a:latin typeface="Arial" panose="020B0604020202020204" pitchFamily="34" charset="0"/>
              </a:rPr>
              <a:t>about Self-Supporting Statements</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a:t>
            </a:r>
            <a:r>
              <a:rPr lang="en-GB" b="1" baseline="10000" dirty="0" smtClean="0">
                <a:solidFill>
                  <a:schemeClr val="bg1"/>
                </a:solidFill>
                <a:latin typeface="Arial" panose="020B0604020202020204" pitchFamily="34" charset="0"/>
                <a:cs typeface="Arial" panose="020B0604020202020204" pitchFamily="34" charset="0"/>
              </a:rPr>
              <a:t>should offer </a:t>
            </a:r>
            <a:r>
              <a:rPr lang="en-GB" b="1" baseline="10000" dirty="0">
                <a:solidFill>
                  <a:schemeClr val="bg1"/>
                </a:solidFill>
                <a:latin typeface="Arial" panose="020B0604020202020204" pitchFamily="34" charset="0"/>
                <a:cs typeface="Arial" panose="020B0604020202020204" pitchFamily="34" charset="0"/>
              </a:rPr>
              <a:t>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218270917"/>
      </p:ext>
    </p:extLst>
  </p:cSld>
  <p:clrMapOvr>
    <a:masterClrMapping/>
  </p:clrMapOvr>
  <p:transition>
    <p:sndAc>
      <p:stSnd>
        <p:snd r:embed="rId3" name="Tarda.wav"/>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79212993"/>
      </p:ext>
    </p:extLst>
  </p:cSld>
  <p:clrMapOvr>
    <a:masterClrMapping/>
  </p:clrMapOvr>
  <p:transition>
    <p:zoom/>
    <p:sndAc>
      <p:stSnd>
        <p:snd r:embed="rId2" name="cashreg.wav"/>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651852"/>
      </p:ext>
    </p:extLst>
  </p:cSld>
  <p:clrMapOvr>
    <a:masterClrMapping/>
  </p:clrMapOvr>
  <p:transition>
    <p:zoom/>
    <p:sndAc>
      <p:stSnd>
        <p:snd r:embed="rId2" name="drumroll.wav"/>
      </p:stSnd>
    </p:sndAc>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1036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32745014"/>
      </p:ext>
    </p:extLst>
  </p:cSld>
  <p:clrMapOvr>
    <a:masterClrMapping/>
  </p:clrMapOvr>
  <p:transition>
    <p:sndAc>
      <p:stSnd>
        <p:snd r:embed="rId3" name="Tarda.wav"/>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6050040"/>
      </p:ext>
    </p:extLst>
  </p:cSld>
  <p:clrMapOvr>
    <a:masterClrMapping/>
  </p:clrMapOvr>
  <p:transition>
    <p:zoom/>
    <p:sndAc>
      <p:stSnd>
        <p:snd r:embed="rId2" name="cashreg.wav"/>
      </p:stSnd>
    </p:sndAc>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l"/>
            <a:r>
              <a:rPr lang="en-GB" dirty="0" smtClean="0"/>
              <a:t>MOTIVATIONAL INTERVIEWING (MI)</a:t>
            </a:r>
            <a:br>
              <a:rPr lang="en-GB" dirty="0" smtClean="0"/>
            </a:br>
            <a:r>
              <a:rPr lang="en-GB" sz="4000" dirty="0" smtClean="0"/>
              <a:t>- THOSE ambivalent about change</a:t>
            </a:r>
            <a:br>
              <a:rPr lang="en-GB" sz="4000" dirty="0" smtClean="0"/>
            </a:br>
            <a:r>
              <a:rPr lang="en-GB" sz="4000" dirty="0" smtClean="0"/>
              <a:t>- THOSE unresponsive to change</a:t>
            </a:r>
            <a:br>
              <a:rPr lang="en-GB" sz="4000" dirty="0" smtClean="0"/>
            </a:br>
            <a:r>
              <a:rPr lang="en-GB" sz="4000" dirty="0" smtClean="0"/>
              <a:t>- THOSE resistant towards change</a:t>
            </a:r>
            <a:r>
              <a:rPr lang="en-GB" dirty="0" smtClean="0"/>
              <a:t/>
            </a:r>
            <a:br>
              <a:rPr lang="en-GB" dirty="0" smtClean="0"/>
            </a:br>
            <a:r>
              <a:rPr lang="en-GB" dirty="0" smtClean="0"/>
              <a:t/>
            </a:r>
            <a:br>
              <a:rPr lang="en-GB" dirty="0" smtClean="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a:t>
            </a:r>
            <a:r>
              <a:rPr lang="en-GB" sz="2800" b="1" i="1" dirty="0" smtClean="0">
                <a:solidFill>
                  <a:schemeClr val="accent4"/>
                </a:solidFill>
              </a:rPr>
              <a:t>earning to ‘dance’ with the other person</a:t>
            </a:r>
          </a:p>
          <a:p>
            <a:pPr algn="ctr"/>
            <a:r>
              <a:rPr lang="en-GB" i="1" dirty="0" smtClean="0"/>
              <a:t>William </a:t>
            </a:r>
            <a:r>
              <a:rPr lang="en-GB" i="1" dirty="0" err="1" smtClean="0"/>
              <a:t>Millner</a:t>
            </a:r>
            <a:r>
              <a:rPr lang="en-GB" i="1" dirty="0" smtClean="0"/>
              <a:t> &amp; Stephen </a:t>
            </a:r>
            <a:r>
              <a:rPr lang="en-GB" i="1" dirty="0" err="1" smtClean="0"/>
              <a:t>Rollnick</a:t>
            </a:r>
            <a:r>
              <a:rPr lang="en-GB" i="1" dirty="0" smtClean="0"/>
              <a:t> (1981)</a:t>
            </a:r>
            <a:endParaRPr lang="en-GB" i="1" dirty="0"/>
          </a:p>
        </p:txBody>
      </p:sp>
    </p:spTree>
    <p:extLst>
      <p:ext uri="{BB962C8B-B14F-4D97-AF65-F5344CB8AC3E}">
        <p14:creationId xmlns:p14="http://schemas.microsoft.com/office/powerpoint/2010/main" val="12911778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dirty="0" smtClean="0"/>
              <a:t>The Trans-theoretical Model of Change</a:t>
            </a:r>
            <a:r>
              <a:rPr lang="en-GB" sz="2400" i="1" dirty="0" smtClean="0"/>
              <a:t> </a:t>
            </a:r>
            <a:br>
              <a:rPr lang="en-GB" sz="2400" i="1" dirty="0" smtClean="0"/>
            </a:br>
            <a:r>
              <a:rPr lang="en-GB" sz="2400" i="1" dirty="0" smtClean="0"/>
              <a:t>(</a:t>
            </a:r>
            <a:r>
              <a:rPr lang="en-GB" sz="2400" i="1" dirty="0" err="1" smtClean="0"/>
              <a:t>Prochaska</a:t>
            </a:r>
            <a:r>
              <a:rPr lang="en-GB" sz="2400" i="1" dirty="0" smtClean="0"/>
              <a:t> &amp; </a:t>
            </a:r>
            <a:r>
              <a:rPr lang="en-GB" sz="2400" i="1" dirty="0" err="1" smtClean="0"/>
              <a:t>Diclemente</a:t>
            </a:r>
            <a:r>
              <a:rPr lang="en-GB" sz="2400" i="1" dirty="0" smtClean="0"/>
              <a:t>, 1982)</a:t>
            </a:r>
            <a:endParaRPr lang="en-GB" sz="2400" i="1" dirty="0"/>
          </a:p>
        </p:txBody>
      </p:sp>
      <p:pic>
        <p:nvPicPr>
          <p:cNvPr id="2050" name="Picture 2" descr="http://localenterprise.files.wordpress.com/2008/06/wheel.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97945" y="1784614"/>
            <a:ext cx="4186405" cy="37355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747654" y="5405233"/>
            <a:ext cx="4686989" cy="923330"/>
          </a:xfrm>
          <a:prstGeom prst="rect">
            <a:avLst/>
          </a:prstGeom>
          <a:noFill/>
        </p:spPr>
        <p:txBody>
          <a:bodyPr wrap="none" rtlCol="0">
            <a:spAutoFit/>
          </a:bodyPr>
          <a:lstStyle/>
          <a:p>
            <a:endParaRPr lang="en-GB" dirty="0"/>
          </a:p>
          <a:p>
            <a:pPr marL="285750" indent="-285750">
              <a:buFont typeface="Arial" panose="020B0604020202020204" pitchFamily="34" charset="0"/>
              <a:buChar char="•"/>
            </a:pPr>
            <a:r>
              <a:rPr lang="en-GB" dirty="0" smtClean="0"/>
              <a:t>Tells you how ready the learner is to change.</a:t>
            </a:r>
          </a:p>
          <a:p>
            <a:pPr marL="285750" indent="-285750">
              <a:buFont typeface="Arial" panose="020B0604020202020204" pitchFamily="34" charset="0"/>
              <a:buChar char="•"/>
            </a:pPr>
            <a:r>
              <a:rPr lang="en-GB" dirty="0" smtClean="0"/>
              <a:t>But – as teachers – can we influence this?</a:t>
            </a:r>
            <a:endParaRPr lang="en-GB" dirty="0"/>
          </a:p>
        </p:txBody>
      </p:sp>
      <p:sp>
        <p:nvSpPr>
          <p:cNvPr id="5" name="TextBox 4"/>
          <p:cNvSpPr txBox="1"/>
          <p:nvPr/>
        </p:nvSpPr>
        <p:spPr>
          <a:xfrm>
            <a:off x="7328827" y="2304657"/>
            <a:ext cx="1711046" cy="923330"/>
          </a:xfrm>
          <a:prstGeom prst="rect">
            <a:avLst/>
          </a:prstGeom>
          <a:noFill/>
        </p:spPr>
        <p:txBody>
          <a:bodyPr wrap="none" rtlCol="0">
            <a:spAutoFit/>
          </a:bodyPr>
          <a:lstStyle/>
          <a:p>
            <a:pPr algn="ctr"/>
            <a:r>
              <a:rPr lang="en-GB" dirty="0" smtClean="0"/>
              <a:t>Motivational</a:t>
            </a:r>
          </a:p>
          <a:p>
            <a:pPr algn="ctr"/>
            <a:r>
              <a:rPr lang="en-GB" dirty="0" smtClean="0"/>
              <a:t>      Interviewing</a:t>
            </a:r>
          </a:p>
          <a:p>
            <a:pPr algn="ctr"/>
            <a:r>
              <a:rPr lang="en-GB" dirty="0" smtClean="0"/>
              <a:t>         Techniques</a:t>
            </a:r>
            <a:endParaRPr lang="en-GB" dirty="0"/>
          </a:p>
        </p:txBody>
      </p:sp>
    </p:spTree>
    <p:extLst>
      <p:ext uri="{BB962C8B-B14F-4D97-AF65-F5344CB8AC3E}">
        <p14:creationId xmlns:p14="http://schemas.microsoft.com/office/powerpoint/2010/main" val="401952602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OVERARCHING Principles</a:t>
            </a:r>
            <a:endParaRPr lang="en-GB" dirty="0"/>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smtClean="0">
                <a:sym typeface="Wingdings" panose="05000000000000000000" pitchFamily="2" charset="2"/>
              </a:rPr>
              <a:t>These are things we all do naturally… </a:t>
            </a:r>
          </a:p>
          <a:p>
            <a:pPr marL="447675" indent="-354013">
              <a:buFont typeface="Courier New" panose="02070309020205020404" pitchFamily="49" charset="0"/>
              <a:buChar char="o"/>
            </a:pPr>
            <a:r>
              <a:rPr lang="en-GB" dirty="0" smtClean="0">
                <a:sym typeface="Wingdings" panose="05000000000000000000" pitchFamily="2" charset="2"/>
              </a:rPr>
              <a:t>None of these are miracle techniques.</a:t>
            </a:r>
          </a:p>
          <a:p>
            <a:pPr marL="447675" indent="-354013">
              <a:buFont typeface="Courier New" panose="02070309020205020404" pitchFamily="49" charset="0"/>
              <a:buChar char="o"/>
            </a:pPr>
            <a:r>
              <a:rPr lang="en-GB" dirty="0" smtClean="0">
                <a:sym typeface="Wingdings" panose="05000000000000000000" pitchFamily="2" charset="2"/>
              </a:rPr>
              <a:t>BUT without the spirit of motivational work, they can produce the opposite effect.  You have to want to help people to change.</a:t>
            </a:r>
          </a:p>
          <a:p>
            <a:pPr marL="447675" indent="-354013">
              <a:buFont typeface="Courier New" panose="02070309020205020404" pitchFamily="49" charset="0"/>
              <a:buChar char="o"/>
            </a:pPr>
            <a:r>
              <a:rPr lang="en-GB" dirty="0" smtClean="0">
                <a:sym typeface="Wingdings" panose="05000000000000000000" pitchFamily="2" charset="2"/>
              </a:rPr>
              <a:t>The aim of motivational interviewing is to aid the natural process of change by drawing out recognition of inconsistencies that already exist.  </a:t>
            </a:r>
          </a:p>
          <a:p>
            <a:pPr marL="447675" indent="-354013">
              <a:buFont typeface="Courier New" panose="02070309020205020404" pitchFamily="49" charset="0"/>
              <a:buChar char="o"/>
            </a:pPr>
            <a:r>
              <a:rPr lang="en-GB" dirty="0" smtClean="0">
                <a:sym typeface="Wingdings" panose="05000000000000000000" pitchFamily="2" charset="2"/>
              </a:rPr>
              <a:t>It’s all down to the individual – not you:  ‘ a motivational approach </a:t>
            </a:r>
            <a:r>
              <a:rPr lang="en-GB" b="1" dirty="0" smtClean="0">
                <a:sym typeface="Wingdings" panose="05000000000000000000" pitchFamily="2" charset="2"/>
              </a:rPr>
              <a:t>listens</a:t>
            </a:r>
            <a:r>
              <a:rPr lang="en-GB" dirty="0" smtClean="0">
                <a:sym typeface="Wingdings" panose="05000000000000000000" pitchFamily="2" charset="2"/>
              </a:rPr>
              <a:t> to the </a:t>
            </a:r>
            <a:r>
              <a:rPr lang="en-GB" b="1" dirty="0" smtClean="0">
                <a:sym typeface="Wingdings" panose="05000000000000000000" pitchFamily="2" charset="2"/>
              </a:rPr>
              <a:t>barriers</a:t>
            </a:r>
            <a:r>
              <a:rPr lang="en-GB" dirty="0" smtClean="0">
                <a:sym typeface="Wingdings" panose="05000000000000000000" pitchFamily="2" charset="2"/>
              </a:rPr>
              <a:t> to change </a:t>
            </a:r>
            <a:r>
              <a:rPr lang="en-GB" b="1" dirty="0" smtClean="0">
                <a:sym typeface="Wingdings" panose="05000000000000000000" pitchFamily="2" charset="2"/>
              </a:rPr>
              <a:t>without judgement </a:t>
            </a:r>
            <a:r>
              <a:rPr lang="en-GB" dirty="0" smtClean="0">
                <a:sym typeface="Wingdings" panose="05000000000000000000" pitchFamily="2" charset="2"/>
              </a:rPr>
              <a:t>and </a:t>
            </a:r>
            <a:r>
              <a:rPr lang="en-GB" b="1" dirty="0" smtClean="0">
                <a:sym typeface="Wingdings" panose="05000000000000000000" pitchFamily="2" charset="2"/>
              </a:rPr>
              <a:t>gradually</a:t>
            </a:r>
            <a:r>
              <a:rPr lang="en-GB" dirty="0" smtClean="0">
                <a:sym typeface="Wingdings" panose="05000000000000000000" pitchFamily="2" charset="2"/>
              </a:rPr>
              <a:t> helps others </a:t>
            </a:r>
            <a:r>
              <a:rPr lang="en-GB" b="1" dirty="0" smtClean="0">
                <a:sym typeface="Wingdings" panose="05000000000000000000" pitchFamily="2" charset="2"/>
              </a:rPr>
              <a:t>voice the reason for and confidence to change themselves</a:t>
            </a:r>
            <a:r>
              <a:rPr lang="en-GB" dirty="0" smtClean="0">
                <a:sym typeface="Wingdings" panose="05000000000000000000" pitchFamily="2" charset="2"/>
              </a:rPr>
              <a:t>’</a:t>
            </a:r>
          </a:p>
          <a:p>
            <a:pPr marL="447675" indent="-354013">
              <a:buFont typeface="Courier New" panose="02070309020205020404" pitchFamily="49" charset="0"/>
              <a:buChar char="o"/>
            </a:pPr>
            <a:r>
              <a:rPr lang="en-GB" dirty="0" smtClean="0">
                <a:sym typeface="Wingdings" panose="05000000000000000000" pitchFamily="2" charset="2"/>
              </a:rPr>
              <a:t>Practise : </a:t>
            </a:r>
            <a:r>
              <a:rPr lang="en-GB" dirty="0" smtClean="0"/>
              <a:t>our tone of voice needs to be gentle and reflective</a:t>
            </a:r>
            <a:endParaRPr lang="en-GB" dirty="0" smtClean="0">
              <a:sym typeface="Wingdings" panose="05000000000000000000" pitchFamily="2" charset="2"/>
            </a:endParaRPr>
          </a:p>
          <a:p>
            <a:endParaRPr lang="en-GB" dirty="0" smtClean="0">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Building rapport: mirror, pace and adapt</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b="1" dirty="0" smtClean="0"/>
              <a:t>Mirror</a:t>
            </a:r>
          </a:p>
          <a:p>
            <a:pPr>
              <a:buFont typeface="Arial" panose="020B0604020202020204" pitchFamily="34" charset="0"/>
              <a:buChar char="•"/>
            </a:pPr>
            <a:r>
              <a:rPr lang="en-GB" dirty="0" smtClean="0"/>
              <a:t>Body language (movement – amplitude &amp; rhythm, breathing)</a:t>
            </a:r>
          </a:p>
          <a:p>
            <a:r>
              <a:rPr lang="en-GB" dirty="0" smtClean="0"/>
              <a:t>Speech – loudness, pitch, rhythm</a:t>
            </a:r>
          </a:p>
          <a:p>
            <a:pPr marL="0" indent="0">
              <a:buNone/>
            </a:pPr>
            <a:r>
              <a:rPr lang="en-GB" b="1" dirty="0" smtClean="0"/>
              <a:t>Pace</a:t>
            </a:r>
          </a:p>
          <a:p>
            <a:pPr>
              <a:buFont typeface="Arial" panose="020B0604020202020204" pitchFamily="34" charset="0"/>
              <a:buChar char="•"/>
            </a:pPr>
            <a:r>
              <a:rPr lang="en-GB" dirty="0" smtClean="0"/>
              <a:t>Pace, pace, lead</a:t>
            </a:r>
          </a:p>
          <a:p>
            <a:pPr marL="0" indent="0">
              <a:buNone/>
            </a:pPr>
            <a:r>
              <a:rPr lang="en-GB" b="1" dirty="0" smtClean="0"/>
              <a:t>Adapt to dominant VAK sense</a:t>
            </a:r>
          </a:p>
          <a:p>
            <a:pPr>
              <a:buFont typeface="Arial" panose="020B0604020202020204" pitchFamily="34" charset="0"/>
              <a:buChar char="•"/>
            </a:pPr>
            <a:r>
              <a:rPr lang="en-GB" dirty="0" smtClean="0"/>
              <a:t>Visual </a:t>
            </a:r>
            <a:r>
              <a:rPr lang="en-GB" dirty="0" smtClean="0">
                <a:sym typeface="Wingdings" panose="05000000000000000000" pitchFamily="2" charset="2"/>
              </a:rPr>
              <a:t> Can you </a:t>
            </a:r>
            <a:r>
              <a:rPr lang="en-GB" i="1" dirty="0" smtClean="0">
                <a:sym typeface="Wingdings" panose="05000000000000000000" pitchFamily="2" charset="2"/>
              </a:rPr>
              <a:t>see</a:t>
            </a:r>
            <a:r>
              <a:rPr lang="en-GB" dirty="0" smtClean="0">
                <a:sym typeface="Wingdings" panose="05000000000000000000" pitchFamily="2" charset="2"/>
              </a:rPr>
              <a:t> how this might…. write it down</a:t>
            </a:r>
          </a:p>
          <a:p>
            <a:pPr>
              <a:buFont typeface="Arial" panose="020B0604020202020204" pitchFamily="34" charset="0"/>
              <a:buChar char="•"/>
            </a:pPr>
            <a:r>
              <a:rPr lang="en-GB" dirty="0" smtClean="0">
                <a:sym typeface="Wingdings" panose="05000000000000000000" pitchFamily="2" charset="2"/>
              </a:rPr>
              <a:t>Auditory  How does that </a:t>
            </a:r>
            <a:r>
              <a:rPr lang="en-GB" i="1" dirty="0" smtClean="0">
                <a:sym typeface="Wingdings" panose="05000000000000000000" pitchFamily="2" charset="2"/>
              </a:rPr>
              <a:t>sound</a:t>
            </a:r>
            <a:r>
              <a:rPr lang="en-GB" dirty="0" smtClean="0">
                <a:sym typeface="Wingdings" panose="05000000000000000000" pitchFamily="2" charset="2"/>
              </a:rPr>
              <a:t>?  talk things through</a:t>
            </a:r>
          </a:p>
          <a:p>
            <a:pPr>
              <a:buFont typeface="Arial" panose="020B0604020202020204" pitchFamily="34" charset="0"/>
              <a:buChar char="•"/>
            </a:pPr>
            <a:r>
              <a:rPr lang="en-GB" dirty="0" smtClean="0">
                <a:sym typeface="Wingdings" panose="05000000000000000000" pitchFamily="2" charset="2"/>
              </a:rPr>
              <a:t>Kinaesthetic  How would that </a:t>
            </a:r>
            <a:r>
              <a:rPr lang="en-GB" i="1" dirty="0" smtClean="0">
                <a:sym typeface="Wingdings" panose="05000000000000000000" pitchFamily="2" charset="2"/>
              </a:rPr>
              <a:t>feel</a:t>
            </a:r>
            <a:r>
              <a:rPr lang="en-GB" dirty="0" smtClean="0">
                <a:sym typeface="Wingdings" panose="05000000000000000000" pitchFamily="2" charset="2"/>
              </a:rPr>
              <a:t>?  explore emotions, what it feels like…</a:t>
            </a:r>
          </a:p>
          <a:p>
            <a:pPr marL="0" indent="0">
              <a:buNone/>
            </a:pPr>
            <a:r>
              <a:rPr lang="en-GB" b="1" dirty="0" smtClean="0">
                <a:sym typeface="Wingdings" panose="05000000000000000000" pitchFamily="2" charset="2"/>
              </a:rPr>
              <a:t>Micro-skills</a:t>
            </a:r>
          </a:p>
          <a:p>
            <a:pPr>
              <a:buFont typeface="Arial" panose="020B0604020202020204" pitchFamily="34" charset="0"/>
              <a:buChar char="•"/>
            </a:pPr>
            <a:r>
              <a:rPr lang="en-GB" dirty="0" smtClean="0">
                <a:sym typeface="Wingdings" panose="05000000000000000000" pitchFamily="2" charset="2"/>
              </a:rPr>
              <a:t>Reflective listening, Open Questions, Affirming</a:t>
            </a:r>
          </a:p>
        </p:txBody>
      </p:sp>
    </p:spTree>
    <p:extLst>
      <p:ext uri="{BB962C8B-B14F-4D97-AF65-F5344CB8AC3E}">
        <p14:creationId xmlns:p14="http://schemas.microsoft.com/office/powerpoint/2010/main" val="318016133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Asking the right (open) questions	</a:t>
            </a:r>
            <a:endParaRPr lang="en-GB" dirty="0"/>
          </a:p>
        </p:txBody>
      </p:sp>
      <p:sp>
        <p:nvSpPr>
          <p:cNvPr id="3" name="Content Placeholder 2"/>
          <p:cNvSpPr>
            <a:spLocks noGrp="1"/>
          </p:cNvSpPr>
          <p:nvPr>
            <p:ph idx="1"/>
          </p:nvPr>
        </p:nvSpPr>
        <p:spPr/>
        <p:txBody>
          <a:bodyPr/>
          <a:lstStyle/>
          <a:p>
            <a:pPr algn="ctr"/>
            <a:r>
              <a:rPr lang="en-GB" dirty="0" err="1" smtClean="0">
                <a:solidFill>
                  <a:srgbClr val="FF0000"/>
                </a:solidFill>
                <a:latin typeface="Cooper Black" panose="0208090404030B020404" pitchFamily="18" charset="0"/>
              </a:rPr>
              <a:t>Aaargghhhh</a:t>
            </a:r>
            <a:r>
              <a:rPr lang="en-GB" dirty="0" smtClean="0">
                <a:solidFill>
                  <a:srgbClr val="FF0000"/>
                </a:solidFill>
                <a:latin typeface="Cooper Black" panose="0208090404030B020404" pitchFamily="18" charset="0"/>
              </a:rPr>
              <a:t>.  I. worried about not asking the right questions</a:t>
            </a:r>
          </a:p>
          <a:p>
            <a:pPr marL="0" indent="0" algn="ctr">
              <a:buNone/>
            </a:pPr>
            <a:r>
              <a:rPr lang="en-GB" dirty="0" smtClean="0"/>
              <a:t>Listen</a:t>
            </a:r>
          </a:p>
          <a:p>
            <a:pPr marL="0" indent="0" algn="ctr">
              <a:buNone/>
            </a:pPr>
            <a:r>
              <a:rPr lang="en-GB" dirty="0" smtClean="0"/>
              <a:t>Reflect</a:t>
            </a:r>
            <a:r>
              <a:rPr lang="en-GB" dirty="0"/>
              <a:t> </a:t>
            </a:r>
            <a:r>
              <a:rPr lang="en-GB" dirty="0" smtClean="0"/>
              <a:t>things back</a:t>
            </a:r>
          </a:p>
          <a:p>
            <a:pPr marL="0" indent="0" algn="ctr">
              <a:buNone/>
            </a:pPr>
            <a:r>
              <a:rPr lang="en-GB" dirty="0" smtClean="0"/>
              <a:t>Try to genuinely understand the situation (what else do you need to know or would help?</a:t>
            </a:r>
          </a:p>
          <a:p>
            <a:pPr marL="0" indent="0" algn="ctr">
              <a:buNone/>
            </a:pPr>
            <a:r>
              <a:rPr lang="en-GB" dirty="0" smtClean="0"/>
              <a:t>Understand the other person’s world – thoughts, feelings, behaviour</a:t>
            </a:r>
            <a:endParaRPr lang="en-GB" dirty="0"/>
          </a:p>
          <a:p>
            <a:pPr marL="0" indent="0" algn="ctr">
              <a:buNone/>
            </a:pPr>
            <a:r>
              <a:rPr lang="en-GB" dirty="0" smtClean="0"/>
              <a:t>Socratic Qs: What Why When     &amp;    Who How Where</a:t>
            </a:r>
          </a:p>
          <a:p>
            <a:pPr marL="0" indent="0" algn="ctr">
              <a:buNone/>
            </a:pPr>
            <a:r>
              <a:rPr lang="en-GB" dirty="0" smtClean="0"/>
              <a:t>Beware of too many Qs in a row</a:t>
            </a:r>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Exploring Thoughts, Feelings &amp; Behaviour</a:t>
            </a:r>
            <a:endParaRPr lang="en-GB" dirty="0"/>
          </a:p>
        </p:txBody>
      </p:sp>
      <p:sp>
        <p:nvSpPr>
          <p:cNvPr id="3" name="Content Placeholder 2"/>
          <p:cNvSpPr>
            <a:spLocks noGrp="1"/>
          </p:cNvSpPr>
          <p:nvPr>
            <p:ph idx="1"/>
          </p:nvPr>
        </p:nvSpPr>
        <p:spPr>
          <a:xfrm>
            <a:off x="1024128" y="2084832"/>
            <a:ext cx="9720073" cy="4224528"/>
          </a:xfrm>
        </p:spPr>
        <p:txBody>
          <a:bodyPr>
            <a:normAutofit/>
          </a:bodyPr>
          <a:lstStyle/>
          <a:p>
            <a:pPr algn="ctr"/>
            <a:r>
              <a:rPr lang="en-GB" sz="2400" dirty="0" smtClean="0">
                <a:solidFill>
                  <a:srgbClr val="FF0000"/>
                </a:solidFill>
                <a:latin typeface="Cooper Black" panose="0208090404030B020404" pitchFamily="18" charset="0"/>
              </a:rPr>
              <a:t>What if they reveal emotions that I don’t know how to handle?</a:t>
            </a:r>
          </a:p>
          <a:p>
            <a:pPr algn="ctr"/>
            <a:r>
              <a:rPr lang="en-GB" dirty="0" smtClean="0"/>
              <a:t>Don’t worry too much.</a:t>
            </a:r>
          </a:p>
          <a:p>
            <a:pPr algn="ctr"/>
            <a:r>
              <a:rPr lang="en-GB" dirty="0" smtClean="0"/>
              <a:t>Revealing their emotions is therapeutic (cathartic).</a:t>
            </a:r>
          </a:p>
          <a:p>
            <a:pPr algn="ctr"/>
            <a:r>
              <a:rPr lang="en-GB" dirty="0" smtClean="0"/>
              <a:t>It will help vent strong feelings.</a:t>
            </a:r>
          </a:p>
          <a:p>
            <a:pPr algn="ctr"/>
            <a:r>
              <a:rPr lang="en-GB" dirty="0" smtClean="0"/>
              <a:t>They will feel better afterwards.</a:t>
            </a:r>
          </a:p>
          <a:p>
            <a:pPr algn="ctr"/>
            <a:r>
              <a:rPr lang="en-GB" dirty="0" smtClean="0"/>
              <a:t>Then they’ll have better rapport with you.</a:t>
            </a:r>
          </a:p>
          <a:p>
            <a:pPr algn="ctr"/>
            <a:r>
              <a:rPr lang="en-GB" dirty="0" smtClean="0"/>
              <a:t>More likely engage and ope</a:t>
            </a:r>
            <a:r>
              <a:rPr lang="en-GB" dirty="0"/>
              <a:t>n</a:t>
            </a:r>
            <a:r>
              <a:rPr lang="en-GB" dirty="0" smtClean="0"/>
              <a:t> up more (= </a:t>
            </a:r>
            <a:r>
              <a:rPr lang="en-GB" dirty="0" smtClean="0">
                <a:latin typeface="Arial" panose="020B0604020202020204" pitchFamily="34" charset="0"/>
                <a:cs typeface="Arial" panose="020B0604020202020204" pitchFamily="34" charset="0"/>
              </a:rPr>
              <a:t>↑</a:t>
            </a:r>
            <a:r>
              <a:rPr lang="en-GB" dirty="0" smtClean="0"/>
              <a:t> motivation)</a:t>
            </a:r>
          </a:p>
          <a:p>
            <a:pPr algn="ctr"/>
            <a:r>
              <a:rPr lang="en-GB" dirty="0" smtClean="0"/>
              <a:t>So all you have to do is just listen.</a:t>
            </a:r>
            <a:endParaRPr lang="en-GB" dirty="0"/>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2084832"/>
            <a:ext cx="9720073" cy="4773168"/>
          </a:xfrm>
        </p:spPr>
        <p:txBody>
          <a:bodyPr>
            <a:normAutofit/>
          </a:bodyPr>
          <a:lstStyle/>
          <a:p>
            <a:r>
              <a:rPr lang="en-GB" dirty="0" smtClean="0"/>
              <a:t>Aimed to:</a:t>
            </a:r>
          </a:p>
          <a:p>
            <a:pPr lvl="1"/>
            <a:r>
              <a:rPr lang="en-GB" sz="2200" dirty="0" smtClean="0"/>
              <a:t>Teach by asking questions (disciplined &amp; rigorously thoughtful dialogue)</a:t>
            </a:r>
          </a:p>
          <a:p>
            <a:pPr lvl="1"/>
            <a:r>
              <a:rPr lang="en-GB" sz="2200" dirty="0"/>
              <a:t>C</a:t>
            </a:r>
            <a:r>
              <a:rPr lang="en-GB" sz="2200" dirty="0" smtClean="0"/>
              <a:t>hallenge accuracy </a:t>
            </a:r>
            <a:endParaRPr lang="en-GB" sz="2200" dirty="0"/>
          </a:p>
          <a:p>
            <a:pPr lvl="1"/>
            <a:r>
              <a:rPr lang="en-GB" sz="2200" dirty="0"/>
              <a:t>E</a:t>
            </a:r>
            <a:r>
              <a:rPr lang="en-GB" sz="2200" dirty="0" smtClean="0"/>
              <a:t>ncourage completeness in thinking (so that the learner moves towards their ultimate goal)</a:t>
            </a:r>
          </a:p>
          <a:p>
            <a:pPr lvl="1"/>
            <a:endParaRPr lang="en-GB" sz="2200" dirty="0" smtClean="0"/>
          </a:p>
          <a:p>
            <a:pPr algn="ctr"/>
            <a:r>
              <a:rPr lang="en-GB" dirty="0" smtClean="0">
                <a:solidFill>
                  <a:schemeClr val="accent4">
                    <a:lumMod val="75000"/>
                  </a:schemeClr>
                </a:solidFill>
                <a:latin typeface="Cooper Black" panose="0208090404030B020404" pitchFamily="18" charset="0"/>
              </a:rPr>
              <a:t>Questions which challenge basic concepts , challenge assumptions or create discrepancy</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337670769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Socratic Questions</a:t>
            </a:r>
            <a:endParaRPr lang="en-GB" dirty="0"/>
          </a:p>
        </p:txBody>
      </p:sp>
      <p:sp>
        <p:nvSpPr>
          <p:cNvPr id="3" name="Content Placeholder 2"/>
          <p:cNvSpPr>
            <a:spLocks noGrp="1"/>
          </p:cNvSpPr>
          <p:nvPr>
            <p:ph idx="1"/>
          </p:nvPr>
        </p:nvSpPr>
        <p:spPr>
          <a:xfrm>
            <a:off x="1024128" y="1791478"/>
            <a:ext cx="9720073" cy="5066522"/>
          </a:xfrm>
        </p:spPr>
        <p:txBody>
          <a:bodyPr>
            <a:normAutofit/>
          </a:bodyPr>
          <a:lstStyle/>
          <a:p>
            <a:r>
              <a:rPr lang="en-GB" sz="2400" dirty="0" smtClean="0"/>
              <a:t>These 6 type of Qs create thoughtful dialogue:</a:t>
            </a:r>
          </a:p>
          <a:p>
            <a:pPr lvl="1"/>
            <a:r>
              <a:rPr lang="en-GB" sz="2400" b="1" dirty="0" smtClean="0"/>
              <a:t>Clarification</a:t>
            </a:r>
            <a:r>
              <a:rPr lang="en-GB" sz="2400" dirty="0" smtClean="0"/>
              <a:t>: </a:t>
            </a:r>
            <a:r>
              <a:rPr lang="en-GB" sz="2400" i="1" dirty="0" smtClean="0"/>
              <a:t>‘What do you mean by…’; ‘Can you give me an example?’; ‘What is the main issue?’</a:t>
            </a:r>
          </a:p>
          <a:p>
            <a:pPr lvl="1"/>
            <a:r>
              <a:rPr lang="en-GB" sz="2400" b="1" dirty="0" smtClean="0"/>
              <a:t>The Issue</a:t>
            </a:r>
            <a:r>
              <a:rPr lang="en-GB" sz="2400" i="1" dirty="0" smtClean="0"/>
              <a:t>: ‘Why is this an issue?’; ‘Why is it </a:t>
            </a:r>
            <a:r>
              <a:rPr lang="en-GB" sz="2400" i="1" dirty="0" err="1" smtClean="0"/>
              <a:t>impt</a:t>
            </a:r>
            <a:r>
              <a:rPr lang="en-GB" sz="2400" i="1" dirty="0" smtClean="0"/>
              <a:t>?’</a:t>
            </a:r>
          </a:p>
          <a:p>
            <a:pPr lvl="1"/>
            <a:r>
              <a:rPr lang="en-GB" sz="2400" b="1" dirty="0" smtClean="0"/>
              <a:t>Assumptions</a:t>
            </a:r>
            <a:r>
              <a:rPr lang="en-GB" sz="2400" dirty="0" smtClean="0"/>
              <a:t>: </a:t>
            </a:r>
            <a:r>
              <a:rPr lang="en-GB" sz="2400" i="1" dirty="0" smtClean="0"/>
              <a:t>‘But aren’t we assuming x, y and x?’</a:t>
            </a:r>
          </a:p>
          <a:p>
            <a:pPr lvl="1"/>
            <a:r>
              <a:rPr lang="en-GB" sz="2400" b="1" dirty="0" smtClean="0"/>
              <a:t>Origin/Evidence</a:t>
            </a:r>
            <a:r>
              <a:rPr lang="en-GB" sz="2400" dirty="0" smtClean="0"/>
              <a:t>: </a:t>
            </a:r>
            <a:r>
              <a:rPr lang="en-GB" sz="2400" i="1" dirty="0" smtClean="0"/>
              <a:t>‘What reasoning led you to that conclusion?’; ‘Is there any reason to doubt that evidence?’; ‘What caused you to feel that way?’</a:t>
            </a:r>
          </a:p>
          <a:p>
            <a:pPr lvl="1"/>
            <a:r>
              <a:rPr lang="en-GB" sz="2400" b="1" dirty="0" smtClean="0"/>
              <a:t>Consequences</a:t>
            </a:r>
            <a:r>
              <a:rPr lang="en-GB" sz="2400" dirty="0" smtClean="0"/>
              <a:t>: </a:t>
            </a:r>
            <a:r>
              <a:rPr lang="en-GB" sz="2400" i="1" dirty="0" smtClean="0"/>
              <a:t>‘What effect would that have?’; ‘Are there any alternatives?’; ‘Is that the only way?’; ‘If that happened, what else would happen as a result?’</a:t>
            </a:r>
          </a:p>
          <a:p>
            <a:pPr lvl="1"/>
            <a:r>
              <a:rPr lang="en-GB" sz="2400" b="1" dirty="0" smtClean="0"/>
              <a:t>Viewpoints</a:t>
            </a:r>
            <a:r>
              <a:rPr lang="en-GB" sz="2400" dirty="0" smtClean="0"/>
              <a:t>:</a:t>
            </a:r>
            <a:r>
              <a:rPr lang="en-GB" sz="2400" i="1" dirty="0" smtClean="0"/>
              <a:t> ‘How would other groups of people respond?’; ‘What would you say those objectors who argue </a:t>
            </a:r>
            <a:r>
              <a:rPr lang="en-GB" sz="2400" i="1" dirty="0" err="1" smtClean="0"/>
              <a:t>xxxx</a:t>
            </a:r>
            <a:r>
              <a:rPr lang="en-GB" sz="2400" i="1" dirty="0" smtClean="0"/>
              <a:t>?’; ‘What might someone who believe </a:t>
            </a:r>
            <a:r>
              <a:rPr lang="en-GB" sz="2400" i="1" dirty="0" err="1" smtClean="0"/>
              <a:t>yyyy</a:t>
            </a:r>
            <a:r>
              <a:rPr lang="en-GB" sz="2400" i="1" dirty="0" smtClean="0"/>
              <a:t> think?’; ‘What’s the alternative?’; ‘How are xxx and </a:t>
            </a:r>
            <a:r>
              <a:rPr lang="en-GB" sz="2400" i="1" dirty="0" err="1" smtClean="0"/>
              <a:t>yyy’s</a:t>
            </a:r>
            <a:r>
              <a:rPr lang="en-GB" sz="2400" i="1" dirty="0" smtClean="0"/>
              <a:t> ideas alike? Different?’</a:t>
            </a:r>
          </a:p>
          <a:p>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170019334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Roadblocks </a:t>
            </a:r>
            <a:endParaRPr lang="en-GB" dirty="0"/>
          </a:p>
        </p:txBody>
      </p:sp>
      <p:sp>
        <p:nvSpPr>
          <p:cNvPr id="3" name="Content Placeholder 2"/>
          <p:cNvSpPr>
            <a:spLocks noGrp="1"/>
          </p:cNvSpPr>
          <p:nvPr>
            <p:ph idx="1"/>
          </p:nvPr>
        </p:nvSpPr>
        <p:spPr/>
        <p:txBody>
          <a:bodyPr>
            <a:normAutofit lnSpcReduction="10000"/>
          </a:bodyPr>
          <a:lstStyle/>
          <a:p>
            <a:pPr algn="ctr"/>
            <a:r>
              <a:rPr lang="en-GB" dirty="0" smtClean="0"/>
              <a:t>Moralising</a:t>
            </a:r>
          </a:p>
          <a:p>
            <a:pPr algn="ctr"/>
            <a:r>
              <a:rPr lang="en-GB" dirty="0" smtClean="0"/>
              <a:t>Preaching</a:t>
            </a:r>
          </a:p>
          <a:p>
            <a:pPr algn="ctr"/>
            <a:r>
              <a:rPr lang="en-GB" dirty="0" smtClean="0"/>
              <a:t>Judging</a:t>
            </a:r>
          </a:p>
          <a:p>
            <a:pPr algn="ctr"/>
            <a:r>
              <a:rPr lang="en-GB" dirty="0" smtClean="0"/>
              <a:t>Ordering</a:t>
            </a:r>
          </a:p>
          <a:p>
            <a:pPr algn="ctr"/>
            <a:r>
              <a:rPr lang="en-GB" dirty="0" smtClean="0"/>
              <a:t>Directing</a:t>
            </a:r>
          </a:p>
          <a:p>
            <a:pPr algn="ctr"/>
            <a:r>
              <a:rPr lang="en-GB" dirty="0" smtClean="0"/>
              <a:t>Lecturing</a:t>
            </a:r>
          </a:p>
          <a:p>
            <a:pPr algn="ctr"/>
            <a:r>
              <a:rPr lang="en-GB" dirty="0" smtClean="0"/>
              <a:t>Advising</a:t>
            </a:r>
          </a:p>
          <a:p>
            <a:pPr algn="ctr"/>
            <a:r>
              <a:rPr lang="en-GB" dirty="0" smtClean="0"/>
              <a:t>Arguing</a:t>
            </a:r>
          </a:p>
          <a:p>
            <a:pPr algn="ctr"/>
            <a:r>
              <a:rPr lang="en-GB" dirty="0" smtClean="0"/>
              <a:t>Criticising (or Blaming)</a:t>
            </a:r>
          </a:p>
        </p:txBody>
      </p:sp>
    </p:spTree>
    <p:extLst>
      <p:ext uri="{BB962C8B-B14F-4D97-AF65-F5344CB8AC3E}">
        <p14:creationId xmlns:p14="http://schemas.microsoft.com/office/powerpoint/2010/main" val="284673491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5 tasks of MI </a:t>
            </a:r>
            <a:r>
              <a:rPr lang="en-GB" sz="2000" dirty="0" smtClean="0"/>
              <a:t>(Fuller &amp; Taylor modifications)</a:t>
            </a:r>
            <a:endParaRPr lang="en-GB" sz="20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GB" dirty="0" smtClean="0"/>
              <a:t>Clarify </a:t>
            </a:r>
            <a:r>
              <a:rPr lang="en-GB" b="1" dirty="0" smtClean="0"/>
              <a:t>contracts</a:t>
            </a:r>
          </a:p>
          <a:p>
            <a:pPr lvl="2"/>
            <a:r>
              <a:rPr lang="en-GB" dirty="0" smtClean="0"/>
              <a:t>- roles, expectations, boundaries, outcomes</a:t>
            </a:r>
          </a:p>
          <a:p>
            <a:pPr marL="514350" indent="-514350">
              <a:buFont typeface="+mj-lt"/>
              <a:buAutoNum type="arabicPeriod"/>
            </a:pPr>
            <a:r>
              <a:rPr lang="en-GB" dirty="0" smtClean="0"/>
              <a:t>Express </a:t>
            </a:r>
            <a:r>
              <a:rPr lang="en-GB" b="1" dirty="0" smtClean="0"/>
              <a:t>empathy </a:t>
            </a:r>
          </a:p>
          <a:p>
            <a:pPr lvl="2"/>
            <a:r>
              <a:rPr lang="en-GB" dirty="0" smtClean="0"/>
              <a:t>Understanding the needs of the individual</a:t>
            </a:r>
          </a:p>
          <a:p>
            <a:pPr lvl="2"/>
            <a:r>
              <a:rPr lang="en-GB" dirty="0" smtClean="0"/>
              <a:t>No blame, criticism, labelling, judging</a:t>
            </a:r>
          </a:p>
          <a:p>
            <a:pPr marL="514350" indent="-514350">
              <a:buFont typeface="+mj-lt"/>
              <a:buAutoNum type="arabicPeriod"/>
            </a:pPr>
            <a:r>
              <a:rPr lang="en-GB" dirty="0" smtClean="0"/>
              <a:t>Develop </a:t>
            </a:r>
            <a:r>
              <a:rPr lang="en-GB" b="1" dirty="0" smtClean="0"/>
              <a:t>desire</a:t>
            </a:r>
            <a:r>
              <a:rPr lang="en-GB" dirty="0" smtClean="0"/>
              <a:t> to change</a:t>
            </a:r>
          </a:p>
          <a:p>
            <a:pPr lvl="2"/>
            <a:r>
              <a:rPr lang="en-GB" dirty="0" smtClean="0"/>
              <a:t>Develop discrepancy/dissonance </a:t>
            </a:r>
            <a:r>
              <a:rPr lang="en-GB" dirty="0" smtClean="0">
                <a:sym typeface="Wingdings" panose="05000000000000000000" pitchFamily="2" charset="2"/>
              </a:rPr>
              <a:t> ↑intrinsic motivation </a:t>
            </a:r>
            <a:endParaRPr lang="en-GB" dirty="0" smtClean="0"/>
          </a:p>
          <a:p>
            <a:pPr lvl="2"/>
            <a:r>
              <a:rPr lang="en-GB" u="sng" dirty="0" smtClean="0"/>
              <a:t>Gently</a:t>
            </a:r>
            <a:r>
              <a:rPr lang="en-GB" dirty="0" smtClean="0"/>
              <a:t> highlight and reflect inconsistencies.</a:t>
            </a:r>
          </a:p>
          <a:p>
            <a:pPr lvl="2"/>
            <a:r>
              <a:rPr lang="en-GB" dirty="0" smtClean="0"/>
              <a:t>Relating things back to the CSA – what is that?  Extrinsic or Intrinsic?</a:t>
            </a:r>
          </a:p>
          <a:p>
            <a:pPr marL="514350" indent="-514350">
              <a:buFont typeface="+mj-lt"/>
              <a:buAutoNum type="arabicPeriod"/>
            </a:pPr>
            <a:r>
              <a:rPr lang="en-GB" dirty="0" smtClean="0"/>
              <a:t>Avoid </a:t>
            </a:r>
            <a:r>
              <a:rPr lang="en-GB" b="1" dirty="0" smtClean="0"/>
              <a:t>argument </a:t>
            </a:r>
          </a:p>
          <a:p>
            <a:pPr lvl="2"/>
            <a:r>
              <a:rPr lang="en-GB" dirty="0"/>
              <a:t>R</a:t>
            </a:r>
            <a:r>
              <a:rPr lang="en-GB" dirty="0" smtClean="0"/>
              <a:t>oll with resistance </a:t>
            </a:r>
          </a:p>
          <a:p>
            <a:pPr lvl="2"/>
            <a:r>
              <a:rPr lang="en-GB" dirty="0" smtClean="0"/>
              <a:t>See resistance as a </a:t>
            </a:r>
            <a:r>
              <a:rPr lang="en-GB" b="1" dirty="0" smtClean="0"/>
              <a:t>normal</a:t>
            </a:r>
            <a:r>
              <a:rPr lang="en-GB" dirty="0" smtClean="0"/>
              <a:t> </a:t>
            </a:r>
            <a:r>
              <a:rPr lang="en-GB" b="1" dirty="0" smtClean="0"/>
              <a:t>part</a:t>
            </a:r>
            <a:r>
              <a:rPr lang="en-GB" dirty="0" smtClean="0"/>
              <a:t> of the change process</a:t>
            </a:r>
          </a:p>
          <a:p>
            <a:pPr marL="514350" indent="-514350">
              <a:buFont typeface="+mj-lt"/>
              <a:buAutoNum type="arabicPeriod"/>
            </a:pPr>
            <a:r>
              <a:rPr lang="en-GB" dirty="0" smtClean="0"/>
              <a:t>Support </a:t>
            </a:r>
            <a:r>
              <a:rPr lang="en-GB" b="1" dirty="0" smtClean="0"/>
              <a:t>self-belief</a:t>
            </a:r>
            <a:r>
              <a:rPr lang="en-GB" dirty="0" smtClean="0"/>
              <a:t> and self-responsibility </a:t>
            </a:r>
          </a:p>
          <a:p>
            <a:pPr lvl="2"/>
            <a:r>
              <a:rPr lang="en-GB" dirty="0" smtClean="0"/>
              <a:t>- self-efficacy  (‘I can/want to/will do it’)</a:t>
            </a:r>
          </a:p>
          <a:p>
            <a:pPr lvl="2"/>
            <a:r>
              <a:rPr lang="en-GB" smtClean="0"/>
              <a:t>Soon after a </a:t>
            </a:r>
            <a:r>
              <a:rPr lang="en-GB" dirty="0" smtClean="0"/>
              <a:t>self-motivating statement is made, the facilitator follows this up with reflecting the meaning of the statement</a:t>
            </a:r>
            <a:endParaRPr lang="en-GB" dirty="0"/>
          </a:p>
        </p:txBody>
      </p:sp>
    </p:spTree>
    <p:extLst>
      <p:ext uri="{BB962C8B-B14F-4D97-AF65-F5344CB8AC3E}">
        <p14:creationId xmlns:p14="http://schemas.microsoft.com/office/powerpoint/2010/main" val="173699702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 Skills</a:t>
            </a:r>
            <a:endParaRPr lang="en-GB" dirty="0"/>
          </a:p>
        </p:txBody>
      </p:sp>
      <p:sp>
        <p:nvSpPr>
          <p:cNvPr id="3" name="Content Placeholder 2"/>
          <p:cNvSpPr>
            <a:spLocks noGrp="1"/>
          </p:cNvSpPr>
          <p:nvPr>
            <p:ph idx="1"/>
          </p:nvPr>
        </p:nvSpPr>
        <p:spPr/>
        <p:txBody>
          <a:bodyPr/>
          <a:lstStyle/>
          <a:p>
            <a:pPr marL="0" indent="0" algn="ctr">
              <a:buNone/>
            </a:pPr>
            <a:r>
              <a:rPr lang="en-GB" sz="3200" dirty="0" smtClean="0">
                <a:solidFill>
                  <a:schemeClr val="accent5">
                    <a:lumMod val="75000"/>
                  </a:schemeClr>
                </a:solidFill>
                <a:latin typeface="Cooper Black" panose="0208090404030B020404" pitchFamily="18" charset="0"/>
              </a:rPr>
              <a:t>All change involves A LOSS of something</a:t>
            </a:r>
          </a:p>
          <a:p>
            <a:pPr marL="0" indent="0" algn="ctr">
              <a:buNone/>
            </a:pPr>
            <a:endParaRPr lang="en-GB" sz="3600" b="1" dirty="0" smtClean="0"/>
          </a:p>
          <a:p>
            <a:r>
              <a:rPr lang="en-GB" b="1" dirty="0" smtClean="0"/>
              <a:t>A </a:t>
            </a:r>
            <a:r>
              <a:rPr lang="en-GB" dirty="0" smtClean="0"/>
              <a:t>-  Affirm</a:t>
            </a:r>
          </a:p>
          <a:p>
            <a:r>
              <a:rPr lang="en-GB" b="1" dirty="0" smtClean="0"/>
              <a:t>L  </a:t>
            </a:r>
            <a:r>
              <a:rPr lang="en-GB" dirty="0" smtClean="0"/>
              <a:t>-  Listen – the most </a:t>
            </a:r>
            <a:r>
              <a:rPr lang="en-GB" dirty="0" err="1" smtClean="0"/>
              <a:t>impt</a:t>
            </a:r>
            <a:r>
              <a:rPr lang="en-GB" dirty="0" smtClean="0"/>
              <a:t>  (understanding &amp; feeling understood)</a:t>
            </a:r>
          </a:p>
          <a:p>
            <a:r>
              <a:rPr lang="en-GB" b="1" dirty="0" smtClean="0"/>
              <a:t>O </a:t>
            </a:r>
            <a:r>
              <a:rPr lang="en-GB" dirty="0" smtClean="0"/>
              <a:t>-  Open Qs</a:t>
            </a:r>
          </a:p>
          <a:p>
            <a:r>
              <a:rPr lang="en-GB" b="1" dirty="0" smtClean="0"/>
              <a:t>S  </a:t>
            </a:r>
            <a:r>
              <a:rPr lang="en-GB" dirty="0" smtClean="0"/>
              <a:t>-  Summarise (&amp; Reflect Listening)</a:t>
            </a:r>
          </a:p>
          <a:p>
            <a:r>
              <a:rPr lang="en-GB" b="1" dirty="0" smtClean="0"/>
              <a:t>S  </a:t>
            </a:r>
            <a:r>
              <a:rPr lang="en-GB" dirty="0" smtClean="0"/>
              <a:t>-  Support Self-motivating Statements (</a:t>
            </a:r>
            <a:r>
              <a:rPr lang="en-GB" dirty="0" err="1" smtClean="0"/>
              <a:t>Bem’s</a:t>
            </a:r>
            <a:r>
              <a:rPr lang="en-GB" dirty="0" smtClean="0"/>
              <a:t> self-perception theory, 1972)</a:t>
            </a:r>
            <a:endParaRPr lang="en-GB" dirty="0"/>
          </a:p>
        </p:txBody>
      </p:sp>
    </p:spTree>
    <p:extLst>
      <p:ext uri="{BB962C8B-B14F-4D97-AF65-F5344CB8AC3E}">
        <p14:creationId xmlns:p14="http://schemas.microsoft.com/office/powerpoint/2010/main" val="140294254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Resistance</a:t>
            </a:r>
            <a:endParaRPr lang="en-GB" dirty="0"/>
          </a:p>
        </p:txBody>
      </p:sp>
      <p:sp>
        <p:nvSpPr>
          <p:cNvPr id="3" name="Content Placeholder 2"/>
          <p:cNvSpPr>
            <a:spLocks noGrp="1"/>
          </p:cNvSpPr>
          <p:nvPr>
            <p:ph idx="1"/>
          </p:nvPr>
        </p:nvSpPr>
        <p:spPr>
          <a:xfrm>
            <a:off x="1024128" y="1679509"/>
            <a:ext cx="9720073" cy="4926563"/>
          </a:xfrm>
        </p:spPr>
        <p:txBody>
          <a:bodyPr>
            <a:normAutofit fontScale="55000" lnSpcReduction="20000"/>
          </a:bodyPr>
          <a:lstStyle/>
          <a:p>
            <a:r>
              <a:rPr lang="en-GB" sz="3200" dirty="0" smtClean="0"/>
              <a:t>Arguing – ‘No, not for me…’</a:t>
            </a:r>
          </a:p>
          <a:p>
            <a:r>
              <a:rPr lang="en-GB" sz="3200" dirty="0" smtClean="0"/>
              <a:t>Interrupts defensively - </a:t>
            </a:r>
            <a:r>
              <a:rPr lang="en-GB" sz="3200" dirty="0"/>
              <a:t>‘ah but..’</a:t>
            </a:r>
          </a:p>
          <a:p>
            <a:r>
              <a:rPr lang="en-GB" sz="3200" dirty="0" smtClean="0"/>
              <a:t>Denying – ‘No point talking about this..’</a:t>
            </a:r>
          </a:p>
          <a:p>
            <a:r>
              <a:rPr lang="en-GB" sz="3200" dirty="0" smtClean="0"/>
              <a:t>Ignoring – ‘By the way, did I ever mention…’</a:t>
            </a:r>
          </a:p>
          <a:p>
            <a:pPr marL="0" indent="0">
              <a:buNone/>
            </a:pPr>
            <a:endParaRPr lang="en-GB" sz="2600" dirty="0" smtClean="0"/>
          </a:p>
          <a:p>
            <a:pPr marL="0" indent="0" algn="ctr">
              <a:buNone/>
            </a:pPr>
            <a:r>
              <a:rPr lang="en-GB" sz="3400" dirty="0" smtClean="0">
                <a:solidFill>
                  <a:srgbClr val="FF0000"/>
                </a:solidFill>
                <a:latin typeface="Cooper Black" panose="0208090404030B020404" pitchFamily="18" charset="0"/>
              </a:rPr>
              <a:t>Resistance may be a subconscious attempt to get you to listen to information about the other person’s world that you have not yet explored.</a:t>
            </a:r>
          </a:p>
          <a:p>
            <a:pPr marL="0" indent="0">
              <a:buNone/>
            </a:pPr>
            <a:endParaRPr lang="en-GB" sz="2600" dirty="0" smtClean="0"/>
          </a:p>
          <a:p>
            <a:pPr marL="0" indent="0">
              <a:buNone/>
            </a:pPr>
            <a:r>
              <a:rPr lang="en-GB" sz="4400" dirty="0" smtClean="0"/>
              <a:t>If you notice resistance, </a:t>
            </a:r>
          </a:p>
          <a:p>
            <a:pPr marL="635000" indent="-373063">
              <a:buFont typeface="Arial" panose="020B0604020202020204" pitchFamily="34" charset="0"/>
              <a:buChar char="•"/>
            </a:pPr>
            <a:r>
              <a:rPr lang="en-GB" sz="4400" dirty="0" smtClean="0"/>
              <a:t>Less questions</a:t>
            </a:r>
          </a:p>
          <a:p>
            <a:pPr marL="635000" indent="-373063">
              <a:buFont typeface="Arial" panose="020B0604020202020204" pitchFamily="34" charset="0"/>
              <a:buChar char="•"/>
            </a:pPr>
            <a:r>
              <a:rPr lang="en-GB" sz="4400" dirty="0" smtClean="0"/>
              <a:t>More reflective listening and summarising</a:t>
            </a:r>
          </a:p>
          <a:p>
            <a:pPr marL="635000" indent="-373063">
              <a:buFont typeface="Arial" panose="020B0604020202020204" pitchFamily="34" charset="0"/>
              <a:buChar char="•"/>
            </a:pPr>
            <a:r>
              <a:rPr lang="en-GB" sz="4400" dirty="0" smtClean="0"/>
              <a:t>Emphasise personal choices and control</a:t>
            </a:r>
          </a:p>
          <a:p>
            <a:pPr marL="635000" indent="-373063">
              <a:buFont typeface="Arial" panose="020B0604020202020204" pitchFamily="34" charset="0"/>
              <a:buChar char="•"/>
            </a:pPr>
            <a:r>
              <a:rPr lang="en-GB" sz="4400" dirty="0" smtClean="0"/>
              <a:t>Can ask (Socratic) questions again when in a more receptive state</a:t>
            </a:r>
            <a:endParaRPr lang="en-GB" sz="4400" dirty="0"/>
          </a:p>
          <a:p>
            <a:endParaRPr lang="en-GB" dirty="0"/>
          </a:p>
        </p:txBody>
      </p:sp>
    </p:spTree>
    <p:extLst>
      <p:ext uri="{BB962C8B-B14F-4D97-AF65-F5344CB8AC3E}">
        <p14:creationId xmlns:p14="http://schemas.microsoft.com/office/powerpoint/2010/main" val="316806612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to do at each stage?</a:t>
            </a:r>
            <a:endParaRPr lang="en-GB" dirty="0"/>
          </a:p>
        </p:txBody>
      </p:sp>
      <p:sp>
        <p:nvSpPr>
          <p:cNvPr id="3" name="Content Placeholder 2"/>
          <p:cNvSpPr>
            <a:spLocks noGrp="1"/>
          </p:cNvSpPr>
          <p:nvPr>
            <p:ph idx="1"/>
          </p:nvPr>
        </p:nvSpPr>
        <p:spPr>
          <a:xfrm>
            <a:off x="838200" y="1635324"/>
            <a:ext cx="6947974" cy="4970749"/>
          </a:xfrm>
        </p:spPr>
        <p:txBody>
          <a:bodyPr>
            <a:normAutofit fontScale="77500" lnSpcReduction="20000"/>
          </a:bodyPr>
          <a:lstStyle/>
          <a:p>
            <a:r>
              <a:rPr lang="en-GB" dirty="0" smtClean="0"/>
              <a:t>Pre-contemplation</a:t>
            </a:r>
          </a:p>
          <a:p>
            <a:pPr lvl="1"/>
            <a:r>
              <a:rPr lang="en-GB" dirty="0" smtClean="0"/>
              <a:t>Build rapport</a:t>
            </a:r>
          </a:p>
          <a:p>
            <a:pPr lvl="1"/>
            <a:r>
              <a:rPr lang="en-GB" dirty="0" smtClean="0"/>
              <a:t>Engage in dialogue </a:t>
            </a:r>
            <a:r>
              <a:rPr lang="en-GB" dirty="0" smtClean="0">
                <a:sym typeface="Wingdings" panose="05000000000000000000" pitchFamily="2" charset="2"/>
              </a:rPr>
              <a:t> </a:t>
            </a:r>
            <a:r>
              <a:rPr lang="en-GB" dirty="0" smtClean="0"/>
              <a:t>Empathise, listen, reflect, summarise</a:t>
            </a:r>
          </a:p>
          <a:p>
            <a:pPr lvl="1"/>
            <a:r>
              <a:rPr lang="en-GB" dirty="0" smtClean="0"/>
              <a:t>Create dissonance </a:t>
            </a:r>
            <a:r>
              <a:rPr lang="en-GB" dirty="0" smtClean="0">
                <a:sym typeface="Wingdings" panose="05000000000000000000" pitchFamily="2" charset="2"/>
              </a:rPr>
              <a:t> foundation for ambivalence</a:t>
            </a:r>
          </a:p>
          <a:p>
            <a:r>
              <a:rPr lang="en-GB" dirty="0" smtClean="0"/>
              <a:t>Contemplation</a:t>
            </a:r>
          </a:p>
          <a:p>
            <a:pPr lvl="1"/>
            <a:r>
              <a:rPr lang="en-GB" dirty="0" smtClean="0"/>
              <a:t>Enhance ambivalence </a:t>
            </a:r>
            <a:r>
              <a:rPr lang="en-GB" dirty="0" smtClean="0">
                <a:sym typeface="Wingdings" panose="05000000000000000000" pitchFamily="2" charset="2"/>
              </a:rPr>
              <a:t> explore pros AND cons of change AND no change (use motivational balance sheet)</a:t>
            </a:r>
          </a:p>
          <a:p>
            <a:pPr lvl="1"/>
            <a:r>
              <a:rPr lang="en-GB" dirty="0" smtClean="0">
                <a:sym typeface="Wingdings" panose="05000000000000000000" pitchFamily="2" charset="2"/>
              </a:rPr>
              <a:t>Use NLP techniques to move ambivalence towards the </a:t>
            </a:r>
            <a:r>
              <a:rPr lang="en-GB" dirty="0" err="1" smtClean="0">
                <a:sym typeface="Wingdings" panose="05000000000000000000" pitchFamily="2" charset="2"/>
              </a:rPr>
              <a:t>positve</a:t>
            </a:r>
            <a:r>
              <a:rPr lang="en-GB" dirty="0" smtClean="0">
                <a:sym typeface="Wingdings" panose="05000000000000000000" pitchFamily="2" charset="2"/>
              </a:rPr>
              <a:t> – ‘What do you SEE around you in a year’s time.  What do you HEAR others saying to you.  What are you THINKING about yourself?  What are you FEELING?  How much do you really want this goal?’</a:t>
            </a:r>
          </a:p>
          <a:p>
            <a:r>
              <a:rPr lang="en-GB" dirty="0" smtClean="0">
                <a:sym typeface="Wingdings" panose="05000000000000000000" pitchFamily="2" charset="2"/>
              </a:rPr>
              <a:t>Preparation</a:t>
            </a:r>
          </a:p>
          <a:p>
            <a:pPr lvl="1"/>
            <a:r>
              <a:rPr lang="en-GB" dirty="0" smtClean="0">
                <a:sym typeface="Wingdings" panose="05000000000000000000" pitchFamily="2" charset="2"/>
              </a:rPr>
              <a:t>Revisit discrepancy</a:t>
            </a:r>
          </a:p>
          <a:p>
            <a:pPr lvl="1"/>
            <a:r>
              <a:rPr lang="en-GB" dirty="0" smtClean="0">
                <a:sym typeface="Wingdings" panose="05000000000000000000" pitchFamily="2" charset="2"/>
              </a:rPr>
              <a:t>Revisit pros and cons of change?</a:t>
            </a:r>
          </a:p>
          <a:p>
            <a:pPr lvl="1"/>
            <a:r>
              <a:rPr lang="en-GB" dirty="0" smtClean="0">
                <a:sym typeface="Wingdings" panose="05000000000000000000" pitchFamily="2" charset="2"/>
              </a:rPr>
              <a:t>Are they ready for change  conviction, commitment &amp; confidence (all need to be high, if not  stop and explore)</a:t>
            </a:r>
          </a:p>
          <a:p>
            <a:r>
              <a:rPr lang="en-GB" dirty="0" smtClean="0">
                <a:sym typeface="Wingdings" panose="05000000000000000000" pitchFamily="2" charset="2"/>
              </a:rPr>
              <a:t>Action</a:t>
            </a:r>
          </a:p>
          <a:p>
            <a:pPr lvl="1"/>
            <a:r>
              <a:rPr lang="en-GB" dirty="0" smtClean="0">
                <a:sym typeface="Wingdings" panose="05000000000000000000" pitchFamily="2" charset="2"/>
              </a:rPr>
              <a:t>Ideas must initially come from the individual, not you.</a:t>
            </a:r>
          </a:p>
          <a:p>
            <a:pPr lvl="1"/>
            <a:r>
              <a:rPr lang="en-GB" dirty="0" smtClean="0">
                <a:sym typeface="Wingdings" panose="05000000000000000000" pitchFamily="2" charset="2"/>
              </a:rPr>
              <a:t>Don’t rush into action or make too elaborate plans.  Go slow.</a:t>
            </a:r>
          </a:p>
          <a:p>
            <a:pPr lvl="1"/>
            <a:r>
              <a:rPr lang="en-GB" dirty="0" smtClean="0">
                <a:sym typeface="Wingdings" panose="05000000000000000000" pitchFamily="2" charset="2"/>
              </a:rPr>
              <a:t>Explore possible options before deciding on a definitive way</a:t>
            </a:r>
          </a:p>
          <a:p>
            <a:pPr lvl="1"/>
            <a:r>
              <a:rPr lang="en-GB" dirty="0" smtClean="0">
                <a:sym typeface="Wingdings" panose="05000000000000000000" pitchFamily="2" charset="2"/>
              </a:rPr>
              <a:t>Remove possible barriers to change</a:t>
            </a:r>
          </a:p>
          <a:p>
            <a:pPr marL="0" indent="0">
              <a:buNone/>
            </a:pPr>
            <a:endParaRPr lang="en-GB" dirty="0" smtClean="0"/>
          </a:p>
          <a:p>
            <a:endParaRPr lang="en-GB" dirty="0" smtClean="0"/>
          </a:p>
        </p:txBody>
      </p:sp>
      <p:pic>
        <p:nvPicPr>
          <p:cNvPr id="4" name="Picture 2" descr="http://localenterprise.files.wordpress.com/2008/06/whee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174" y="1635324"/>
            <a:ext cx="4186405" cy="3735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8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down)">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down)">
                                      <p:cBhvr>
                                        <p:cTn id="49" dur="500"/>
                                        <p:tgtEl>
                                          <p:spTgt spid="3">
                                            <p:txEl>
                                              <p:pRg st="12" end="12"/>
                                            </p:txEl>
                                          </p:spTgt>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wipe(down)">
                                      <p:cBhvr>
                                        <p:cTn id="52" dur="500"/>
                                        <p:tgtEl>
                                          <p:spTgt spid="3">
                                            <p:txEl>
                                              <p:pRg st="13" end="13"/>
                                            </p:tx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ipe(down)">
                                      <p:cBhvr>
                                        <p:cTn id="55" dur="500"/>
                                        <p:tgtEl>
                                          <p:spTgt spid="3">
                                            <p:txEl>
                                              <p:pRg st="14" end="14"/>
                                            </p:txEl>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wipe(down)">
                                      <p:cBhvr>
                                        <p:cTn id="5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Spirit of Motivational Work</a:t>
            </a:r>
            <a:endParaRPr lang="en-GB" dirty="0"/>
          </a:p>
        </p:txBody>
      </p:sp>
      <p:sp>
        <p:nvSpPr>
          <p:cNvPr id="3" name="Content Placeholder 2"/>
          <p:cNvSpPr>
            <a:spLocks noGrp="1"/>
          </p:cNvSpPr>
          <p:nvPr>
            <p:ph idx="1"/>
          </p:nvPr>
        </p:nvSpPr>
        <p:spPr/>
        <p:txBody>
          <a:bodyPr/>
          <a:lstStyle/>
          <a:p>
            <a:r>
              <a:rPr lang="en-GB" dirty="0" smtClean="0"/>
              <a:t>None of the skills are miracle techniques</a:t>
            </a:r>
          </a:p>
          <a:p>
            <a:r>
              <a:rPr lang="en-GB" dirty="0" smtClean="0"/>
              <a:t>Without the spirit of motivational work, they can result in the opposite effect</a:t>
            </a:r>
          </a:p>
          <a:p>
            <a:r>
              <a:rPr lang="en-GB" dirty="0" smtClean="0"/>
              <a:t>Of all the skills, listening is the most important </a:t>
            </a:r>
            <a:br>
              <a:rPr lang="en-GB" dirty="0" smtClean="0"/>
            </a:br>
            <a:r>
              <a:rPr lang="en-GB" dirty="0" smtClean="0"/>
              <a:t>                                                        (</a:t>
            </a:r>
            <a:r>
              <a:rPr lang="en-GB" dirty="0" smtClean="0">
                <a:sym typeface="Wingdings" panose="05000000000000000000" pitchFamily="2" charset="2"/>
              </a:rPr>
              <a:t> understanding/being understood)</a:t>
            </a:r>
          </a:p>
          <a:p>
            <a:endParaRPr lang="en-GB" dirty="0"/>
          </a:p>
        </p:txBody>
      </p:sp>
    </p:spTree>
    <p:extLst>
      <p:ext uri="{BB962C8B-B14F-4D97-AF65-F5344CB8AC3E}">
        <p14:creationId xmlns:p14="http://schemas.microsoft.com/office/powerpoint/2010/main" val="346640184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poster – 2 people said this…..</a:t>
            </a:r>
            <a:endParaRPr lang="en-GB" dirty="0"/>
          </a:p>
        </p:txBody>
      </p:sp>
      <p:sp>
        <p:nvSpPr>
          <p:cNvPr id="3" name="Content Placeholder 2"/>
          <p:cNvSpPr>
            <a:spLocks noGrp="1"/>
          </p:cNvSpPr>
          <p:nvPr>
            <p:ph idx="1"/>
          </p:nvPr>
        </p:nvSpPr>
        <p:spPr/>
        <p:txBody>
          <a:bodyPr>
            <a:normAutofit/>
          </a:bodyPr>
          <a:lstStyle/>
          <a:p>
            <a:r>
              <a:rPr lang="en-GB" sz="3200" b="1" u="sng" dirty="0" smtClean="0"/>
              <a:t>Trainer A says</a:t>
            </a:r>
            <a:r>
              <a:rPr lang="en-GB" sz="3200" b="1" u="sng" dirty="0"/>
              <a:t>: </a:t>
            </a:r>
            <a:endParaRPr lang="en-GB" sz="3200" b="1" u="sng" dirty="0" smtClean="0"/>
          </a:p>
          <a:p>
            <a:pPr algn="ctr"/>
            <a:r>
              <a:rPr lang="en-GB" sz="3200" i="1" dirty="0" smtClean="0"/>
              <a:t>GP </a:t>
            </a:r>
            <a:r>
              <a:rPr lang="en-GB" sz="3200" i="1" dirty="0"/>
              <a:t>trainees are choosing to become GPs and being paid to do it. They shouldn't need encouraging to learn.</a:t>
            </a:r>
            <a:endParaRPr lang="en-GB" sz="3200" dirty="0"/>
          </a:p>
          <a:p>
            <a:r>
              <a:rPr lang="en-GB" sz="3200" b="1" u="sng" dirty="0" smtClean="0"/>
              <a:t>Trainer B says</a:t>
            </a:r>
            <a:r>
              <a:rPr lang="en-GB" sz="3200" b="1" u="sng" dirty="0"/>
              <a:t>: </a:t>
            </a:r>
            <a:endParaRPr lang="en-GB" sz="3200" b="1" u="sng" dirty="0" smtClean="0"/>
          </a:p>
          <a:p>
            <a:pPr algn="ctr"/>
            <a:r>
              <a:rPr lang="en-GB" sz="3200" i="1" dirty="0" smtClean="0"/>
              <a:t>Personally</a:t>
            </a:r>
            <a:r>
              <a:rPr lang="en-GB" sz="3200" i="1" dirty="0"/>
              <a:t>, I don’t think you can teach anybody anything – they learn themselves.</a:t>
            </a:r>
            <a:endParaRPr lang="en-GB" sz="3200" dirty="0"/>
          </a:p>
        </p:txBody>
      </p:sp>
    </p:spTree>
    <p:extLst>
      <p:ext uri="{BB962C8B-B14F-4D97-AF65-F5344CB8AC3E}">
        <p14:creationId xmlns:p14="http://schemas.microsoft.com/office/powerpoint/2010/main" val="23425430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Text Placeholder 2"/>
          <p:cNvSpPr>
            <a:spLocks noGrp="1"/>
          </p:cNvSpPr>
          <p:nvPr>
            <p:ph type="body" idx="1"/>
          </p:nvPr>
        </p:nvSpPr>
        <p:spPr/>
        <p:txBody>
          <a:bodyPr/>
          <a:lstStyle/>
          <a:p>
            <a:r>
              <a:rPr lang="en-GB" i="1" dirty="0" smtClean="0"/>
              <a:t>Bringing it all together…</a:t>
            </a:r>
            <a:endParaRPr lang="en-GB" i="1" dirty="0"/>
          </a:p>
        </p:txBody>
      </p:sp>
    </p:spTree>
    <p:extLst>
      <p:ext uri="{BB962C8B-B14F-4D97-AF65-F5344CB8AC3E}">
        <p14:creationId xmlns:p14="http://schemas.microsoft.com/office/powerpoint/2010/main" val="415264277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Home Messages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t>G</a:t>
            </a:r>
            <a:r>
              <a:rPr lang="en-GB" dirty="0" smtClean="0"/>
              <a:t>et to </a:t>
            </a:r>
            <a:r>
              <a:rPr lang="en-GB" dirty="0"/>
              <a:t>know them as a person first, and start from there</a:t>
            </a:r>
            <a:r>
              <a:rPr lang="en-GB" dirty="0" smtClean="0"/>
              <a:t>.</a:t>
            </a:r>
          </a:p>
          <a:p>
            <a:pPr marL="514350" indent="-514350">
              <a:buFont typeface="+mj-lt"/>
              <a:buAutoNum type="arabicPeriod"/>
            </a:pPr>
            <a:r>
              <a:rPr lang="en-GB" dirty="0" smtClean="0"/>
              <a:t>Stay in the moment – play with it, be flexible, no need for too much structure, do what’s right</a:t>
            </a:r>
          </a:p>
          <a:p>
            <a:pPr marL="514350" indent="-514350">
              <a:buFont typeface="+mj-lt"/>
              <a:buAutoNum type="arabicPeriod"/>
            </a:pPr>
            <a:r>
              <a:rPr lang="en-GB" dirty="0" smtClean="0"/>
              <a:t>The Spirit – show a genuine desire to want to help the other person</a:t>
            </a:r>
          </a:p>
          <a:p>
            <a:pPr marL="514350" indent="-514350">
              <a:buFont typeface="+mj-lt"/>
              <a:buAutoNum type="arabicPeriod"/>
            </a:pPr>
            <a:r>
              <a:rPr lang="en-GB" dirty="0" smtClean="0"/>
              <a:t>The Micro-skills: are not miracle techniques; you already have them.  The most important is listening.</a:t>
            </a:r>
          </a:p>
          <a:p>
            <a:pPr marL="514350" indent="-514350">
              <a:buFont typeface="+mj-lt"/>
              <a:buAutoNum type="arabicPeriod"/>
            </a:pPr>
            <a:r>
              <a:rPr lang="en-GB" dirty="0" err="1" smtClean="0"/>
              <a:t>Bem’s</a:t>
            </a:r>
            <a:r>
              <a:rPr lang="en-GB" dirty="0" smtClean="0"/>
              <a:t> (1972) self-perception theory – get them to ‘talk’ to themselves</a:t>
            </a:r>
          </a:p>
          <a:p>
            <a:pPr marL="514350" indent="-514350">
              <a:buFont typeface="+mj-lt"/>
              <a:buAutoNum type="arabicPeriod"/>
            </a:pPr>
            <a:endParaRPr lang="en-GB" i="1" dirty="0" smtClean="0"/>
          </a:p>
          <a:p>
            <a:pPr marL="0" indent="0" algn="r">
              <a:buNone/>
            </a:pPr>
            <a:r>
              <a:rPr lang="en-GB" sz="2400" i="1" dirty="0" smtClean="0"/>
              <a:t>Enjoy the  journey (play, be excited, explore, add dynamism and have some fun).</a:t>
            </a:r>
            <a:endParaRPr lang="en-GB" sz="2400" dirty="0"/>
          </a:p>
        </p:txBody>
      </p:sp>
    </p:spTree>
    <p:extLst>
      <p:ext uri="{BB962C8B-B14F-4D97-AF65-F5344CB8AC3E}">
        <p14:creationId xmlns:p14="http://schemas.microsoft.com/office/powerpoint/2010/main" val="99107091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smtClean="0">
                <a:solidFill>
                  <a:srgbClr val="92D050"/>
                </a:solidFill>
                <a:latin typeface="Cooper Black" panose="0208090404030B020404" pitchFamily="18" charset="0"/>
              </a:rPr>
              <a:t>Encouraging, Motivating &amp; Inspiring your GP Trainee</a:t>
            </a:r>
            <a:endParaRPr lang="en-GB" sz="3600" dirty="0">
              <a:solidFill>
                <a:srgbClr val="92D050"/>
              </a:solidFill>
              <a:latin typeface="Cooper Black" panose="0208090404030B020404" pitchFamily="18" charset="0"/>
            </a:endParaRP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smtClean="0">
                <a:solidFill>
                  <a:schemeClr val="bg1"/>
                </a:solidFill>
              </a:rPr>
              <a:t>ENCOURAGE </a:t>
            </a:r>
            <a:r>
              <a:rPr lang="en-GB" b="1" dirty="0" smtClean="0">
                <a:solidFill>
                  <a:schemeClr val="bg1"/>
                </a:solidFill>
                <a:sym typeface="Wingdings" panose="05000000000000000000" pitchFamily="2" charset="2"/>
              </a:rPr>
              <a:t> Maslow &amp; Self-Actualisation</a:t>
            </a:r>
          </a:p>
          <a:p>
            <a:endParaRPr lang="en-GB" dirty="0" smtClean="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smtClean="0">
                <a:solidFill>
                  <a:schemeClr val="bg1"/>
                </a:solidFill>
              </a:rPr>
              <a:t>GETTING TO KNOW THE TRAINEE</a:t>
            </a:r>
            <a:endParaRPr lang="en-GB" sz="2800" b="1" dirty="0">
              <a:solidFill>
                <a:schemeClr val="bg1"/>
              </a:solidFill>
            </a:endParaRP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MOTIVATE  </a:t>
            </a:r>
            <a:r>
              <a:rPr lang="en-GB" b="1" dirty="0">
                <a:solidFill>
                  <a:schemeClr val="bg1"/>
                </a:solidFill>
                <a:sym typeface="Wingdings" panose="05000000000000000000" pitchFamily="2" charset="2"/>
              </a:rPr>
              <a:t>Energising through MI</a:t>
            </a:r>
          </a:p>
          <a:p>
            <a:endParaRPr lang="en-GB" b="1" dirty="0" smtClean="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a:t>
            </a:r>
            <a:r>
              <a:rPr lang="en-GB" b="1" dirty="0" smtClean="0">
                <a:solidFill>
                  <a:schemeClr val="bg1"/>
                </a:solidFill>
                <a:sym typeface="Wingdings" panose="05000000000000000000" pitchFamily="2" charset="2"/>
              </a:rPr>
              <a:t>                                                Organisation</a:t>
            </a:r>
            <a:endParaRPr lang="en-GB" b="1" dirty="0">
              <a:solidFill>
                <a:schemeClr val="bg1"/>
              </a:solidFill>
            </a:endParaRPr>
          </a:p>
          <a:p>
            <a:endParaRPr lang="en-GB" b="1" dirty="0" smtClean="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r>
              <a:rPr lang="en-GB" dirty="0"/>
              <a:t/>
            </a:r>
            <a:br>
              <a:rPr lang="en-GB" dirty="0"/>
            </a:br>
            <a:endParaRPr lang="en-GB" dirty="0"/>
          </a:p>
        </p:txBody>
      </p:sp>
      <p:sp>
        <p:nvSpPr>
          <p:cNvPr id="3" name="Subtitle 2"/>
          <p:cNvSpPr>
            <a:spLocks noGrp="1"/>
          </p:cNvSpPr>
          <p:nvPr>
            <p:ph type="subTitle" idx="1"/>
          </p:nvPr>
        </p:nvSpPr>
        <p:spPr/>
        <p:txBody>
          <a:bodyPr>
            <a:normAutofit/>
          </a:bodyPr>
          <a:lstStyle/>
          <a:p>
            <a:r>
              <a:rPr lang="en-GB" sz="4400" dirty="0" smtClean="0"/>
              <a:t>Inspiring</a:t>
            </a:r>
            <a:endParaRPr lang="en-GB" sz="4400" dirty="0"/>
          </a:p>
        </p:txBody>
      </p:sp>
    </p:spTree>
    <p:extLst>
      <p:ext uri="{BB962C8B-B14F-4D97-AF65-F5344CB8AC3E}">
        <p14:creationId xmlns:p14="http://schemas.microsoft.com/office/powerpoint/2010/main" val="177237784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91293"/>
            <a:ext cx="6056416" cy="45423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8088" y="1698171"/>
            <a:ext cx="5913912" cy="4435434"/>
          </a:xfrm>
          <a:prstGeom prst="rect">
            <a:avLst/>
          </a:prstGeom>
        </p:spPr>
      </p:pic>
      <p:sp>
        <p:nvSpPr>
          <p:cNvPr id="6" name="TextBox 5"/>
          <p:cNvSpPr txBox="1"/>
          <p:nvPr/>
        </p:nvSpPr>
        <p:spPr>
          <a:xfrm>
            <a:off x="3241964" y="1128156"/>
            <a:ext cx="1162498" cy="369332"/>
          </a:xfrm>
          <a:prstGeom prst="rect">
            <a:avLst/>
          </a:prstGeom>
          <a:noFill/>
        </p:spPr>
        <p:txBody>
          <a:bodyPr wrap="none" rtlCol="0">
            <a:spAutoFit/>
          </a:bodyPr>
          <a:lstStyle/>
          <a:p>
            <a:r>
              <a:rPr lang="en-GB" dirty="0" smtClean="0"/>
              <a:t>THEIR LIFE</a:t>
            </a:r>
            <a:endParaRPr lang="en-GB" dirty="0"/>
          </a:p>
        </p:txBody>
      </p:sp>
      <p:sp>
        <p:nvSpPr>
          <p:cNvPr id="7" name="TextBox 6"/>
          <p:cNvSpPr txBox="1"/>
          <p:nvPr/>
        </p:nvSpPr>
        <p:spPr>
          <a:xfrm>
            <a:off x="8490858" y="1128156"/>
            <a:ext cx="3133935" cy="369332"/>
          </a:xfrm>
          <a:prstGeom prst="rect">
            <a:avLst/>
          </a:prstGeom>
          <a:noFill/>
        </p:spPr>
        <p:txBody>
          <a:bodyPr wrap="none" rtlCol="0">
            <a:spAutoFit/>
          </a:bodyPr>
          <a:lstStyle/>
          <a:p>
            <a:r>
              <a:rPr lang="en-GB" dirty="0" smtClean="0"/>
              <a:t>OUR LEARNING ORGANISATION</a:t>
            </a:r>
            <a:endParaRPr lang="en-GB" dirty="0"/>
          </a:p>
        </p:txBody>
      </p:sp>
    </p:spTree>
    <p:extLst>
      <p:ext uri="{BB962C8B-B14F-4D97-AF65-F5344CB8AC3E}">
        <p14:creationId xmlns:p14="http://schemas.microsoft.com/office/powerpoint/2010/main" val="369071395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Enjoying the journey</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t>Email sent to me 17.03.2014</a:t>
            </a:r>
          </a:p>
          <a:p>
            <a:pPr algn="just"/>
            <a:r>
              <a:rPr lang="en-GB" sz="2400" i="1" dirty="0"/>
              <a:t>I am feeling especially pleased with myself as I managed to row 10k in an 8 at York on Saturday </a:t>
            </a:r>
            <a:r>
              <a:rPr lang="en-GB" sz="2400" i="1" dirty="0" smtClean="0"/>
              <a:t>– I couldn’t </a:t>
            </a:r>
            <a:r>
              <a:rPr lang="en-GB" sz="2400" i="1" dirty="0"/>
              <a:t>believe it.</a:t>
            </a:r>
          </a:p>
          <a:p>
            <a:pPr algn="just"/>
            <a:r>
              <a:rPr lang="en-GB" sz="2400" i="1" dirty="0"/>
              <a:t>Did a bit of doctoring too – young </a:t>
            </a:r>
            <a:r>
              <a:rPr lang="en-GB" sz="2400" i="1" dirty="0" smtClean="0"/>
              <a:t>medical student </a:t>
            </a:r>
            <a:r>
              <a:rPr lang="en-GB" sz="2400" i="1" dirty="0"/>
              <a:t>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endParaRPr lang="en-GB" sz="2400" i="1" dirty="0" smtClean="0"/>
          </a:p>
          <a:p>
            <a:pPr algn="just"/>
            <a:r>
              <a:rPr lang="en-GB" sz="2400" i="1" dirty="0" smtClean="0"/>
              <a:t>Glad </a:t>
            </a:r>
            <a:r>
              <a:rPr lang="en-GB" sz="2400" i="1" dirty="0"/>
              <a:t>I’m not that young anymore.</a:t>
            </a:r>
          </a:p>
          <a:p>
            <a:endParaRPr lang="en-GB" dirty="0"/>
          </a:p>
        </p:txBody>
      </p:sp>
    </p:spTree>
    <p:extLst>
      <p:ext uri="{BB962C8B-B14F-4D97-AF65-F5344CB8AC3E}">
        <p14:creationId xmlns:p14="http://schemas.microsoft.com/office/powerpoint/2010/main" val="249672147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smtClean="0">
                <a:solidFill>
                  <a:schemeClr val="bg1"/>
                </a:solidFill>
              </a:rPr>
              <a:t>________________________________________________________</a:t>
            </a:r>
          </a:p>
          <a:p>
            <a:pPr marL="0" indent="0" algn="ctr">
              <a:buNone/>
            </a:pPr>
            <a:r>
              <a:rPr lang="en-GB" sz="7200" b="1" dirty="0">
                <a:solidFill>
                  <a:schemeClr val="bg1"/>
                </a:solidFill>
              </a:rPr>
              <a:t>t</a:t>
            </a:r>
            <a:r>
              <a:rPr lang="en-GB" sz="7200" b="1" dirty="0" smtClean="0">
                <a:solidFill>
                  <a:schemeClr val="bg1"/>
                </a:solidFill>
              </a:rPr>
              <a:t>omorrow</a:t>
            </a:r>
          </a:p>
          <a:p>
            <a:pPr marL="0" indent="0" algn="ctr">
              <a:buNone/>
            </a:pPr>
            <a:r>
              <a:rPr lang="en-GB" sz="4800" i="1" dirty="0" smtClean="0">
                <a:solidFill>
                  <a:schemeClr val="bg1"/>
                </a:solidFill>
                <a:latin typeface="Times New Roman" panose="02020603050405020304" pitchFamily="18" charset="0"/>
                <a:cs typeface="Times New Roman" panose="02020603050405020304" pitchFamily="18" charset="0"/>
              </a:rPr>
              <a:t>(noun)</a:t>
            </a:r>
            <a:endParaRPr lang="en-GB" sz="4400" i="1" dirty="0" smtClean="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smtClean="0">
                <a:solidFill>
                  <a:schemeClr val="bg1"/>
                </a:solidFill>
                <a:latin typeface="Arial Rounded MT Bold" panose="020F0704030504030204" pitchFamily="34" charset="0"/>
              </a:rPr>
              <a:t>a mystical land where 99% of all human productivity, motivation and achievement is stored.</a:t>
            </a:r>
          </a:p>
          <a:p>
            <a:pPr marL="0" indent="0" algn="ctr">
              <a:buNone/>
            </a:pPr>
            <a:r>
              <a:rPr lang="en-GB" dirty="0" smtClean="0">
                <a:solidFill>
                  <a:schemeClr val="bg1"/>
                </a:solidFill>
              </a:rPr>
              <a:t>________________________________________________________</a:t>
            </a:r>
            <a:endParaRPr lang="en-GB" dirty="0">
              <a:solidFill>
                <a:schemeClr val="bg1"/>
              </a:solidFill>
            </a:endParaRPr>
          </a:p>
        </p:txBody>
      </p:sp>
    </p:spTree>
    <p:extLst>
      <p:ext uri="{BB962C8B-B14F-4D97-AF65-F5344CB8AC3E}">
        <p14:creationId xmlns:p14="http://schemas.microsoft.com/office/powerpoint/2010/main" val="28469021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2444</TotalTime>
  <Words>12946</Words>
  <Application>Microsoft Office PowerPoint</Application>
  <PresentationFormat>Widescreen</PresentationFormat>
  <Paragraphs>1465</Paragraphs>
  <Slides>124</Slides>
  <Notes>85</Notes>
  <HiddenSlides>0</HiddenSlides>
  <MMClips>15</MMClips>
  <ScaleCrop>false</ScaleCrop>
  <HeadingPairs>
    <vt:vector size="6" baseType="variant">
      <vt:variant>
        <vt:lpstr>Fonts Used</vt:lpstr>
      </vt:variant>
      <vt:variant>
        <vt:i4>29</vt:i4>
      </vt:variant>
      <vt:variant>
        <vt:lpstr>Theme</vt:lpstr>
      </vt:variant>
      <vt:variant>
        <vt:i4>4</vt:i4>
      </vt:variant>
      <vt:variant>
        <vt:lpstr>Slide Titles</vt:lpstr>
      </vt:variant>
      <vt:variant>
        <vt:i4>124</vt:i4>
      </vt:variant>
    </vt:vector>
  </HeadingPairs>
  <TitlesOfParts>
    <vt:vector size="157"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Blackadder ITC</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Ramesh Mehay</vt:lpstr>
      <vt:lpstr>Let’s break some ice…</vt:lpstr>
      <vt:lpstr>Tell me a bit about you</vt:lpstr>
      <vt:lpstr>PowerPoint Presentation</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Encouraging, Motivating &amp; Inspiring your GP Trainee</vt:lpstr>
      <vt:lpstr>Encouraging towards Self-Actualisation</vt:lpstr>
      <vt:lpstr>Self-actualisation Questionnaire</vt:lpstr>
      <vt:lpstr>Self-actualised people</vt:lpstr>
      <vt:lpstr>Characteristics of self-actualised people</vt:lpstr>
      <vt:lpstr>In summary, self-actualised people are </vt:lpstr>
      <vt:lpstr>PowerPoint Presentation</vt:lpstr>
      <vt:lpstr>PowerPoint Presentation</vt:lpstr>
      <vt:lpstr>Maslow’s central ideas</vt:lpstr>
      <vt:lpstr>PowerPoint Presentation</vt:lpstr>
      <vt:lpstr>Also….</vt:lpstr>
      <vt:lpstr>The self-actualising man or woman….</vt:lpstr>
      <vt:lpstr>For example, </vt:lpstr>
      <vt:lpstr>Similarly for trainees…</vt:lpstr>
      <vt:lpstr>But do all people self-actualise</vt:lpstr>
      <vt:lpstr>PowerPoint Presentation</vt:lpstr>
      <vt:lpstr>PowerPoint Presentation</vt:lpstr>
      <vt:lpstr>How to help trainees self-actualise</vt:lpstr>
      <vt:lpstr>How to help trainees self-actualise</vt:lpstr>
      <vt:lpstr>The Life of Pi &amp; The Pie of Life (The Wheel of Life)</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THOSE ambivalent about change - THOSE unresponsive to change - THOSE resistant towards change  </vt:lpstr>
      <vt:lpstr>The Trans-theoretical Model of Change  (Prochaska &amp; Diclemente, 1982)</vt:lpstr>
      <vt:lpstr>OVERARCHING Principles</vt:lpstr>
      <vt:lpstr>Building rapport: mirror, pace and adapt</vt:lpstr>
      <vt:lpstr>Asking the right (open) questions </vt:lpstr>
      <vt:lpstr>Exploring Thoughts, Feelings &amp; Behaviour</vt:lpstr>
      <vt:lpstr>Socratic Questions</vt:lpstr>
      <vt:lpstr>Socratic Questions</vt:lpstr>
      <vt:lpstr>Roadblocks </vt:lpstr>
      <vt:lpstr>The 5 tasks of MI (Fuller &amp; Taylor modifications)</vt:lpstr>
      <vt:lpstr>MI Skills</vt:lpstr>
      <vt:lpstr>Resistance</vt:lpstr>
      <vt:lpstr>What to do at each stage?</vt:lpstr>
      <vt:lpstr>The Spirit of Motivational Work</vt:lpstr>
      <vt:lpstr>The poster – 2 people said this…..</vt:lpstr>
      <vt:lpstr>5 Take Home Messages</vt:lpstr>
      <vt:lpstr>5 Take Home Messages</vt:lpstr>
      <vt:lpstr>Encouraging, Motivating &amp; Inspiring your GP Trainee</vt:lpstr>
      <vt:lpstr>If you do most of what we’ve been talking about, you’ll be doing it anyway </vt:lpstr>
      <vt:lpstr>PowerPoint Presentation</vt:lpstr>
      <vt:lpstr>Enjoying the journey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161</cp:revision>
  <dcterms:created xsi:type="dcterms:W3CDTF">2014-03-25T18:57:28Z</dcterms:created>
  <dcterms:modified xsi:type="dcterms:W3CDTF">2014-07-08T12:27:09Z</dcterms:modified>
</cp:coreProperties>
</file>