
<file path=[Content_Types].xml><?xml version="1.0" encoding="utf-8"?>
<Types xmlns="http://schemas.openxmlformats.org/package/2006/content-types">
  <Default Extension="png" ContentType="image/png"/>
  <Default Extension="bin" ContentType="audio/unknown"/>
  <Default Extension="jpeg" ContentType="image/jpeg"/>
  <Default Extension="wmf" ContentType="image/x-wmf"/>
  <Default Extension="rels" ContentType="application/vnd.openxmlformats-package.relationships+xml"/>
  <Default Extension="xml" ContentType="application/xml"/>
  <Default Extension="wav" ContentType="audio/x-wav"/>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2.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744" r:id="rId3"/>
    <p:sldMasterId id="2147483756" r:id="rId4"/>
  </p:sldMasterIdLst>
  <p:notesMasterIdLst>
    <p:notesMasterId r:id="rId126"/>
  </p:notesMasterIdLst>
  <p:sldIdLst>
    <p:sldId id="256" r:id="rId5"/>
    <p:sldId id="257" r:id="rId6"/>
    <p:sldId id="456" r:id="rId7"/>
    <p:sldId id="445" r:id="rId8"/>
    <p:sldId id="457" r:id="rId9"/>
    <p:sldId id="301" r:id="rId10"/>
    <p:sldId id="320" r:id="rId11"/>
    <p:sldId id="460" r:id="rId12"/>
    <p:sldId id="259" r:id="rId13"/>
    <p:sldId id="367" r:id="rId14"/>
    <p:sldId id="318" r:id="rId15"/>
    <p:sldId id="302" r:id="rId16"/>
    <p:sldId id="304" r:id="rId17"/>
    <p:sldId id="289" r:id="rId18"/>
    <p:sldId id="467" r:id="rId19"/>
    <p:sldId id="449" r:id="rId20"/>
    <p:sldId id="288" r:id="rId21"/>
    <p:sldId id="313" r:id="rId22"/>
    <p:sldId id="305" r:id="rId23"/>
    <p:sldId id="306" r:id="rId24"/>
    <p:sldId id="319" r:id="rId25"/>
    <p:sldId id="458" r:id="rId26"/>
    <p:sldId id="461" r:id="rId27"/>
    <p:sldId id="315" r:id="rId28"/>
    <p:sldId id="462" r:id="rId29"/>
    <p:sldId id="463" r:id="rId30"/>
    <p:sldId id="312" r:id="rId31"/>
    <p:sldId id="308" r:id="rId32"/>
    <p:sldId id="309" r:id="rId33"/>
    <p:sldId id="311" r:id="rId34"/>
    <p:sldId id="464" r:id="rId35"/>
    <p:sldId id="310" r:id="rId36"/>
    <p:sldId id="307" r:id="rId37"/>
    <p:sldId id="314" r:id="rId38"/>
    <p:sldId id="290" r:id="rId39"/>
    <p:sldId id="450" r:id="rId40"/>
    <p:sldId id="266" r:id="rId41"/>
    <p:sldId id="376" r:id="rId42"/>
    <p:sldId id="377" r:id="rId43"/>
    <p:sldId id="378" r:id="rId44"/>
    <p:sldId id="379" r:id="rId45"/>
    <p:sldId id="380" r:id="rId46"/>
    <p:sldId id="381" r:id="rId47"/>
    <p:sldId id="382" r:id="rId48"/>
    <p:sldId id="383" r:id="rId49"/>
    <p:sldId id="384" r:id="rId50"/>
    <p:sldId id="385" r:id="rId51"/>
    <p:sldId id="386" r:id="rId52"/>
    <p:sldId id="387" r:id="rId53"/>
    <p:sldId id="388" r:id="rId54"/>
    <p:sldId id="389" r:id="rId55"/>
    <p:sldId id="390" r:id="rId56"/>
    <p:sldId id="391" r:id="rId57"/>
    <p:sldId id="392" r:id="rId58"/>
    <p:sldId id="393" r:id="rId59"/>
    <p:sldId id="394" r:id="rId60"/>
    <p:sldId id="395" r:id="rId61"/>
    <p:sldId id="396" r:id="rId62"/>
    <p:sldId id="397" r:id="rId63"/>
    <p:sldId id="398" r:id="rId64"/>
    <p:sldId id="399" r:id="rId65"/>
    <p:sldId id="400" r:id="rId66"/>
    <p:sldId id="452" r:id="rId67"/>
    <p:sldId id="401" r:id="rId68"/>
    <p:sldId id="402" r:id="rId69"/>
    <p:sldId id="403" r:id="rId70"/>
    <p:sldId id="404" r:id="rId71"/>
    <p:sldId id="405" r:id="rId72"/>
    <p:sldId id="406" r:id="rId73"/>
    <p:sldId id="407" r:id="rId74"/>
    <p:sldId id="408" r:id="rId75"/>
    <p:sldId id="409" r:id="rId76"/>
    <p:sldId id="410" r:id="rId77"/>
    <p:sldId id="411" r:id="rId78"/>
    <p:sldId id="412" r:id="rId79"/>
    <p:sldId id="413" r:id="rId80"/>
    <p:sldId id="414" r:id="rId81"/>
    <p:sldId id="415" r:id="rId82"/>
    <p:sldId id="416" r:id="rId83"/>
    <p:sldId id="417" r:id="rId84"/>
    <p:sldId id="418" r:id="rId85"/>
    <p:sldId id="419" r:id="rId86"/>
    <p:sldId id="420" r:id="rId87"/>
    <p:sldId id="421" r:id="rId88"/>
    <p:sldId id="422" r:id="rId89"/>
    <p:sldId id="423" r:id="rId90"/>
    <p:sldId id="424" r:id="rId91"/>
    <p:sldId id="425" r:id="rId92"/>
    <p:sldId id="426" r:id="rId93"/>
    <p:sldId id="427" r:id="rId94"/>
    <p:sldId id="428" r:id="rId95"/>
    <p:sldId id="429" r:id="rId96"/>
    <p:sldId id="430" r:id="rId97"/>
    <p:sldId id="431" r:id="rId98"/>
    <p:sldId id="432" r:id="rId99"/>
    <p:sldId id="433" r:id="rId100"/>
    <p:sldId id="434" r:id="rId101"/>
    <p:sldId id="435" r:id="rId102"/>
    <p:sldId id="436" r:id="rId103"/>
    <p:sldId id="437" r:id="rId104"/>
    <p:sldId id="438" r:id="rId105"/>
    <p:sldId id="277" r:id="rId106"/>
    <p:sldId id="299" r:id="rId107"/>
    <p:sldId id="279" r:id="rId108"/>
    <p:sldId id="294" r:id="rId109"/>
    <p:sldId id="466" r:id="rId110"/>
    <p:sldId id="371" r:id="rId111"/>
    <p:sldId id="370" r:id="rId112"/>
    <p:sldId id="373" r:id="rId113"/>
    <p:sldId id="454" r:id="rId114"/>
    <p:sldId id="372" r:id="rId115"/>
    <p:sldId id="374" r:id="rId116"/>
    <p:sldId id="297" r:id="rId117"/>
    <p:sldId id="459" r:id="rId118"/>
    <p:sldId id="280" r:id="rId119"/>
    <p:sldId id="282" r:id="rId120"/>
    <p:sldId id="451" r:id="rId121"/>
    <p:sldId id="444" r:id="rId122"/>
    <p:sldId id="446" r:id="rId123"/>
    <p:sldId id="293" r:id="rId124"/>
    <p:sldId id="286" r:id="rId1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92DE"/>
    <a:srgbClr val="FF6600"/>
    <a:srgbClr val="38A7B6"/>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8" autoAdjust="0"/>
    <p:restoredTop sz="42798" autoAdjust="0"/>
  </p:normalViewPr>
  <p:slideViewPr>
    <p:cSldViewPr snapToGrid="0">
      <p:cViewPr varScale="1">
        <p:scale>
          <a:sx n="47" d="100"/>
          <a:sy n="47" d="100"/>
        </p:scale>
        <p:origin x="1612" y="3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viewProps" Target="view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slide" Target="slides/slide109.xml"/><Relationship Id="rId118" Type="http://schemas.openxmlformats.org/officeDocument/2006/relationships/slide" Target="slides/slide114.xml"/><Relationship Id="rId12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slide" Target="slides/slide112.xml"/><Relationship Id="rId124" Type="http://schemas.openxmlformats.org/officeDocument/2006/relationships/slide" Target="slides/slide120.xml"/><Relationship Id="rId12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slide" Target="slides/slide115.xml"/><Relationship Id="rId12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3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Resistance</c:v>
                </c:pt>
              </c:strCache>
            </c:strRef>
          </c:tx>
          <c:spPr>
            <a:solidFill>
              <a:srgbClr val="FF0000"/>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Sheet1!$B$2:$B$4</c:f>
              <c:numCache>
                <c:formatCode>General</c:formatCode>
                <c:ptCount val="3"/>
                <c:pt idx="0">
                  <c:v>5</c:v>
                </c:pt>
                <c:pt idx="1">
                  <c:v>2</c:v>
                </c:pt>
                <c:pt idx="2">
                  <c:v>0.5</c:v>
                </c:pt>
              </c:numCache>
            </c:numRef>
          </c:val>
        </c:ser>
        <c:ser>
          <c:idx val="1"/>
          <c:order val="1"/>
          <c:tx>
            <c:strRef>
              <c:f>Sheet1!$C$1</c:f>
              <c:strCache>
                <c:ptCount val="1"/>
                <c:pt idx="0">
                  <c:v>Information</c:v>
                </c:pt>
              </c:strCache>
            </c:strRef>
          </c:tx>
          <c:spPr>
            <a:solidFill>
              <a:srgbClr val="00B0F0"/>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Sheet1!$C$2:$C$4</c:f>
              <c:numCache>
                <c:formatCode>General</c:formatCode>
                <c:ptCount val="3"/>
                <c:pt idx="0">
                  <c:v>2</c:v>
                </c:pt>
                <c:pt idx="1">
                  <c:v>5.2</c:v>
                </c:pt>
                <c:pt idx="2">
                  <c:v>3</c:v>
                </c:pt>
              </c:numCache>
            </c:numRef>
          </c:val>
        </c:ser>
        <c:ser>
          <c:idx val="2"/>
          <c:order val="2"/>
          <c:tx>
            <c:strRef>
              <c:f>Sheet1!$D$1</c:f>
              <c:strCache>
                <c:ptCount val="1"/>
                <c:pt idx="0">
                  <c:v>Change Talk</c:v>
                </c:pt>
              </c:strCache>
            </c:strRef>
          </c:tx>
          <c:spPr>
            <a:solidFill>
              <a:schemeClr val="accent6"/>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Sheet1!$D$2:$D$4</c:f>
              <c:numCache>
                <c:formatCode>General</c:formatCode>
                <c:ptCount val="3"/>
                <c:pt idx="0">
                  <c:v>0.5</c:v>
                </c:pt>
                <c:pt idx="1">
                  <c:v>1.8</c:v>
                </c:pt>
                <c:pt idx="2">
                  <c:v>4.5</c:v>
                </c:pt>
              </c:numCache>
            </c:numRef>
          </c:val>
        </c:ser>
        <c:dLbls>
          <c:showLegendKey val="0"/>
          <c:showVal val="0"/>
          <c:showCatName val="0"/>
          <c:showSerName val="0"/>
          <c:showPercent val="0"/>
          <c:showBubbleSize val="0"/>
        </c:dLbls>
        <c:gapWidth val="219"/>
        <c:overlap val="-27"/>
        <c:axId val="336145088"/>
        <c:axId val="296247640"/>
      </c:barChart>
      <c:catAx>
        <c:axId val="33614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47640"/>
        <c:crosses val="autoZero"/>
        <c:auto val="1"/>
        <c:lblAlgn val="ctr"/>
        <c:lblOffset val="100"/>
        <c:noMultiLvlLbl val="0"/>
      </c:catAx>
      <c:valAx>
        <c:axId val="29624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4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200" dirty="0" err="1">
                <a:solidFill>
                  <a:schemeClr val="bg1"/>
                </a:solidFill>
              </a:rPr>
              <a:t>Mehrabian</a:t>
            </a:r>
            <a:r>
              <a:rPr lang="en-US" sz="3200" dirty="0">
                <a:solidFill>
                  <a:schemeClr val="bg1"/>
                </a:solidFill>
              </a:rPr>
              <a:t>, 1972</a:t>
            </a:r>
          </a:p>
        </c:rich>
      </c:tx>
      <c:layout>
        <c:manualLayout>
          <c:xMode val="edge"/>
          <c:yMode val="edge"/>
          <c:x val="0.32709913094870574"/>
          <c:y val="5.8932824005241769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Mehrabian, 1972</c:v>
                </c:pt>
              </c:strCache>
            </c:strRef>
          </c:tx>
          <c:dPt>
            <c:idx val="0"/>
            <c:bubble3D val="0"/>
            <c:spPr>
              <a:solidFill>
                <a:srgbClr val="FFC000"/>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rgbClr val="00B0F0"/>
              </a:solidFill>
              <a:ln w="19050">
                <a:solidFill>
                  <a:schemeClr val="lt1"/>
                </a:solidFill>
              </a:ln>
              <a:effectLst/>
            </c:spPr>
          </c:dPt>
          <c:cat>
            <c:strRef>
              <c:f>Sheet1!$A$2:$A$5</c:f>
              <c:strCache>
                <c:ptCount val="4"/>
                <c:pt idx="0">
                  <c:v>Non-Verbal</c:v>
                </c:pt>
                <c:pt idx="1">
                  <c:v>Words </c:v>
                </c:pt>
                <c:pt idx="3">
                  <c:v>Tone </c:v>
                </c:pt>
              </c:strCache>
            </c:strRef>
          </c:cat>
          <c:val>
            <c:numRef>
              <c:f>Sheet1!$B$2:$B$5</c:f>
              <c:numCache>
                <c:formatCode>General</c:formatCode>
                <c:ptCount val="4"/>
                <c:pt idx="0">
                  <c:v>58</c:v>
                </c:pt>
                <c:pt idx="1">
                  <c:v>8</c:v>
                </c:pt>
                <c:pt idx="3">
                  <c:v>34</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tr"/>
      <c:legendEntry>
        <c:idx val="0"/>
        <c:txPr>
          <a:bodyPr rot="0" spcFirstLastPara="1" vertOverflow="ellipsis" vert="horz" wrap="square" anchor="ctr" anchorCtr="1"/>
          <a:lstStyle/>
          <a:p>
            <a:pPr>
              <a:defRPr sz="2800" b="0" i="0" u="none" strike="noStrike" kern="1200" baseline="0">
                <a:solidFill>
                  <a:srgbClr val="FFC000"/>
                </a:solidFill>
                <a:latin typeface="+mn-lt"/>
                <a:ea typeface="+mn-ea"/>
                <a:cs typeface="+mn-cs"/>
              </a:defRPr>
            </a:pPr>
            <a:endParaRPr lang="en-US"/>
          </a:p>
        </c:txPr>
      </c:legendEntry>
      <c:legendEntry>
        <c:idx val="1"/>
        <c:txPr>
          <a:bodyPr rot="0" spcFirstLastPara="1" vertOverflow="ellipsis" vert="horz" wrap="square" anchor="ctr" anchorCtr="1"/>
          <a:lstStyle/>
          <a:p>
            <a:pPr>
              <a:defRPr sz="2800" b="0" i="0" u="none" strike="noStrike" kern="1200" baseline="0">
                <a:solidFill>
                  <a:schemeClr val="accent2"/>
                </a:solidFill>
                <a:latin typeface="+mn-lt"/>
                <a:ea typeface="+mn-ea"/>
                <a:cs typeface="+mn-cs"/>
              </a:defRPr>
            </a:pPr>
            <a:endParaRPr lang="en-US"/>
          </a:p>
        </c:txPr>
      </c:legendEntry>
      <c:legendEntry>
        <c:idx val="2"/>
        <c:delete val="1"/>
      </c:legendEntry>
      <c:legendEntry>
        <c:idx val="3"/>
        <c:txPr>
          <a:bodyPr rot="0" spcFirstLastPara="1" vertOverflow="ellipsis" vert="horz" wrap="square" anchor="ctr" anchorCtr="1"/>
          <a:lstStyle/>
          <a:p>
            <a:pPr>
              <a:defRPr sz="2800" b="0" i="0" u="none" strike="noStrike" kern="1200" baseline="0">
                <a:solidFill>
                  <a:srgbClr val="00B0F0"/>
                </a:solidFill>
                <a:latin typeface="+mn-lt"/>
                <a:ea typeface="+mn-ea"/>
                <a:cs typeface="+mn-cs"/>
              </a:defRPr>
            </a:pPr>
            <a:endParaRPr lang="en-US"/>
          </a:p>
        </c:txPr>
      </c:legendEntry>
      <c:overlay val="1"/>
      <c:spPr>
        <a:noFill/>
        <a:ln>
          <a:noFill/>
        </a:ln>
        <a:effectLst/>
      </c:spPr>
      <c:txPr>
        <a:bodyPr rot="0" spcFirstLastPara="1" vertOverflow="ellipsis" vert="horz" wrap="square" anchor="ctr" anchorCtr="1"/>
        <a:lstStyle/>
        <a:p>
          <a:pPr>
            <a:defRPr sz="2800" b="0" i="0" u="none" strike="noStrike" kern="1200" baseline="0">
              <a:solidFill>
                <a:schemeClr val="bg2">
                  <a:lumMod val="60000"/>
                  <a:lumOff val="4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610BF-927D-456E-8338-6FD2210F376F}" type="datetimeFigureOut">
              <a:rPr lang="en-GB" smtClean="0"/>
              <a:t>16/06/2015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848576-12ED-4842-977D-6590054D4860}" type="slidenum">
              <a:rPr lang="en-GB" smtClean="0"/>
              <a:t>‹#›</a:t>
            </a:fld>
            <a:endParaRPr lang="en-GB"/>
          </a:p>
        </p:txBody>
      </p:sp>
    </p:spTree>
    <p:extLst>
      <p:ext uri="{BB962C8B-B14F-4D97-AF65-F5344CB8AC3E}">
        <p14:creationId xmlns:p14="http://schemas.microsoft.com/office/powerpoint/2010/main" val="2458792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bradfordvts.co.uk/"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yourdictionary.com/attribut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en.wikipedia.org/wiki/Albert_Schweitzer"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en.wikipedia.org/wiki/Peak_experience" TargetMode="External"/><Relationship Id="rId5" Type="http://schemas.openxmlformats.org/officeDocument/2006/relationships/hyperlink" Target="http://en.wikipedia.org/wiki/Self-actualization#cite_note-19" TargetMode="External"/><Relationship Id="rId4" Type="http://schemas.openxmlformats.org/officeDocument/2006/relationships/hyperlink" Target="http://en.wikipedia.org/wiki/Mother_Teresa"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8" Type="http://schemas.openxmlformats.org/officeDocument/2006/relationships/hyperlink" Target="http://en.wikipedia.org/wiki/Self-actualization#cite_note-ReferenceA-24" TargetMode="External"/><Relationship Id="rId13" Type="http://schemas.openxmlformats.org/officeDocument/2006/relationships/hyperlink" Target="http://en.wikipedia.org/wiki/Intimacy" TargetMode="External"/><Relationship Id="rId3" Type="http://schemas.openxmlformats.org/officeDocument/2006/relationships/hyperlink" Target="http://en.wikipedia.org/wiki/Self-esteem" TargetMode="External"/><Relationship Id="rId7" Type="http://schemas.openxmlformats.org/officeDocument/2006/relationships/hyperlink" Target="http://en.wikipedia.org/wiki/Sleep" TargetMode="External"/><Relationship Id="rId12" Type="http://schemas.openxmlformats.org/officeDocument/2006/relationships/hyperlink" Target="http://en.wikipedia.org/wiki/Belongingness" TargetMode="External"/><Relationship Id="rId2" Type="http://schemas.openxmlformats.org/officeDocument/2006/relationships/slide" Target="../slides/slide25.xml"/><Relationship Id="rId16" Type="http://schemas.openxmlformats.org/officeDocument/2006/relationships/hyperlink" Target="http://en.wikipedia.org/wiki/Respect" TargetMode="External"/><Relationship Id="rId1" Type="http://schemas.openxmlformats.org/officeDocument/2006/relationships/notesMaster" Target="../notesMasters/notesMaster1.xml"/><Relationship Id="rId6" Type="http://schemas.openxmlformats.org/officeDocument/2006/relationships/hyperlink" Target="http://en.wikipedia.org/wiki/Food" TargetMode="External"/><Relationship Id="rId11" Type="http://schemas.openxmlformats.org/officeDocument/2006/relationships/hyperlink" Target="http://en.wikipedia.org/wiki/Acceptance" TargetMode="External"/><Relationship Id="rId5" Type="http://schemas.openxmlformats.org/officeDocument/2006/relationships/hyperlink" Target="http://en.wikipedia.org/wiki/Self-actualization#cite_note-Gleitman_and_Reisberg-10" TargetMode="External"/><Relationship Id="rId15" Type="http://schemas.openxmlformats.org/officeDocument/2006/relationships/hyperlink" Target="http://en.wikipedia.org/wiki/Skill" TargetMode="External"/><Relationship Id="rId10" Type="http://schemas.openxmlformats.org/officeDocument/2006/relationships/hyperlink" Target="http://en.wikipedia.org/wiki/Comfort" TargetMode="External"/><Relationship Id="rId4" Type="http://schemas.openxmlformats.org/officeDocument/2006/relationships/hyperlink" Target="http://en.wikipedia.org/wiki/Self-actualization#cite_note-23" TargetMode="External"/><Relationship Id="rId9" Type="http://schemas.openxmlformats.org/officeDocument/2006/relationships/hyperlink" Target="http://en.wikipedia.org/wiki/Security" TargetMode="External"/><Relationship Id="rId14" Type="http://schemas.openxmlformats.org/officeDocument/2006/relationships/hyperlink" Target="http://en.wikipedia.org/wiki/Family"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8" Type="http://schemas.openxmlformats.org/officeDocument/2006/relationships/hyperlink" Target="http://en.wikipedia.org/wiki/Self-actualization#cite_note-ReferenceA-24" TargetMode="External"/><Relationship Id="rId13" Type="http://schemas.openxmlformats.org/officeDocument/2006/relationships/hyperlink" Target="http://en.wikipedia.org/wiki/Intimacy" TargetMode="External"/><Relationship Id="rId3" Type="http://schemas.openxmlformats.org/officeDocument/2006/relationships/hyperlink" Target="http://en.wikipedia.org/wiki/Self-esteem" TargetMode="External"/><Relationship Id="rId7" Type="http://schemas.openxmlformats.org/officeDocument/2006/relationships/hyperlink" Target="http://en.wikipedia.org/wiki/Sleep" TargetMode="External"/><Relationship Id="rId12" Type="http://schemas.openxmlformats.org/officeDocument/2006/relationships/hyperlink" Target="http://en.wikipedia.org/wiki/Belongingness" TargetMode="External"/><Relationship Id="rId2" Type="http://schemas.openxmlformats.org/officeDocument/2006/relationships/slide" Target="../slides/slide32.xml"/><Relationship Id="rId16" Type="http://schemas.openxmlformats.org/officeDocument/2006/relationships/hyperlink" Target="http://en.wikipedia.org/wiki/Respect" TargetMode="External"/><Relationship Id="rId1" Type="http://schemas.openxmlformats.org/officeDocument/2006/relationships/notesMaster" Target="../notesMasters/notesMaster1.xml"/><Relationship Id="rId6" Type="http://schemas.openxmlformats.org/officeDocument/2006/relationships/hyperlink" Target="http://en.wikipedia.org/wiki/Food" TargetMode="External"/><Relationship Id="rId11" Type="http://schemas.openxmlformats.org/officeDocument/2006/relationships/hyperlink" Target="http://en.wikipedia.org/wiki/Acceptance" TargetMode="External"/><Relationship Id="rId5" Type="http://schemas.openxmlformats.org/officeDocument/2006/relationships/hyperlink" Target="http://en.wikipedia.org/wiki/Self-actualization#cite_note-Gleitman_and_Reisberg-10" TargetMode="External"/><Relationship Id="rId15" Type="http://schemas.openxmlformats.org/officeDocument/2006/relationships/hyperlink" Target="http://en.wikipedia.org/wiki/Skill" TargetMode="External"/><Relationship Id="rId10" Type="http://schemas.openxmlformats.org/officeDocument/2006/relationships/hyperlink" Target="http://en.wikipedia.org/wiki/Comfort" TargetMode="External"/><Relationship Id="rId4" Type="http://schemas.openxmlformats.org/officeDocument/2006/relationships/hyperlink" Target="http://en.wikipedia.org/wiki/Self-actualization#cite_note-23" TargetMode="External"/><Relationship Id="rId9" Type="http://schemas.openxmlformats.org/officeDocument/2006/relationships/hyperlink" Target="http://en.wikipedia.org/wiki/Security" TargetMode="External"/><Relationship Id="rId14" Type="http://schemas.openxmlformats.org/officeDocument/2006/relationships/hyperlink" Target="http://en.wikipedia.org/wiki/Family"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8" Type="http://schemas.openxmlformats.org/officeDocument/2006/relationships/hyperlink" Target="http://en.wikipedia.org/wiki/Self-actualization#cite_note-ReferenceA-24" TargetMode="External"/><Relationship Id="rId13" Type="http://schemas.openxmlformats.org/officeDocument/2006/relationships/hyperlink" Target="http://en.wikipedia.org/wiki/Intimacy" TargetMode="External"/><Relationship Id="rId3" Type="http://schemas.openxmlformats.org/officeDocument/2006/relationships/hyperlink" Target="http://en.wikipedia.org/wiki/Self-esteem" TargetMode="External"/><Relationship Id="rId7" Type="http://schemas.openxmlformats.org/officeDocument/2006/relationships/hyperlink" Target="http://en.wikipedia.org/wiki/Sleep" TargetMode="External"/><Relationship Id="rId12" Type="http://schemas.openxmlformats.org/officeDocument/2006/relationships/hyperlink" Target="http://en.wikipedia.org/wiki/Belongingness" TargetMode="External"/><Relationship Id="rId2" Type="http://schemas.openxmlformats.org/officeDocument/2006/relationships/slide" Target="../slides/slide119.xml"/><Relationship Id="rId16" Type="http://schemas.openxmlformats.org/officeDocument/2006/relationships/hyperlink" Target="http://en.wikipedia.org/wiki/Respect" TargetMode="External"/><Relationship Id="rId1" Type="http://schemas.openxmlformats.org/officeDocument/2006/relationships/notesMaster" Target="../notesMasters/notesMaster1.xml"/><Relationship Id="rId6" Type="http://schemas.openxmlformats.org/officeDocument/2006/relationships/hyperlink" Target="http://en.wikipedia.org/wiki/Food" TargetMode="External"/><Relationship Id="rId11" Type="http://schemas.openxmlformats.org/officeDocument/2006/relationships/hyperlink" Target="http://en.wikipedia.org/wiki/Acceptance" TargetMode="External"/><Relationship Id="rId5" Type="http://schemas.openxmlformats.org/officeDocument/2006/relationships/hyperlink" Target="http://en.wikipedia.org/wiki/Self-actualization#cite_note-Gleitman_and_Reisberg-10" TargetMode="External"/><Relationship Id="rId15" Type="http://schemas.openxmlformats.org/officeDocument/2006/relationships/hyperlink" Target="http://en.wikipedia.org/wiki/Skill" TargetMode="External"/><Relationship Id="rId10" Type="http://schemas.openxmlformats.org/officeDocument/2006/relationships/hyperlink" Target="http://en.wikipedia.org/wiki/Comfort" TargetMode="External"/><Relationship Id="rId4" Type="http://schemas.openxmlformats.org/officeDocument/2006/relationships/hyperlink" Target="http://en.wikipedia.org/wiki/Self-actualization#cite_note-23" TargetMode="External"/><Relationship Id="rId9" Type="http://schemas.openxmlformats.org/officeDocument/2006/relationships/hyperlink" Target="http://en.wikipedia.org/wiki/Security" TargetMode="External"/><Relationship Id="rId14" Type="http://schemas.openxmlformats.org/officeDocument/2006/relationships/hyperlink" Target="http://en.wikipedia.org/wiki/Family" TargetMode="Externa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smtClean="0"/>
              <a:t>Much</a:t>
            </a:r>
            <a:r>
              <a:rPr lang="en-GB" sz="1000" baseline="0" dirty="0" smtClean="0"/>
              <a:t> of the content in this presentation about Motivational Interviewing is derived from a fabulous book called </a:t>
            </a:r>
          </a:p>
          <a:p>
            <a:r>
              <a:rPr lang="en-GB" sz="1000" baseline="0" dirty="0" smtClean="0"/>
              <a:t>A Toolkit of Motivational Skills – 2</a:t>
            </a:r>
            <a:r>
              <a:rPr lang="en-GB" sz="1000" baseline="30000" dirty="0" smtClean="0"/>
              <a:t>nd</a:t>
            </a:r>
            <a:r>
              <a:rPr lang="en-GB" sz="1000" baseline="0" dirty="0" smtClean="0"/>
              <a:t> Ed.</a:t>
            </a:r>
          </a:p>
          <a:p>
            <a:r>
              <a:rPr lang="en-GB" sz="1000" baseline="0" dirty="0" smtClean="0"/>
              <a:t>B</a:t>
            </a:r>
            <a:r>
              <a:rPr lang="en-GB" sz="800" baseline="0" dirty="0" smtClean="0"/>
              <a:t>y Catherine Fuller and Phil Taylor</a:t>
            </a:r>
          </a:p>
          <a:p>
            <a:endParaRPr lang="en-GB" sz="1000" baseline="0" dirty="0" smtClean="0"/>
          </a:p>
          <a:p>
            <a:r>
              <a:rPr lang="en-GB" sz="1000" baseline="0" dirty="0" smtClean="0"/>
              <a:t>An easy to read book, with lots of practical material.   It will </a:t>
            </a:r>
            <a:r>
              <a:rPr lang="en-GB" sz="1000" baseline="0" dirty="0" err="1" smtClean="0"/>
              <a:t>demysitify</a:t>
            </a:r>
            <a:r>
              <a:rPr lang="en-GB" sz="1000" baseline="0" dirty="0" smtClean="0"/>
              <a:t> </a:t>
            </a:r>
            <a:r>
              <a:rPr lang="en-GB" sz="1000" baseline="0" dirty="0" err="1" smtClean="0"/>
              <a:t>Motivaltion</a:t>
            </a:r>
            <a:r>
              <a:rPr lang="en-GB" sz="1000" baseline="0" dirty="0" smtClean="0"/>
              <a:t> Interviewing for you.</a:t>
            </a:r>
          </a:p>
          <a:p>
            <a:endParaRPr lang="en-GB" sz="1000" baseline="0" dirty="0" smtClean="0"/>
          </a:p>
          <a:p>
            <a:r>
              <a:rPr lang="en-GB" sz="1000" baseline="0" dirty="0" smtClean="0"/>
              <a:t>Most of the content about Maslow’s theory on Self-Actualisation is transcribed from a DVD called ‘Maslow and Self-</a:t>
            </a:r>
            <a:r>
              <a:rPr lang="en-GB" sz="1000" baseline="0" dirty="0" err="1" smtClean="0"/>
              <a:t>Acutalization</a:t>
            </a:r>
            <a:r>
              <a:rPr lang="en-GB" sz="1000" baseline="0" dirty="0" smtClean="0"/>
              <a:t>’.  </a:t>
            </a:r>
          </a:p>
          <a:p>
            <a:r>
              <a:rPr lang="en-GB" sz="1000" baseline="0" dirty="0" smtClean="0"/>
              <a:t>It an interview with him and Dr. Everett </a:t>
            </a:r>
            <a:r>
              <a:rPr lang="en-GB" sz="1000" baseline="0" dirty="0" err="1" smtClean="0"/>
              <a:t>Shostrom</a:t>
            </a:r>
            <a:r>
              <a:rPr lang="en-GB" sz="1000" baseline="0" dirty="0" smtClean="0"/>
              <a:t> that was done in 1968 (it’s in black and white).   It’s quite a boring DVD to watch - it lacks dynamism and both interviewer and interviewee have rather drone monotonous voices.   But the content is good (if you can keep your eyes open).</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a:t>
            </a:fld>
            <a:endParaRPr lang="en-GB"/>
          </a:p>
        </p:txBody>
      </p:sp>
    </p:spTree>
    <p:extLst>
      <p:ext uri="{BB962C8B-B14F-4D97-AF65-F5344CB8AC3E}">
        <p14:creationId xmlns:p14="http://schemas.microsoft.com/office/powerpoint/2010/main" val="1507697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r>
              <a:rPr lang="en-GB" dirty="0" smtClean="0">
                <a:solidFill>
                  <a:srgbClr val="00B050"/>
                </a:solidFill>
                <a:hlinkClick r:id="rId3"/>
              </a:rPr>
              <a:t>www.bradfordvts.co.uk</a:t>
            </a:r>
            <a:endParaRPr lang="en-GB" dirty="0" smtClean="0">
              <a:solidFill>
                <a:srgbClr val="00B050"/>
              </a:solidFill>
            </a:endParaRPr>
          </a:p>
          <a:p>
            <a:r>
              <a:rPr lang="en-GB" i="1" dirty="0" smtClean="0">
                <a:solidFill>
                  <a:srgbClr val="92D050"/>
                </a:solidFill>
              </a:rPr>
              <a:t>The Essential Handbook of GP Training &amp; Education (2012)</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a:t>
            </a:fld>
            <a:endParaRPr lang="en-GB"/>
          </a:p>
        </p:txBody>
      </p:sp>
    </p:spTree>
    <p:extLst>
      <p:ext uri="{BB962C8B-B14F-4D97-AF65-F5344CB8AC3E}">
        <p14:creationId xmlns:p14="http://schemas.microsoft.com/office/powerpoint/2010/main" val="3315333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a:t>
            </a:fld>
            <a:endParaRPr lang="en-GB"/>
          </a:p>
        </p:txBody>
      </p:sp>
    </p:spTree>
    <p:extLst>
      <p:ext uri="{BB962C8B-B14F-4D97-AF65-F5344CB8AC3E}">
        <p14:creationId xmlns:p14="http://schemas.microsoft.com/office/powerpoint/2010/main" val="4115432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rgbClr val="00B0F0"/>
                </a:solidFill>
                <a:latin typeface="Cooper Black" panose="0208090404030B020404" pitchFamily="18" charset="0"/>
              </a:rPr>
              <a:t>Where did it come from?</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solidFill>
                  <a:srgbClr val="00B0F0"/>
                </a:solidFill>
                <a:latin typeface="Cooper Black" panose="0208090404030B020404" pitchFamily="18" charset="0"/>
              </a:rPr>
              <a:t>Training lacking lustre.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solidFill>
                  <a:srgbClr val="00B0F0"/>
                </a:solidFill>
                <a:latin typeface="Cooper Black" panose="0208090404030B020404" pitchFamily="18" charset="0"/>
              </a:rPr>
              <a:t>Too many assessments.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solidFill>
                  <a:srgbClr val="00B0F0"/>
                </a:solidFill>
                <a:latin typeface="Cooper Black" panose="0208090404030B020404" pitchFamily="18" charset="0"/>
              </a:rPr>
              <a:t>Difficult</a:t>
            </a:r>
            <a:r>
              <a:rPr lang="en-GB" sz="1200" baseline="0" dirty="0" smtClean="0">
                <a:solidFill>
                  <a:srgbClr val="00B0F0"/>
                </a:solidFill>
                <a:latin typeface="Cooper Black" panose="0208090404030B020404" pitchFamily="18" charset="0"/>
              </a:rPr>
              <a:t> to move trainees 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aseline="0" dirty="0" smtClean="0">
                <a:solidFill>
                  <a:srgbClr val="00B0F0"/>
                </a:solidFill>
                <a:latin typeface="Cooper Black" panose="0208090404030B020404" pitchFamily="18" charset="0"/>
              </a:rPr>
              <a:t>It’s hard work.</a:t>
            </a:r>
            <a:endParaRPr lang="en-GB"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4</a:t>
            </a:fld>
            <a:endParaRPr lang="en-GB"/>
          </a:p>
        </p:txBody>
      </p:sp>
    </p:spTree>
    <p:extLst>
      <p:ext uri="{BB962C8B-B14F-4D97-AF65-F5344CB8AC3E}">
        <p14:creationId xmlns:p14="http://schemas.microsoft.com/office/powerpoint/2010/main" val="2213005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rgbClr val="00B0F0"/>
              </a:solidFill>
              <a:latin typeface="Cooper Black" panose="0208090404030B020404" pitchFamily="18"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solidFill>
                  <a:srgbClr val="00B0F0"/>
                </a:solidFill>
                <a:latin typeface="Cooper Black" panose="0208090404030B020404" pitchFamily="18" charset="0"/>
              </a:rPr>
              <a:t>Pusillanimous = </a:t>
            </a:r>
            <a:r>
              <a:rPr lang="en-GB" sz="1200" b="0" i="0" kern="1200" dirty="0" smtClean="0">
                <a:solidFill>
                  <a:schemeClr val="tx1"/>
                </a:solidFill>
                <a:effectLst/>
                <a:latin typeface="+mn-lt"/>
                <a:ea typeface="+mn-ea"/>
                <a:cs typeface="+mn-cs"/>
              </a:rPr>
              <a:t>showing a lack of courage or determination; timid.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smtClean="0">
                <a:solidFill>
                  <a:schemeClr val="tx1"/>
                </a:solidFill>
                <a:effectLst/>
                <a:latin typeface="+mn-lt"/>
                <a:ea typeface="+mn-ea"/>
                <a:cs typeface="+mn-cs"/>
              </a:rPr>
              <a:t>Truculent =eager or quick to argue or fight; aggressively defiant.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rgbClr val="00B0F0"/>
              </a:solidFill>
              <a:latin typeface="Cooper Black" panose="0208090404030B0204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rgbClr val="00B0F0"/>
                </a:solidFill>
                <a:latin typeface="Cooper Black" panose="0208090404030B020404" pitchFamily="18" charset="0"/>
              </a:rPr>
              <a:t>What </a:t>
            </a:r>
            <a:r>
              <a:rPr lang="en-GB" sz="1200" dirty="0" err="1" smtClean="0">
                <a:solidFill>
                  <a:srgbClr val="00B0F0"/>
                </a:solidFill>
                <a:latin typeface="Cooper Black" panose="0208090404030B020404" pitchFamily="18" charset="0"/>
              </a:rPr>
              <a:t>perjorative</a:t>
            </a:r>
            <a:r>
              <a:rPr lang="en-GB" sz="1200" dirty="0" smtClean="0">
                <a:solidFill>
                  <a:srgbClr val="00B0F0"/>
                </a:solidFill>
                <a:latin typeface="Cooper Black" panose="0208090404030B020404" pitchFamily="18" charset="0"/>
              </a:rPr>
              <a:t> /slanderous/insulting words do we use?</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An </a:t>
            </a:r>
            <a:r>
              <a:rPr lang="en-GB" sz="1200" b="0" i="0" u="none" strike="noStrike" kern="1200" dirty="0" smtClean="0">
                <a:solidFill>
                  <a:schemeClr val="tx1"/>
                </a:solidFill>
                <a:effectLst/>
                <a:latin typeface="+mn-lt"/>
                <a:ea typeface="+mn-ea"/>
                <a:cs typeface="+mn-cs"/>
                <a:hlinkClick r:id="rId3"/>
              </a:rPr>
              <a:t>attribute</a:t>
            </a:r>
            <a:r>
              <a:rPr lang="en-GB" sz="1200" b="0" i="0" kern="1200" dirty="0" smtClean="0">
                <a:solidFill>
                  <a:schemeClr val="tx1"/>
                </a:solidFill>
                <a:effectLst/>
                <a:latin typeface="+mn-lt"/>
                <a:ea typeface="+mn-ea"/>
                <a:cs typeface="+mn-cs"/>
              </a:rPr>
              <a:t> is a quality or characteristic of a person, place or thing. Personal attributes are character traits or personality traits.</a:t>
            </a:r>
            <a:endParaRPr lang="en-GB" sz="1200" dirty="0" smtClean="0">
              <a:solidFill>
                <a:srgbClr val="00B0F0"/>
              </a:solidFill>
              <a:latin typeface="Cooper Black" panose="0208090404030B020404" pitchFamily="18" charset="0"/>
            </a:endParaRPr>
          </a:p>
          <a:p>
            <a:endParaRPr lang="en-GB" dirty="0" smtClean="0"/>
          </a:p>
          <a:p>
            <a:r>
              <a:rPr lang="en-GB" dirty="0" smtClean="0"/>
              <a:t>We need to be careful of labels.  Labels are</a:t>
            </a:r>
            <a:r>
              <a:rPr lang="en-GB" baseline="0" dirty="0" smtClean="0"/>
              <a:t> diagnoses.   That means, we’ve taken a full history and examined them.  But have we?    So – it’s sometimes better just to look at behaviour (as a symptom) and then go back a step and try and work out what is going on behind that behaviour (i.e. take a better history).  We do a thorough history taking and examination with our patients, and often we take acceptable short cuts with them because of our expertise – we know where to go with the questioning.  But we mustn’t do short cuts with trainees causing us difficulty – because we don’t have the expertise to do that like we do with patients.  (How many patients do you deal with in a year?  How many trainees do you deal with in a year?)</a:t>
            </a:r>
            <a:endParaRPr lang="en-GB"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5</a:t>
            </a:fld>
            <a:endParaRPr lang="en-GB"/>
          </a:p>
        </p:txBody>
      </p:sp>
    </p:spTree>
    <p:extLst>
      <p:ext uri="{BB962C8B-B14F-4D97-AF65-F5344CB8AC3E}">
        <p14:creationId xmlns:p14="http://schemas.microsoft.com/office/powerpoint/2010/main" val="749435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But if that is our starting point (our trainees are lazy, </a:t>
            </a:r>
            <a:r>
              <a:rPr lang="en-GB" dirty="0" err="1" smtClean="0"/>
              <a:t>etc</a:t>
            </a:r>
            <a:r>
              <a:rPr lang="en-GB" dirty="0" smtClean="0"/>
              <a:t>) and we depersonalise them by engaging</a:t>
            </a:r>
            <a:r>
              <a:rPr lang="en-GB" baseline="0" dirty="0" smtClean="0"/>
              <a:t> in nothing but tick box type assessments and remove the spontaneity and excitement of ‘on the spur’ teaching moments – then isn’t it any wonder our training package lacks lustre and both parties run on low batteries?</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6</a:t>
            </a:fld>
            <a:endParaRPr lang="en-GB"/>
          </a:p>
        </p:txBody>
      </p:sp>
    </p:spTree>
    <p:extLst>
      <p:ext uri="{BB962C8B-B14F-4D97-AF65-F5344CB8AC3E}">
        <p14:creationId xmlns:p14="http://schemas.microsoft.com/office/powerpoint/2010/main" val="1170552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7</a:t>
            </a:fld>
            <a:endParaRPr lang="en-GB"/>
          </a:p>
        </p:txBody>
      </p:sp>
    </p:spTree>
    <p:extLst>
      <p:ext uri="{BB962C8B-B14F-4D97-AF65-F5344CB8AC3E}">
        <p14:creationId xmlns:p14="http://schemas.microsoft.com/office/powerpoint/2010/main" val="822432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8</a:t>
            </a:fld>
            <a:endParaRPr lang="en-GB"/>
          </a:p>
        </p:txBody>
      </p:sp>
    </p:spTree>
    <p:extLst>
      <p:ext uri="{BB962C8B-B14F-4D97-AF65-F5344CB8AC3E}">
        <p14:creationId xmlns:p14="http://schemas.microsoft.com/office/powerpoint/2010/main" val="2519076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Reverse the </a:t>
            </a:r>
            <a:r>
              <a:rPr lang="en-GB" dirty="0" err="1" smtClean="0"/>
              <a:t>demotivators</a:t>
            </a:r>
            <a:r>
              <a:rPr lang="en-GB" dirty="0" smtClean="0"/>
              <a:t> to create the motivators.  As each group presents</a:t>
            </a:r>
            <a:r>
              <a:rPr lang="en-GB" baseline="0" dirty="0" smtClean="0"/>
              <a:t> – map on </a:t>
            </a:r>
            <a:r>
              <a:rPr lang="en-GB" baseline="0" dirty="0" err="1" smtClean="0"/>
              <a:t>mindmanager</a:t>
            </a:r>
            <a:r>
              <a:rPr lang="en-GB" baseline="0" dirty="0" smtClean="0"/>
              <a:t>?</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9</a:t>
            </a:fld>
            <a:endParaRPr lang="en-GB"/>
          </a:p>
        </p:txBody>
      </p:sp>
    </p:spTree>
    <p:extLst>
      <p:ext uri="{BB962C8B-B14F-4D97-AF65-F5344CB8AC3E}">
        <p14:creationId xmlns:p14="http://schemas.microsoft.com/office/powerpoint/2010/main" val="3655288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Getting</a:t>
            </a:r>
            <a:r>
              <a:rPr lang="en-GB" baseline="0" dirty="0" smtClean="0"/>
              <a:t> to know the trainee is the fundamental first step.</a:t>
            </a:r>
          </a:p>
          <a:p>
            <a:r>
              <a:rPr lang="en-GB" baseline="0" dirty="0" smtClean="0"/>
              <a:t>If we don’t do that, we can’t do the other three things effectively.</a:t>
            </a:r>
          </a:p>
          <a:p>
            <a:r>
              <a:rPr lang="en-GB" baseline="0" dirty="0" smtClean="0"/>
              <a:t>The ground work is getting to know the trainee – and once you have solid ground, then you can start building safely the other three things using the specific things that we will discuss.</a:t>
            </a:r>
          </a:p>
          <a:p>
            <a:r>
              <a:rPr lang="en-GB" baseline="0" dirty="0" smtClean="0"/>
              <a:t>So let’s start with getting to know the trainee.</a:t>
            </a:r>
          </a:p>
          <a:p>
            <a:endParaRPr lang="en-GB" baseline="0" dirty="0" smtClean="0"/>
          </a:p>
          <a:p>
            <a:endParaRPr lang="en-GB" dirty="0" smtClean="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a:t>
            </a:fld>
            <a:endParaRPr lang="en-GB"/>
          </a:p>
        </p:txBody>
      </p:sp>
    </p:spTree>
    <p:extLst>
      <p:ext uri="{BB962C8B-B14F-4D97-AF65-F5344CB8AC3E}">
        <p14:creationId xmlns:p14="http://schemas.microsoft.com/office/powerpoint/2010/main" val="770057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a:t>
            </a:fld>
            <a:endParaRPr lang="en-GB"/>
          </a:p>
        </p:txBody>
      </p:sp>
    </p:spTree>
    <p:extLst>
      <p:ext uri="{BB962C8B-B14F-4D97-AF65-F5344CB8AC3E}">
        <p14:creationId xmlns:p14="http://schemas.microsoft.com/office/powerpoint/2010/main" val="3748328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a:t>
            </a:r>
            <a:r>
              <a:rPr lang="en-GB" baseline="0" dirty="0" smtClean="0"/>
              <a:t> will pick up so much stuff about the trainee at induction and pre-induction – but only if you make an concerted effort to do so.  The stuff revealed at this early stage provides you with a foundation onto which you can teach and construct meaning.  Later on, more is revealed.  And as you both share your life experiences, you start to bounce off each other.</a:t>
            </a:r>
          </a:p>
          <a:p>
            <a:endParaRPr lang="en-GB" baseline="0" dirty="0"/>
          </a:p>
          <a:p>
            <a:r>
              <a:rPr lang="en-GB" baseline="0" dirty="0" smtClean="0"/>
              <a:t>Often, trainers will ‘get to know the trainee’ during the 2w of induction and then think ‘I’ve done that bit so lets get on with the real bit of training.   But getting to know the trainee should not just be at induction – it  should happen throughout training because…</a:t>
            </a:r>
          </a:p>
          <a:p>
            <a:pPr marL="171450" indent="-171450">
              <a:buFont typeface="Arial" panose="020B0604020202020204" pitchFamily="34" charset="0"/>
              <a:buChar char="•"/>
            </a:pPr>
            <a:r>
              <a:rPr lang="en-GB" baseline="0" dirty="0" smtClean="0"/>
              <a:t>it is the context of trainee’s lives which will help you attain educational impact with whatever you teach.  </a:t>
            </a:r>
          </a:p>
          <a:p>
            <a:pPr marL="171450" indent="-171450">
              <a:buFont typeface="Arial" panose="020B0604020202020204" pitchFamily="34" charset="0"/>
              <a:buChar char="•"/>
            </a:pPr>
            <a:r>
              <a:rPr lang="en-GB" baseline="0" dirty="0" smtClean="0"/>
              <a:t>it helps build relationships and a good relationship is essential if you want trainees to disclose their true inner thoughts and feelings.  </a:t>
            </a:r>
          </a:p>
          <a:p>
            <a:r>
              <a:rPr lang="en-GB" baseline="0" dirty="0" smtClean="0"/>
              <a:t>All of you reading this will have partners or friends.  Did you get to know them for only two weeks before deciding to be partners or friends?  How long did it take for you to truly get to know and understand what makes them tick?   In fact, are some of you still learning new things about them even now – years after?  If you’re genuinely interested in wanting to help your trainee, why wouldn’t you want to get to know them and understand more about their lives as you would do for other people you respect in your lives?</a:t>
            </a:r>
          </a:p>
        </p:txBody>
      </p:sp>
      <p:sp>
        <p:nvSpPr>
          <p:cNvPr id="4" name="Slide Number Placeholder 3"/>
          <p:cNvSpPr>
            <a:spLocks noGrp="1"/>
          </p:cNvSpPr>
          <p:nvPr>
            <p:ph type="sldNum" sz="quarter" idx="10"/>
          </p:nvPr>
        </p:nvSpPr>
        <p:spPr/>
        <p:txBody>
          <a:bodyPr/>
          <a:lstStyle/>
          <a:p>
            <a:fld id="{DB848576-12ED-4842-977D-6590054D4860}" type="slidenum">
              <a:rPr lang="en-GB" smtClean="0"/>
              <a:t>12</a:t>
            </a:fld>
            <a:endParaRPr lang="en-GB"/>
          </a:p>
        </p:txBody>
      </p:sp>
    </p:spTree>
    <p:extLst>
      <p:ext uri="{BB962C8B-B14F-4D97-AF65-F5344CB8AC3E}">
        <p14:creationId xmlns:p14="http://schemas.microsoft.com/office/powerpoint/2010/main" val="4265829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a:t>
            </a:r>
            <a:r>
              <a:rPr lang="en-GB" baseline="0" dirty="0" smtClean="0"/>
              <a:t> explanation moves away from the generic churning out of information about </a:t>
            </a:r>
            <a:r>
              <a:rPr lang="en-GB" baseline="0" dirty="0" err="1" smtClean="0"/>
              <a:t>Johari</a:t>
            </a:r>
            <a:r>
              <a:rPr lang="en-GB" baseline="0" dirty="0" smtClean="0"/>
              <a:t>.</a:t>
            </a:r>
          </a:p>
          <a:p>
            <a:r>
              <a:rPr lang="en-GB" baseline="0" dirty="0" smtClean="0"/>
              <a:t>And it’s contextual – given at the right time.</a:t>
            </a:r>
          </a:p>
          <a:p>
            <a:r>
              <a:rPr lang="en-GB" baseline="0" dirty="0" smtClean="0"/>
              <a:t>And the learner is engaged in the dialogue and ‘gets it’.</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13</a:t>
            </a:fld>
            <a:endParaRPr lang="en-GB"/>
          </a:p>
        </p:txBody>
      </p:sp>
    </p:spTree>
    <p:extLst>
      <p:ext uri="{BB962C8B-B14F-4D97-AF65-F5344CB8AC3E}">
        <p14:creationId xmlns:p14="http://schemas.microsoft.com/office/powerpoint/2010/main" val="1605690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medieval Europe, and many other parts of the world, people used pictures and symbols on their shields to identify who they were and tell others about themselves.  In this exercise, we (you and your trainer) will each construct our own “personal shield” and share its meaning with each other.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 each quadrant, use any combination of </a:t>
            </a:r>
            <a:r>
              <a:rPr lang="en-US" sz="1200" b="1" kern="1200" dirty="0" smtClean="0">
                <a:solidFill>
                  <a:schemeClr val="tx1"/>
                </a:solidFill>
                <a:effectLst/>
                <a:latin typeface="+mn-lt"/>
                <a:ea typeface="+mn-ea"/>
                <a:cs typeface="+mn-cs"/>
              </a:rPr>
              <a:t>drawings, pictures, or words</a:t>
            </a:r>
            <a:r>
              <a:rPr lang="en-US" sz="1200" kern="1200" dirty="0" smtClean="0">
                <a:solidFill>
                  <a:schemeClr val="tx1"/>
                </a:solidFill>
                <a:effectLst/>
                <a:latin typeface="+mn-lt"/>
                <a:ea typeface="+mn-ea"/>
                <a:cs typeface="+mn-cs"/>
              </a:rPr>
              <a:t> to say something about yourself</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For example, you could have:</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One quadrant for the county/city/town that you come from</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One quadrant for a hobby or interest you have</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One quadrant for the greatest achievement of your life to date</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One quadrant for your personal aspiration for the future.</a:t>
            </a:r>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After completing our shields, we will see if we can work out each other’s shield first.  </a:t>
            </a:r>
          </a:p>
          <a:p>
            <a:pPr lvl="0"/>
            <a:r>
              <a:rPr lang="en-GB" sz="1200" kern="1200" dirty="0" smtClean="0">
                <a:solidFill>
                  <a:schemeClr val="tx1"/>
                </a:solidFill>
                <a:effectLst/>
                <a:latin typeface="+mn-lt"/>
                <a:ea typeface="+mn-ea"/>
                <a:cs typeface="+mn-cs"/>
              </a:rPr>
              <a:t>Then, we will each take a turn explaining our shield to each other - what the pictures, symbols, or words we have chosen for the four quadrants of our shield mean to us.</a:t>
            </a:r>
          </a:p>
          <a:p>
            <a:pPr lvl="0"/>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Reflections</a:t>
            </a:r>
            <a:r>
              <a:rPr lang="en-GB" sz="1200" kern="1200" baseline="0" dirty="0" smtClean="0">
                <a:solidFill>
                  <a:schemeClr val="tx1"/>
                </a:solidFill>
                <a:effectLst/>
                <a:latin typeface="+mn-lt"/>
                <a:ea typeface="+mn-ea"/>
                <a:cs typeface="+mn-cs"/>
              </a:rPr>
              <a:t> </a:t>
            </a:r>
          </a:p>
          <a:p>
            <a:pPr lvl="0"/>
            <a:r>
              <a:rPr lang="en-GB" sz="1200" kern="1200" baseline="0" dirty="0" smtClean="0">
                <a:solidFill>
                  <a:schemeClr val="tx1"/>
                </a:solidFill>
                <a:effectLst/>
                <a:latin typeface="+mn-lt"/>
                <a:ea typeface="+mn-ea"/>
                <a:cs typeface="+mn-cs"/>
              </a:rPr>
              <a:t>Notice how you all had a little initial giggle at the start of talking to each other.,   This will undoubtedly have a positive impact on the rest of the interaction.  </a:t>
            </a:r>
          </a:p>
          <a:p>
            <a:pPr lvl="0"/>
            <a:r>
              <a:rPr lang="en-GB" sz="1200" kern="1200" baseline="0" dirty="0" smtClean="0">
                <a:solidFill>
                  <a:schemeClr val="tx1"/>
                </a:solidFill>
                <a:effectLst/>
                <a:latin typeface="+mn-lt"/>
                <a:ea typeface="+mn-ea"/>
                <a:cs typeface="+mn-cs"/>
              </a:rPr>
              <a:t>And you all look so engaged.</a:t>
            </a:r>
          </a:p>
          <a:p>
            <a:pPr lvl="0"/>
            <a:r>
              <a:rPr lang="en-GB" sz="1200" kern="1200" baseline="0" dirty="0" smtClean="0">
                <a:solidFill>
                  <a:schemeClr val="tx1"/>
                </a:solidFill>
                <a:effectLst/>
                <a:latin typeface="+mn-lt"/>
                <a:ea typeface="+mn-ea"/>
                <a:cs typeface="+mn-cs"/>
              </a:rPr>
              <a:t>And genuinely interested in bits of information on the shields.</a:t>
            </a:r>
          </a:p>
          <a:p>
            <a:pPr lvl="0"/>
            <a:r>
              <a:rPr lang="en-GB" sz="1200" kern="1200" baseline="0" dirty="0" smtClean="0">
                <a:solidFill>
                  <a:schemeClr val="tx1"/>
                </a:solidFill>
                <a:effectLst/>
                <a:latin typeface="+mn-lt"/>
                <a:ea typeface="+mn-ea"/>
                <a:cs typeface="+mn-cs"/>
              </a:rPr>
              <a:t>And the giggles continue here and there.</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14</a:t>
            </a:fld>
            <a:endParaRPr lang="en-GB"/>
          </a:p>
        </p:txBody>
      </p:sp>
    </p:spTree>
    <p:extLst>
      <p:ext uri="{BB962C8B-B14F-4D97-AF65-F5344CB8AC3E}">
        <p14:creationId xmlns:p14="http://schemas.microsoft.com/office/powerpoint/2010/main" val="2252209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Getting</a:t>
            </a:r>
            <a:r>
              <a:rPr lang="en-GB" baseline="0" dirty="0" smtClean="0"/>
              <a:t> to know the trainee is the fundamental first step.</a:t>
            </a:r>
          </a:p>
          <a:p>
            <a:r>
              <a:rPr lang="en-GB" baseline="0" dirty="0" smtClean="0"/>
              <a:t>If we don’t do that, we can’t do the other three things effectively.</a:t>
            </a:r>
          </a:p>
          <a:p>
            <a:r>
              <a:rPr lang="en-GB" baseline="0" dirty="0" smtClean="0"/>
              <a:t>The ground work is getting to know the trainee – and once you have solid ground, then you can start building safely the other three things.</a:t>
            </a:r>
          </a:p>
          <a:p>
            <a:r>
              <a:rPr lang="en-GB" baseline="0" dirty="0" smtClean="0"/>
              <a:t>So let’s start with getting to know the trainee.</a:t>
            </a:r>
          </a:p>
          <a:p>
            <a:endParaRPr lang="en-GB" baseline="0" dirty="0" smtClean="0"/>
          </a:p>
          <a:p>
            <a:endParaRPr lang="en-GB" dirty="0" smtClean="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16</a:t>
            </a:fld>
            <a:endParaRPr lang="en-GB"/>
          </a:p>
        </p:txBody>
      </p:sp>
    </p:spTree>
    <p:extLst>
      <p:ext uri="{BB962C8B-B14F-4D97-AF65-F5344CB8AC3E}">
        <p14:creationId xmlns:p14="http://schemas.microsoft.com/office/powerpoint/2010/main" val="4187246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Abraham Maslow has done more to change our view of human nature and human possibilities than has any other American psychologist of the past fifty years.</a:t>
            </a:r>
          </a:p>
          <a:p>
            <a:r>
              <a:rPr lang="en-GB" sz="1200" kern="1200" dirty="0" smtClean="0">
                <a:solidFill>
                  <a:schemeClr val="tx1"/>
                </a:solidFill>
                <a:effectLst/>
                <a:latin typeface="+mn-lt"/>
                <a:ea typeface="+mn-ea"/>
                <a:cs typeface="+mn-cs"/>
              </a:rPr>
              <a:t>He was</a:t>
            </a:r>
            <a:r>
              <a:rPr lang="en-GB" sz="1200" kern="1200" baseline="0" dirty="0" smtClean="0">
                <a:solidFill>
                  <a:schemeClr val="tx1"/>
                </a:solidFill>
                <a:effectLst/>
                <a:latin typeface="+mn-lt"/>
                <a:ea typeface="+mn-ea"/>
                <a:cs typeface="+mn-cs"/>
              </a:rPr>
              <a:t> more interested in humanistic psychology (working out people by studying healthy human beings) than deficiency psychology (working out people by studying ill people – as Freud did).</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17</a:t>
            </a:fld>
            <a:endParaRPr lang="en-GB"/>
          </a:p>
        </p:txBody>
      </p:sp>
    </p:spTree>
    <p:extLst>
      <p:ext uri="{BB962C8B-B14F-4D97-AF65-F5344CB8AC3E}">
        <p14:creationId xmlns:p14="http://schemas.microsoft.com/office/powerpoint/2010/main" val="1391117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a:t>
            </a:r>
            <a:r>
              <a:rPr lang="en-GB" baseline="0" dirty="0" smtClean="0"/>
              <a:t> self-actualised people are all rounded people who perform at the height of their potential because they are content in all aspects of their lives – spiritual, feeling valued, feeling happy, being loved and so on.  As a result, they have a positive outlook on life, are hardly ever miserable and </a:t>
            </a:r>
            <a:r>
              <a:rPr lang="en-GB" baseline="0" dirty="0" err="1" smtClean="0"/>
              <a:t>moany</a:t>
            </a:r>
            <a:r>
              <a:rPr lang="en-GB" baseline="0" dirty="0" smtClean="0"/>
              <a:t>.  Instead, they see deficiencies as challenges (even in themselves) – and are keen to progress and improve.  They are able to do this because they are true to themselves and don’t beat themselves up about things.</a:t>
            </a:r>
          </a:p>
          <a:p>
            <a:endParaRPr lang="en-GB" baseline="0" dirty="0" smtClean="0"/>
          </a:p>
          <a:p>
            <a:r>
              <a:rPr lang="en-GB" baseline="0" dirty="0" smtClean="0"/>
              <a:t>Once your at self-actualisation, you need to nurture and feed it.  Otherwise, you fall off the bandwagon.   Many of us have been in a self-actualised state several times in our lives so far.  In other words, we have experienced it.  Perhaps we are striving to get there again.  Others may never have had a self-actualised experience – but can we help them get one?  Do they even want one.   Just because a person isn’t particularly proactive DOES NOT mean that they are a bad person.</a:t>
            </a:r>
          </a:p>
          <a:p>
            <a:endParaRPr lang="en-GB" baseline="0" dirty="0" smtClean="0"/>
          </a:p>
          <a:p>
            <a:r>
              <a:rPr lang="en-GB" baseline="0" dirty="0" smtClean="0"/>
              <a:t>You can’t force people into self-actualisation.</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19</a:t>
            </a:fld>
            <a:endParaRPr lang="en-GB"/>
          </a:p>
        </p:txBody>
      </p:sp>
    </p:spTree>
    <p:extLst>
      <p:ext uri="{BB962C8B-B14F-4D97-AF65-F5344CB8AC3E}">
        <p14:creationId xmlns:p14="http://schemas.microsoft.com/office/powerpoint/2010/main" val="31785818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1" kern="1200" dirty="0" smtClean="0">
                <a:solidFill>
                  <a:schemeClr val="tx1"/>
                </a:solidFill>
                <a:effectLst/>
                <a:latin typeface="+mn-lt"/>
                <a:ea typeface="+mn-ea"/>
                <a:cs typeface="+mn-cs"/>
              </a:rPr>
              <a:t>Efficient perceptions of reality.</a:t>
            </a:r>
            <a:r>
              <a:rPr lang="en-GB" sz="1200" b="0" i="0" kern="1200" dirty="0" smtClean="0">
                <a:solidFill>
                  <a:schemeClr val="tx1"/>
                </a:solidFill>
                <a:effectLst/>
                <a:latin typeface="+mn-lt"/>
                <a:ea typeface="+mn-ea"/>
                <a:cs typeface="+mn-cs"/>
              </a:rPr>
              <a:t> Self-actualizers are able to judge situations correctly and honestly. They are very sensitive to the fake and dishonest, and are free to see reality 'as it is'.</a:t>
            </a:r>
          </a:p>
          <a:p>
            <a:r>
              <a:rPr lang="en-GB" sz="1200" b="0" i="1" kern="1200" dirty="0" smtClean="0">
                <a:solidFill>
                  <a:schemeClr val="tx1"/>
                </a:solidFill>
                <a:effectLst/>
                <a:latin typeface="+mn-lt"/>
                <a:ea typeface="+mn-ea"/>
                <a:cs typeface="+mn-cs"/>
              </a:rPr>
              <a:t>Comfortable acceptance of self, others, nature.</a:t>
            </a:r>
            <a:r>
              <a:rPr lang="en-GB" sz="1200" b="0" i="0" kern="1200" dirty="0" smtClean="0">
                <a:solidFill>
                  <a:schemeClr val="tx1"/>
                </a:solidFill>
                <a:effectLst/>
                <a:latin typeface="+mn-lt"/>
                <a:ea typeface="+mn-ea"/>
                <a:cs typeface="+mn-cs"/>
              </a:rPr>
              <a:t> Self-actualizers accept their own human nature with all its flaws. The shortcomings of others and the contradictions of the human condition are accepted with </a:t>
            </a:r>
            <a:r>
              <a:rPr lang="en-GB" sz="1200" b="0" i="0" kern="1200" dirty="0" err="1" smtClean="0">
                <a:solidFill>
                  <a:schemeClr val="tx1"/>
                </a:solidFill>
                <a:effectLst/>
                <a:latin typeface="+mn-lt"/>
                <a:ea typeface="+mn-ea"/>
                <a:cs typeface="+mn-cs"/>
              </a:rPr>
              <a:t>humor</a:t>
            </a:r>
            <a:r>
              <a:rPr lang="en-GB" sz="1200" b="0" i="0" kern="1200" dirty="0" smtClean="0">
                <a:solidFill>
                  <a:schemeClr val="tx1"/>
                </a:solidFill>
                <a:effectLst/>
                <a:latin typeface="+mn-lt"/>
                <a:ea typeface="+mn-ea"/>
                <a:cs typeface="+mn-cs"/>
              </a:rPr>
              <a:t> and tolerance.</a:t>
            </a:r>
          </a:p>
          <a:p>
            <a:r>
              <a:rPr lang="en-GB" sz="1200" b="0" i="1" kern="1200" dirty="0" smtClean="0">
                <a:solidFill>
                  <a:schemeClr val="tx1"/>
                </a:solidFill>
                <a:effectLst/>
                <a:latin typeface="+mn-lt"/>
                <a:ea typeface="+mn-ea"/>
                <a:cs typeface="+mn-cs"/>
              </a:rPr>
              <a:t>Reliant on own experiences and judgement.</a:t>
            </a:r>
            <a:r>
              <a:rPr lang="en-GB" sz="1200" b="0" i="0" kern="1200" dirty="0" smtClean="0">
                <a:solidFill>
                  <a:schemeClr val="tx1"/>
                </a:solidFill>
                <a:effectLst/>
                <a:latin typeface="+mn-lt"/>
                <a:ea typeface="+mn-ea"/>
                <a:cs typeface="+mn-cs"/>
              </a:rPr>
              <a:t> Independent, not reliant on culture and environment to form opinions and views</a:t>
            </a:r>
          </a:p>
          <a:p>
            <a:r>
              <a:rPr lang="en-GB" sz="1200" b="0" i="1" kern="1200" dirty="0" smtClean="0">
                <a:solidFill>
                  <a:schemeClr val="tx1"/>
                </a:solidFill>
                <a:effectLst/>
                <a:latin typeface="+mn-lt"/>
                <a:ea typeface="+mn-ea"/>
                <a:cs typeface="+mn-cs"/>
              </a:rPr>
              <a:t>Spontaneous and natural.</a:t>
            </a:r>
            <a:r>
              <a:rPr lang="en-GB" sz="1200" b="0" i="0" kern="1200" dirty="0" smtClean="0">
                <a:solidFill>
                  <a:schemeClr val="tx1"/>
                </a:solidFill>
                <a:effectLst/>
                <a:latin typeface="+mn-lt"/>
                <a:ea typeface="+mn-ea"/>
                <a:cs typeface="+mn-cs"/>
              </a:rPr>
              <a:t> True to oneself, rather than being how others want</a:t>
            </a:r>
          </a:p>
          <a:p>
            <a:r>
              <a:rPr lang="en-GB" sz="1200" b="0" i="1" kern="1200" dirty="0" smtClean="0">
                <a:solidFill>
                  <a:schemeClr val="tx1"/>
                </a:solidFill>
                <a:effectLst/>
                <a:latin typeface="+mn-lt"/>
                <a:ea typeface="+mn-ea"/>
                <a:cs typeface="+mn-cs"/>
              </a:rPr>
              <a:t>Task </a:t>
            </a:r>
            <a:r>
              <a:rPr lang="en-GB" sz="1200" b="0" i="1" kern="1200" dirty="0" err="1" smtClean="0">
                <a:solidFill>
                  <a:schemeClr val="tx1"/>
                </a:solidFill>
                <a:effectLst/>
                <a:latin typeface="+mn-lt"/>
                <a:ea typeface="+mn-ea"/>
                <a:cs typeface="+mn-cs"/>
              </a:rPr>
              <a:t>centering</a:t>
            </a:r>
            <a:r>
              <a:rPr lang="en-GB" sz="1200" b="0" i="1" kern="12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Most of Maslow's subjects had a mission to </a:t>
            </a:r>
            <a:r>
              <a:rPr lang="en-GB" sz="1200" b="0" i="0" kern="1200" dirty="0" err="1" smtClean="0">
                <a:solidFill>
                  <a:schemeClr val="tx1"/>
                </a:solidFill>
                <a:effectLst/>
                <a:latin typeface="+mn-lt"/>
                <a:ea typeface="+mn-ea"/>
                <a:cs typeface="+mn-cs"/>
              </a:rPr>
              <a:t>fulfill</a:t>
            </a:r>
            <a:r>
              <a:rPr lang="en-GB" sz="1200" b="0" i="0" kern="1200" dirty="0" smtClean="0">
                <a:solidFill>
                  <a:schemeClr val="tx1"/>
                </a:solidFill>
                <a:effectLst/>
                <a:latin typeface="+mn-lt"/>
                <a:ea typeface="+mn-ea"/>
                <a:cs typeface="+mn-cs"/>
              </a:rPr>
              <a:t> in life or some task or problem ‘beyond’ themselves (instead of outside of themselves) to pursue. Humanitarians such as </a:t>
            </a:r>
            <a:r>
              <a:rPr lang="en-GB" sz="1200" b="0" i="0" u="none" strike="noStrike" kern="1200" dirty="0" smtClean="0">
                <a:solidFill>
                  <a:schemeClr val="tx1"/>
                </a:solidFill>
                <a:effectLst/>
                <a:latin typeface="+mn-lt"/>
                <a:ea typeface="+mn-ea"/>
                <a:cs typeface="+mn-cs"/>
                <a:hlinkClick r:id="rId3" tooltip="Albert Schweitzer"/>
              </a:rPr>
              <a:t>Albert Schweitzer</a:t>
            </a:r>
            <a:r>
              <a:rPr lang="en-GB" sz="1200" b="0" i="0" kern="1200" dirty="0" smtClean="0">
                <a:solidFill>
                  <a:schemeClr val="tx1"/>
                </a:solidFill>
                <a:effectLst/>
                <a:latin typeface="+mn-lt"/>
                <a:ea typeface="+mn-ea"/>
                <a:cs typeface="+mn-cs"/>
              </a:rPr>
              <a:t> and </a:t>
            </a:r>
            <a:r>
              <a:rPr lang="en-GB" sz="1200" b="0" i="0" u="none" strike="noStrike" kern="1200" dirty="0" smtClean="0">
                <a:solidFill>
                  <a:schemeClr val="tx1"/>
                </a:solidFill>
                <a:effectLst/>
                <a:latin typeface="+mn-lt"/>
                <a:ea typeface="+mn-ea"/>
                <a:cs typeface="+mn-cs"/>
                <a:hlinkClick r:id="rId4" tooltip="Mother Teresa"/>
              </a:rPr>
              <a:t>Mother Teresa</a:t>
            </a:r>
            <a:r>
              <a:rPr lang="en-GB" sz="1200" b="0" i="0" kern="1200" dirty="0" smtClean="0">
                <a:solidFill>
                  <a:schemeClr val="tx1"/>
                </a:solidFill>
                <a:effectLst/>
                <a:latin typeface="+mn-lt"/>
                <a:ea typeface="+mn-ea"/>
                <a:cs typeface="+mn-cs"/>
              </a:rPr>
              <a:t> are considered to have possessed this quality.</a:t>
            </a:r>
          </a:p>
          <a:p>
            <a:r>
              <a:rPr lang="en-GB" sz="1200" b="0" i="1" kern="1200" dirty="0" smtClean="0">
                <a:solidFill>
                  <a:schemeClr val="tx1"/>
                </a:solidFill>
                <a:effectLst/>
                <a:latin typeface="+mn-lt"/>
                <a:ea typeface="+mn-ea"/>
                <a:cs typeface="+mn-cs"/>
              </a:rPr>
              <a:t>Autonomy.</a:t>
            </a:r>
            <a:r>
              <a:rPr lang="en-GB" sz="1200" b="0" i="0" kern="1200" dirty="0" smtClean="0">
                <a:solidFill>
                  <a:schemeClr val="tx1"/>
                </a:solidFill>
                <a:effectLst/>
                <a:latin typeface="+mn-lt"/>
                <a:ea typeface="+mn-ea"/>
                <a:cs typeface="+mn-cs"/>
              </a:rPr>
              <a:t> Self-actualizers are free from reliance on external authorities or other people. They tend to be resourceful and independent.</a:t>
            </a:r>
          </a:p>
          <a:p>
            <a:r>
              <a:rPr lang="en-GB" sz="1200" b="0" i="1" kern="1200" dirty="0" smtClean="0">
                <a:solidFill>
                  <a:schemeClr val="tx1"/>
                </a:solidFill>
                <a:effectLst/>
                <a:latin typeface="+mn-lt"/>
                <a:ea typeface="+mn-ea"/>
                <a:cs typeface="+mn-cs"/>
              </a:rPr>
              <a:t>Continued freshness of appreciation.</a:t>
            </a:r>
            <a:r>
              <a:rPr lang="en-GB" sz="1200" b="0" i="0" kern="1200" dirty="0" smtClean="0">
                <a:solidFill>
                  <a:schemeClr val="tx1"/>
                </a:solidFill>
                <a:effectLst/>
                <a:latin typeface="+mn-lt"/>
                <a:ea typeface="+mn-ea"/>
                <a:cs typeface="+mn-cs"/>
              </a:rPr>
              <a:t> The self-actualizer seems to constantly renew appreciation of life's basic goods. A sunset or a flower will be experienced as intensely time after time as it was at first. There is an "innocence of vision", like that of an artist or child.</a:t>
            </a:r>
          </a:p>
          <a:p>
            <a:r>
              <a:rPr lang="en-GB" sz="1200" b="0" i="1" kern="1200" dirty="0" smtClean="0">
                <a:solidFill>
                  <a:schemeClr val="tx1"/>
                </a:solidFill>
                <a:effectLst/>
                <a:latin typeface="+mn-lt"/>
                <a:ea typeface="+mn-ea"/>
                <a:cs typeface="+mn-cs"/>
              </a:rPr>
              <a:t>Profound interpersonal relationships.</a:t>
            </a:r>
            <a:r>
              <a:rPr lang="en-GB" sz="1200" b="0" i="0" kern="1200" dirty="0" smtClean="0">
                <a:solidFill>
                  <a:schemeClr val="tx1"/>
                </a:solidFill>
                <a:effectLst/>
                <a:latin typeface="+mn-lt"/>
                <a:ea typeface="+mn-ea"/>
                <a:cs typeface="+mn-cs"/>
              </a:rPr>
              <a:t> The interpersonal relationships of self-actualizers are marked by deep loving bonds.</a:t>
            </a:r>
          </a:p>
          <a:p>
            <a:r>
              <a:rPr lang="en-GB" sz="1200" b="0" i="1" kern="1200" dirty="0" smtClean="0">
                <a:solidFill>
                  <a:schemeClr val="tx1"/>
                </a:solidFill>
                <a:effectLst/>
                <a:latin typeface="+mn-lt"/>
                <a:ea typeface="+mn-ea"/>
                <a:cs typeface="+mn-cs"/>
              </a:rPr>
              <a:t>Comfort with solitude.</a:t>
            </a:r>
            <a:r>
              <a:rPr lang="en-GB" sz="1200" b="0" i="0" kern="1200" dirty="0" smtClean="0">
                <a:solidFill>
                  <a:schemeClr val="tx1"/>
                </a:solidFill>
                <a:effectLst/>
                <a:latin typeface="+mn-lt"/>
                <a:ea typeface="+mn-ea"/>
                <a:cs typeface="+mn-cs"/>
              </a:rPr>
              <a:t> Despite their satisfying relationships with others, self-actualizing persons value solitude and are comfortable being alone.</a:t>
            </a:r>
            <a:r>
              <a:rPr lang="en-GB" sz="1200" b="0" i="0" u="none" strike="noStrike" kern="1200" baseline="30000" dirty="0" smtClean="0">
                <a:solidFill>
                  <a:schemeClr val="tx1"/>
                </a:solidFill>
                <a:effectLst/>
                <a:latin typeface="+mn-lt"/>
                <a:ea typeface="+mn-ea"/>
                <a:cs typeface="+mn-cs"/>
                <a:hlinkClick r:id="rId5"/>
              </a:rPr>
              <a:t>[19]</a:t>
            </a:r>
            <a:endParaRPr lang="en-GB" sz="1200" b="0" i="0" kern="1200" dirty="0" smtClean="0">
              <a:solidFill>
                <a:schemeClr val="tx1"/>
              </a:solidFill>
              <a:effectLst/>
              <a:latin typeface="+mn-lt"/>
              <a:ea typeface="+mn-ea"/>
              <a:cs typeface="+mn-cs"/>
            </a:endParaRPr>
          </a:p>
          <a:p>
            <a:r>
              <a:rPr lang="en-GB" sz="1200" b="0" i="1" kern="1200" dirty="0" smtClean="0">
                <a:solidFill>
                  <a:schemeClr val="tx1"/>
                </a:solidFill>
                <a:effectLst/>
                <a:latin typeface="+mn-lt"/>
                <a:ea typeface="+mn-ea"/>
                <a:cs typeface="+mn-cs"/>
              </a:rPr>
              <a:t>Non-hostile sense of </a:t>
            </a:r>
            <a:r>
              <a:rPr lang="en-GB" sz="1200" b="0" i="1" kern="1200" dirty="0" err="1" smtClean="0">
                <a:solidFill>
                  <a:schemeClr val="tx1"/>
                </a:solidFill>
                <a:effectLst/>
                <a:latin typeface="+mn-lt"/>
                <a:ea typeface="+mn-ea"/>
                <a:cs typeface="+mn-cs"/>
              </a:rPr>
              <a:t>humor</a:t>
            </a:r>
            <a:r>
              <a:rPr lang="en-GB" sz="1200" b="0" i="1" kern="12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This refers to the ability to laugh at oneself.</a:t>
            </a:r>
          </a:p>
          <a:p>
            <a:r>
              <a:rPr lang="en-GB" sz="1200" b="0" i="1" kern="1200" dirty="0" smtClean="0">
                <a:solidFill>
                  <a:schemeClr val="tx1"/>
                </a:solidFill>
                <a:effectLst/>
                <a:latin typeface="+mn-lt"/>
                <a:ea typeface="+mn-ea"/>
                <a:cs typeface="+mn-cs"/>
              </a:rPr>
              <a:t>Peak experiences.</a:t>
            </a:r>
            <a:r>
              <a:rPr lang="en-GB" sz="1200" b="0" i="0" kern="1200" dirty="0" smtClean="0">
                <a:solidFill>
                  <a:schemeClr val="tx1"/>
                </a:solidFill>
                <a:effectLst/>
                <a:latin typeface="+mn-lt"/>
                <a:ea typeface="+mn-ea"/>
                <a:cs typeface="+mn-cs"/>
              </a:rPr>
              <a:t> All of Maslow's subjects reported the frequent occurrence of </a:t>
            </a:r>
            <a:r>
              <a:rPr lang="en-GB" sz="1200" b="0" i="0" u="none" strike="noStrike" kern="1200" dirty="0" smtClean="0">
                <a:solidFill>
                  <a:schemeClr val="tx1"/>
                </a:solidFill>
                <a:effectLst/>
                <a:latin typeface="+mn-lt"/>
                <a:ea typeface="+mn-ea"/>
                <a:cs typeface="+mn-cs"/>
                <a:hlinkClick r:id="rId6" tooltip="Peak experience"/>
              </a:rPr>
              <a:t>peak experiences</a:t>
            </a:r>
            <a:r>
              <a:rPr lang="en-GB" sz="1200" b="0" i="0" kern="1200" dirty="0" smtClean="0">
                <a:solidFill>
                  <a:schemeClr val="tx1"/>
                </a:solidFill>
                <a:effectLst/>
                <a:latin typeface="+mn-lt"/>
                <a:ea typeface="+mn-ea"/>
                <a:cs typeface="+mn-cs"/>
              </a:rPr>
              <a:t> (temporary moments of self-actualization). These occasions were marked by feelings of ecstasy, harmony, and deep meaning. Self-actualizers reported feeling at one with the universe, stronger and calmer than ever before, filled with light, beautiful and good, and so forth.</a:t>
            </a:r>
          </a:p>
          <a:p>
            <a:r>
              <a:rPr lang="en-GB" sz="1200" b="0" i="1" kern="1200" dirty="0" smtClean="0">
                <a:solidFill>
                  <a:schemeClr val="tx1"/>
                </a:solidFill>
                <a:effectLst/>
                <a:latin typeface="+mn-lt"/>
                <a:ea typeface="+mn-ea"/>
                <a:cs typeface="+mn-cs"/>
              </a:rPr>
              <a:t>Socially compassionate.</a:t>
            </a:r>
            <a:r>
              <a:rPr lang="en-GB" sz="1200" b="0" i="0" kern="1200" dirty="0" smtClean="0">
                <a:solidFill>
                  <a:schemeClr val="tx1"/>
                </a:solidFill>
                <a:effectLst/>
                <a:latin typeface="+mn-lt"/>
                <a:ea typeface="+mn-ea"/>
                <a:cs typeface="+mn-cs"/>
              </a:rPr>
              <a:t> Possessing humanity</a:t>
            </a:r>
          </a:p>
          <a:p>
            <a:r>
              <a:rPr lang="en-GB" sz="1200" b="0" i="1" kern="1200" dirty="0" smtClean="0">
                <a:solidFill>
                  <a:schemeClr val="tx1"/>
                </a:solidFill>
                <a:effectLst/>
                <a:latin typeface="+mn-lt"/>
                <a:ea typeface="+mn-ea"/>
                <a:cs typeface="+mn-cs"/>
              </a:rPr>
              <a:t>Few friends.</a:t>
            </a:r>
            <a:r>
              <a:rPr lang="en-GB" sz="1200" b="0" i="0" kern="1200" dirty="0" smtClean="0">
                <a:solidFill>
                  <a:schemeClr val="tx1"/>
                </a:solidFill>
                <a:effectLst/>
                <a:latin typeface="+mn-lt"/>
                <a:ea typeface="+mn-ea"/>
                <a:cs typeface="+mn-cs"/>
              </a:rPr>
              <a:t> Few close intimate friends rather than many surface relationships</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PS Rapture = a feeling of intense pleasure or joy.  Also,</a:t>
            </a:r>
            <a:r>
              <a:rPr lang="en-GB" sz="1200" b="0" i="0" kern="1200" baseline="0" dirty="0" smtClean="0">
                <a:solidFill>
                  <a:schemeClr val="tx1"/>
                </a:solidFill>
                <a:effectLst/>
                <a:latin typeface="+mn-lt"/>
                <a:ea typeface="+mn-ea"/>
                <a:cs typeface="+mn-cs"/>
              </a:rPr>
              <a:t> the second coming of Christ.</a:t>
            </a:r>
            <a:endParaRPr lang="en-GB" sz="1200" b="0" i="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20</a:t>
            </a:fld>
            <a:endParaRPr lang="en-GB"/>
          </a:p>
        </p:txBody>
      </p:sp>
    </p:spTree>
    <p:extLst>
      <p:ext uri="{BB962C8B-B14F-4D97-AF65-F5344CB8AC3E}">
        <p14:creationId xmlns:p14="http://schemas.microsoft.com/office/powerpoint/2010/main" val="35143397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Link to previous</a:t>
            </a:r>
            <a:r>
              <a:rPr lang="en-GB" baseline="0" dirty="0" smtClean="0"/>
              <a:t> session on what judgements we made  about our trainees that cause us difficulty in this area): lazy, belligerent, arrogant, bored, uninterested, selfish etc.</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21</a:t>
            </a:fld>
            <a:endParaRPr lang="en-GB"/>
          </a:p>
        </p:txBody>
      </p:sp>
    </p:spTree>
    <p:extLst>
      <p:ext uri="{BB962C8B-B14F-4D97-AF65-F5344CB8AC3E}">
        <p14:creationId xmlns:p14="http://schemas.microsoft.com/office/powerpoint/2010/main" val="544329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rgbClr val="00B0F0"/>
                </a:solidFill>
                <a:latin typeface="Cooper Black" panose="0208090404030B020404" pitchFamily="18" charset="0"/>
              </a:rPr>
              <a:t>We</a:t>
            </a:r>
            <a:r>
              <a:rPr lang="en-GB" sz="1200" baseline="0" dirty="0" smtClean="0">
                <a:solidFill>
                  <a:srgbClr val="00B0F0"/>
                </a:solidFill>
                <a:latin typeface="Cooper Black" panose="0208090404030B020404" pitchFamily="18" charset="0"/>
              </a:rPr>
              <a:t> all have good and bad traits.  There are times, for instance, when we are bone idle and other times we are not.  There are times when we are quarrelsome and other times when we are not.  What can we do as Educators to bring out the good in people rather than the bad?  After all, we all have good and bad attributes.  Which one do we want to come out to play?  Can we influence that?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aseline="0" dirty="0" smtClean="0">
              <a:solidFill>
                <a:srgbClr val="00B0F0"/>
              </a:solidFill>
              <a:latin typeface="Cooper Black" panose="0208090404030B0204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aseline="0" dirty="0" smtClean="0">
                <a:solidFill>
                  <a:srgbClr val="00B0F0"/>
                </a:solidFill>
                <a:latin typeface="Cooper Black" panose="0208090404030B020404" pitchFamily="18" charset="0"/>
              </a:rPr>
              <a:t>Give example of trainee – demotivated by previous practice (he couldn’t wait to go home after work, seen by others then as lazy).  Comes over to our practice (respected, given space and time, starts engaging with the whole team, spirits lifted, helps out with the practice). Unfortunately still failed, but he had the best set of circumstances for succeeding.</a:t>
            </a:r>
            <a:endParaRPr lang="en-GB" sz="1200" dirty="0" smtClean="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22</a:t>
            </a:fld>
            <a:endParaRPr lang="en-GB"/>
          </a:p>
        </p:txBody>
      </p:sp>
    </p:spTree>
    <p:extLst>
      <p:ext uri="{BB962C8B-B14F-4D97-AF65-F5344CB8AC3E}">
        <p14:creationId xmlns:p14="http://schemas.microsoft.com/office/powerpoint/2010/main" val="36758953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23</a:t>
            </a:fld>
            <a:endParaRPr lang="en-GB"/>
          </a:p>
        </p:txBody>
      </p:sp>
    </p:spTree>
    <p:extLst>
      <p:ext uri="{BB962C8B-B14F-4D97-AF65-F5344CB8AC3E}">
        <p14:creationId xmlns:p14="http://schemas.microsoft.com/office/powerpoint/2010/main" val="354672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Point 2 - The organism has one sovereign drive, that of self-actualization. </a:t>
            </a:r>
          </a:p>
          <a:p>
            <a:r>
              <a:rPr lang="en-GB" sz="1200" kern="1200" dirty="0" smtClean="0">
                <a:solidFill>
                  <a:schemeClr val="tx1"/>
                </a:solidFill>
                <a:effectLst/>
                <a:latin typeface="+mn-lt"/>
                <a:ea typeface="+mn-ea"/>
                <a:cs typeface="+mn-cs"/>
              </a:rPr>
              <a:t>Point</a:t>
            </a:r>
            <a:r>
              <a:rPr lang="en-GB" sz="1200" kern="1200" baseline="0" dirty="0" smtClean="0">
                <a:solidFill>
                  <a:schemeClr val="tx1"/>
                </a:solidFill>
                <a:effectLst/>
                <a:latin typeface="+mn-lt"/>
                <a:ea typeface="+mn-ea"/>
                <a:cs typeface="+mn-cs"/>
              </a:rPr>
              <a:t> 3 - </a:t>
            </a:r>
            <a:r>
              <a:rPr lang="en-GB" sz="1200" kern="1200" dirty="0" smtClean="0">
                <a:solidFill>
                  <a:schemeClr val="tx1"/>
                </a:solidFill>
                <a:effectLst/>
                <a:latin typeface="+mn-lt"/>
                <a:ea typeface="+mn-ea"/>
                <a:cs typeface="+mn-cs"/>
              </a:rPr>
              <a:t>Basic</a:t>
            </a:r>
            <a:r>
              <a:rPr lang="en-GB" sz="1200" kern="1200" baseline="0" dirty="0" smtClean="0">
                <a:solidFill>
                  <a:schemeClr val="tx1"/>
                </a:solidFill>
                <a:effectLst/>
                <a:latin typeface="+mn-lt"/>
                <a:ea typeface="+mn-ea"/>
                <a:cs typeface="+mn-cs"/>
              </a:rPr>
              <a:t> human needs: especially the psychological needs of </a:t>
            </a:r>
            <a:r>
              <a:rPr lang="en-GB" sz="1200" kern="1200" dirty="0" smtClean="0">
                <a:solidFill>
                  <a:schemeClr val="tx1"/>
                </a:solidFill>
                <a:effectLst/>
                <a:latin typeface="+mn-lt"/>
                <a:ea typeface="+mn-ea"/>
                <a:cs typeface="+mn-cs"/>
              </a:rPr>
              <a:t>safety (stability, order), love (belonging), and esteem (self-respect, recognition) (SLE).  A deficiency of these psychological needs often</a:t>
            </a:r>
            <a:r>
              <a:rPr lang="en-GB" sz="1200" kern="1200" baseline="0" dirty="0" smtClean="0">
                <a:solidFill>
                  <a:schemeClr val="tx1"/>
                </a:solidFill>
                <a:effectLst/>
                <a:latin typeface="+mn-lt"/>
                <a:ea typeface="+mn-ea"/>
                <a:cs typeface="+mn-cs"/>
              </a:rPr>
              <a:t> results in neurosis.  (NB Neurosis = </a:t>
            </a:r>
            <a:r>
              <a:rPr lang="en-GB" sz="1200" b="0" i="0" kern="1200" dirty="0" smtClean="0">
                <a:solidFill>
                  <a:schemeClr val="tx1"/>
                </a:solidFill>
                <a:effectLst/>
                <a:latin typeface="+mn-lt"/>
                <a:ea typeface="+mn-ea"/>
                <a:cs typeface="+mn-cs"/>
              </a:rPr>
              <a:t>a relatively mild mental illness that is not caused by organic disease, involving symptoms of stress (depression, anxiety, obsessive behaviour, hypochondria) but not a radical loss of touch with reality. Compare with </a:t>
            </a:r>
            <a:r>
              <a:rPr lang="en-GB" sz="1200" b="0" i="0" u="none" strike="noStrike" kern="1200" dirty="0" smtClean="0">
                <a:solidFill>
                  <a:schemeClr val="tx1"/>
                </a:solidFill>
                <a:effectLst/>
                <a:latin typeface="+mn-lt"/>
                <a:ea typeface="+mn-ea"/>
                <a:cs typeface="+mn-cs"/>
              </a:rPr>
              <a:t>psychosis).</a:t>
            </a:r>
            <a:endParaRPr lang="en-GB" sz="1200" kern="1200" dirty="0" smtClean="0">
              <a:solidFill>
                <a:schemeClr val="tx1"/>
              </a:solidFill>
              <a:effectLst/>
              <a:latin typeface="+mn-lt"/>
              <a:ea typeface="+mn-ea"/>
              <a:cs typeface="+mn-cs"/>
            </a:endParaRPr>
          </a:p>
          <a:p>
            <a:pPr marL="0" indent="0" algn="just">
              <a:buFont typeface="+mj-lt"/>
              <a:buNone/>
            </a:pPr>
            <a:r>
              <a:rPr lang="en-GB" sz="1200" kern="1200" dirty="0" smtClean="0">
                <a:solidFill>
                  <a:schemeClr val="tx1"/>
                </a:solidFill>
                <a:effectLst/>
                <a:latin typeface="+mn-lt"/>
                <a:ea typeface="+mn-ea"/>
                <a:cs typeface="+mn-cs"/>
              </a:rPr>
              <a:t>Point 5</a:t>
            </a:r>
            <a:r>
              <a:rPr lang="en-GB" sz="1200" kern="1200" baseline="0" dirty="0" smtClean="0">
                <a:solidFill>
                  <a:schemeClr val="tx1"/>
                </a:solidFill>
                <a:effectLst/>
                <a:latin typeface="+mn-lt"/>
                <a:ea typeface="+mn-ea"/>
                <a:cs typeface="+mn-cs"/>
              </a:rPr>
              <a:t> - </a:t>
            </a:r>
            <a:r>
              <a:rPr lang="en-GB" dirty="0" smtClean="0"/>
              <a:t>In fact, the process of self-actualization brings each individual to greater efficiency, creativity, and productivity</a:t>
            </a:r>
          </a:p>
          <a:p>
            <a:pPr marL="0" indent="0" algn="just">
              <a:buFont typeface="+mj-lt"/>
              <a:buNone/>
            </a:pPr>
            <a:endParaRPr lang="en-GB" dirty="0" smtClean="0"/>
          </a:p>
          <a:p>
            <a:pPr marL="0" indent="0" algn="just">
              <a:buFont typeface="+mj-lt"/>
              <a:buNone/>
            </a:pP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24</a:t>
            </a:fld>
            <a:endParaRPr lang="en-GB"/>
          </a:p>
        </p:txBody>
      </p:sp>
    </p:spTree>
    <p:extLst>
      <p:ext uri="{BB962C8B-B14F-4D97-AF65-F5344CB8AC3E}">
        <p14:creationId xmlns:p14="http://schemas.microsoft.com/office/powerpoint/2010/main" val="17265350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need to explore basic needs in both their lives and our</a:t>
            </a:r>
            <a:r>
              <a:rPr lang="en-GB" baseline="0" dirty="0" smtClean="0"/>
              <a:t> learning organisation,</a:t>
            </a:r>
          </a:p>
          <a:p>
            <a:r>
              <a:rPr lang="en-GB" baseline="0" dirty="0" smtClean="0"/>
              <a:t>Our learning organisation – this stuff is often overlooked.</a:t>
            </a:r>
          </a:p>
          <a:p>
            <a:endParaRPr lang="en-GB" baseline="0" dirty="0" smtClean="0"/>
          </a:p>
          <a:p>
            <a:r>
              <a:rPr lang="en-GB" sz="1200" b="0" i="0" kern="1200" dirty="0" smtClean="0">
                <a:solidFill>
                  <a:schemeClr val="tx1"/>
                </a:solidFill>
                <a:effectLst/>
                <a:latin typeface="+mn-lt"/>
                <a:ea typeface="+mn-ea"/>
                <a:cs typeface="+mn-cs"/>
              </a:rPr>
              <a:t>Stemming from this branch of psychology is Maslow's hierarchy of needs. According to Maslow, people have lower order needs that in general must be fulfilled before high order needs can be satisfied: 'five sets of needs - physiological, safety, belongingness, </a:t>
            </a:r>
            <a:r>
              <a:rPr lang="en-GB" sz="1200" b="0" i="0" u="none" strike="noStrike" kern="1200" dirty="0" smtClean="0">
                <a:solidFill>
                  <a:schemeClr val="tx1"/>
                </a:solidFill>
                <a:effectLst/>
                <a:latin typeface="+mn-lt"/>
                <a:ea typeface="+mn-ea"/>
                <a:cs typeface="+mn-cs"/>
                <a:hlinkClick r:id="rId3" tooltip="Self-esteem"/>
              </a:rPr>
              <a:t>esteem</a:t>
            </a:r>
            <a:r>
              <a:rPr lang="en-GB" sz="1200" b="0" i="0" kern="1200" dirty="0" smtClean="0">
                <a:solidFill>
                  <a:schemeClr val="tx1"/>
                </a:solidFill>
                <a:effectLst/>
                <a:latin typeface="+mn-lt"/>
                <a:ea typeface="+mn-ea"/>
                <a:cs typeface="+mn-cs"/>
              </a:rPr>
              <a:t>, and self-actualization'.</a:t>
            </a:r>
            <a:r>
              <a:rPr lang="en-GB" sz="1200" b="0" i="0" u="none" strike="noStrike" kern="1200" baseline="30000" dirty="0" smtClean="0">
                <a:solidFill>
                  <a:schemeClr val="tx1"/>
                </a:solidFill>
                <a:effectLst/>
                <a:latin typeface="+mn-lt"/>
                <a:ea typeface="+mn-ea"/>
                <a:cs typeface="+mn-cs"/>
                <a:hlinkClick r:id="rId4"/>
              </a:rPr>
              <a:t>[23]</a:t>
            </a:r>
            <a:endParaRPr lang="en-GB" sz="1200" b="0" i="0" u="none" strike="noStrike" kern="1200" baseline="300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As a person moves up Maslow's hierarchy of needs, eventually they may find themselves reaching the summit — self-actualization.</a:t>
            </a:r>
            <a:r>
              <a:rPr lang="en-GB" sz="1200" b="0" i="0" u="none" strike="noStrike" kern="1200" baseline="30000" dirty="0" smtClean="0">
                <a:solidFill>
                  <a:schemeClr val="tx1"/>
                </a:solidFill>
                <a:effectLst/>
                <a:latin typeface="+mn-lt"/>
                <a:ea typeface="+mn-ea"/>
                <a:cs typeface="+mn-cs"/>
                <a:hlinkClick r:id="rId5"/>
              </a:rPr>
              <a:t>[10]</a:t>
            </a:r>
            <a:r>
              <a:rPr lang="en-GB" sz="1200" b="0" i="0" kern="1200" dirty="0" smtClean="0">
                <a:solidFill>
                  <a:schemeClr val="tx1"/>
                </a:solidFill>
                <a:effectLst/>
                <a:latin typeface="+mn-lt"/>
                <a:ea typeface="+mn-ea"/>
                <a:cs typeface="+mn-cs"/>
              </a:rPr>
              <a:t> Maslow's hierarchy of needs begins with the most basic necessities deemed "the physiological needs" in which the individual will seek out items like </a:t>
            </a:r>
            <a:r>
              <a:rPr lang="en-GB" sz="1200" b="0" i="0" u="none" strike="noStrike" kern="1200" dirty="0" smtClean="0">
                <a:solidFill>
                  <a:schemeClr val="tx1"/>
                </a:solidFill>
                <a:effectLst/>
                <a:latin typeface="+mn-lt"/>
                <a:ea typeface="+mn-ea"/>
                <a:cs typeface="+mn-cs"/>
                <a:hlinkClick r:id="rId6" tooltip="Food"/>
              </a:rPr>
              <a:t>food</a:t>
            </a:r>
            <a:r>
              <a:rPr lang="en-GB" sz="1200" b="0" i="0" kern="1200" dirty="0" smtClean="0">
                <a:solidFill>
                  <a:schemeClr val="tx1"/>
                </a:solidFill>
                <a:effectLst/>
                <a:latin typeface="+mn-lt"/>
                <a:ea typeface="+mn-ea"/>
                <a:cs typeface="+mn-cs"/>
              </a:rPr>
              <a:t> and water, and must be able to perform basic functions such as breathing </a:t>
            </a:r>
            <a:r>
              <a:rPr lang="en-GB" sz="1200" b="0" i="0" kern="1200" dirty="0" err="1" smtClean="0">
                <a:solidFill>
                  <a:schemeClr val="tx1"/>
                </a:solidFill>
                <a:effectLst/>
                <a:latin typeface="+mn-lt"/>
                <a:ea typeface="+mn-ea"/>
                <a:cs typeface="+mn-cs"/>
              </a:rPr>
              <a:t>and</a:t>
            </a:r>
            <a:r>
              <a:rPr lang="en-GB" sz="1200" b="0" i="0" u="none" strike="noStrike" kern="1200" dirty="0" err="1" smtClean="0">
                <a:solidFill>
                  <a:schemeClr val="tx1"/>
                </a:solidFill>
                <a:effectLst/>
                <a:latin typeface="+mn-lt"/>
                <a:ea typeface="+mn-ea"/>
                <a:cs typeface="+mn-cs"/>
                <a:hlinkClick r:id="rId7" tooltip="Sleep"/>
              </a:rPr>
              <a:t>sleeping</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Once these needs have been met, a person can move on to fulfilling "the safety needs", where they will attempt to obtain a sense of </a:t>
            </a:r>
            <a:r>
              <a:rPr lang="en-GB" sz="1200" b="0" i="0" u="none" strike="noStrike" kern="1200" dirty="0" smtClean="0">
                <a:solidFill>
                  <a:schemeClr val="tx1"/>
                </a:solidFill>
                <a:effectLst/>
                <a:latin typeface="+mn-lt"/>
                <a:ea typeface="+mn-ea"/>
                <a:cs typeface="+mn-cs"/>
                <a:hlinkClick r:id="rId9" tooltip="Security"/>
              </a:rPr>
              <a:t>security</a:t>
            </a:r>
            <a:r>
              <a:rPr lang="en-GB" sz="1200" b="0" i="0" kern="1200" dirty="0" smtClean="0">
                <a:solidFill>
                  <a:schemeClr val="tx1"/>
                </a:solidFill>
                <a:effectLst/>
                <a:latin typeface="+mn-lt"/>
                <a:ea typeface="+mn-ea"/>
                <a:cs typeface="+mn-cs"/>
              </a:rPr>
              <a:t>, physical </a:t>
            </a:r>
            <a:r>
              <a:rPr lang="en-GB" sz="1200" b="0" i="0" u="none" strike="noStrike" kern="1200" dirty="0" smtClean="0">
                <a:solidFill>
                  <a:schemeClr val="tx1"/>
                </a:solidFill>
                <a:effectLst/>
                <a:latin typeface="+mn-lt"/>
                <a:ea typeface="+mn-ea"/>
                <a:cs typeface="+mn-cs"/>
                <a:hlinkClick r:id="rId10" tooltip="Comfort"/>
              </a:rPr>
              <a:t>comforts</a:t>
            </a:r>
            <a:r>
              <a:rPr lang="en-GB" sz="1200" b="0" i="0" kern="1200" dirty="0" smtClean="0">
                <a:solidFill>
                  <a:schemeClr val="tx1"/>
                </a:solidFill>
                <a:effectLst/>
                <a:latin typeface="+mn-lt"/>
                <a:ea typeface="+mn-ea"/>
                <a:cs typeface="+mn-cs"/>
              </a:rPr>
              <a:t> and shelter, employment, and property.</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The next level is "the belongingness and love needs", where people will strive for social </a:t>
            </a:r>
            <a:r>
              <a:rPr lang="en-GB" sz="1200" b="0" i="0" u="none" strike="noStrike" kern="1200" dirty="0" smtClean="0">
                <a:solidFill>
                  <a:schemeClr val="tx1"/>
                </a:solidFill>
                <a:effectLst/>
                <a:latin typeface="+mn-lt"/>
                <a:ea typeface="+mn-ea"/>
                <a:cs typeface="+mn-cs"/>
                <a:hlinkClick r:id="rId11" tooltip="Acceptance"/>
              </a:rPr>
              <a:t>acceptance</a:t>
            </a:r>
            <a:r>
              <a:rPr lang="en-GB" sz="1200" b="0" i="0" kern="1200" dirty="0" smtClean="0">
                <a:solidFill>
                  <a:schemeClr val="tx1"/>
                </a:solidFill>
                <a:effectLst/>
                <a:latin typeface="+mn-lt"/>
                <a:ea typeface="+mn-ea"/>
                <a:cs typeface="+mn-cs"/>
              </a:rPr>
              <a:t>, affiliations, a sense of </a:t>
            </a:r>
            <a:r>
              <a:rPr lang="en-GB" sz="1200" b="0" i="0" u="none" strike="noStrike" kern="1200" dirty="0" smtClean="0">
                <a:solidFill>
                  <a:schemeClr val="tx1"/>
                </a:solidFill>
                <a:effectLst/>
                <a:latin typeface="+mn-lt"/>
                <a:ea typeface="+mn-ea"/>
                <a:cs typeface="+mn-cs"/>
                <a:hlinkClick r:id="rId12" tooltip="Belongingness"/>
              </a:rPr>
              <a:t>belongingness</a:t>
            </a:r>
            <a:r>
              <a:rPr lang="en-GB" sz="1200" b="0" i="0" kern="1200" dirty="0" smtClean="0">
                <a:solidFill>
                  <a:schemeClr val="tx1"/>
                </a:solidFill>
                <a:effectLst/>
                <a:latin typeface="+mn-lt"/>
                <a:ea typeface="+mn-ea"/>
                <a:cs typeface="+mn-cs"/>
              </a:rPr>
              <a:t> and being welcome, </a:t>
            </a:r>
            <a:r>
              <a:rPr lang="en-GB" sz="1200" b="0" i="0" kern="1200" dirty="0" err="1" smtClean="0">
                <a:solidFill>
                  <a:schemeClr val="tx1"/>
                </a:solidFill>
                <a:effectLst/>
                <a:latin typeface="+mn-lt"/>
                <a:ea typeface="+mn-ea"/>
                <a:cs typeface="+mn-cs"/>
              </a:rPr>
              <a:t>sexual</a:t>
            </a:r>
            <a:r>
              <a:rPr lang="en-GB" sz="1200" b="0" i="0" u="none" strike="noStrike" kern="1200" dirty="0" err="1" smtClean="0">
                <a:solidFill>
                  <a:schemeClr val="tx1"/>
                </a:solidFill>
                <a:effectLst/>
                <a:latin typeface="+mn-lt"/>
                <a:ea typeface="+mn-ea"/>
                <a:cs typeface="+mn-cs"/>
                <a:hlinkClick r:id="rId13" tooltip="Intimacy"/>
              </a:rPr>
              <a:t>intimacy</a:t>
            </a:r>
            <a:r>
              <a:rPr lang="en-GB" sz="1200" b="0" i="0" kern="1200" dirty="0" smtClean="0">
                <a:solidFill>
                  <a:schemeClr val="tx1"/>
                </a:solidFill>
                <a:effectLst/>
                <a:latin typeface="+mn-lt"/>
                <a:ea typeface="+mn-ea"/>
                <a:cs typeface="+mn-cs"/>
              </a:rPr>
              <a:t>, and perhaps a </a:t>
            </a:r>
            <a:r>
              <a:rPr lang="en-GB" sz="1200" b="0" i="0" u="none" strike="noStrike" kern="1200" dirty="0" smtClean="0">
                <a:solidFill>
                  <a:schemeClr val="tx1"/>
                </a:solidFill>
                <a:effectLst/>
                <a:latin typeface="+mn-lt"/>
                <a:ea typeface="+mn-ea"/>
                <a:cs typeface="+mn-cs"/>
                <a:hlinkClick r:id="rId14" tooltip="Family"/>
              </a:rPr>
              <a:t>family</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Next are "the esteem needs", where the individual will desire a sense of </a:t>
            </a:r>
            <a:r>
              <a:rPr lang="en-GB" sz="1200" b="0" i="0" u="none" strike="noStrike" kern="1200" dirty="0" smtClean="0">
                <a:solidFill>
                  <a:schemeClr val="tx1"/>
                </a:solidFill>
                <a:effectLst/>
                <a:latin typeface="+mn-lt"/>
                <a:ea typeface="+mn-ea"/>
                <a:cs typeface="+mn-cs"/>
                <a:hlinkClick r:id="rId15" tooltip="Skill"/>
              </a:rPr>
              <a:t>competence</a:t>
            </a:r>
            <a:r>
              <a:rPr lang="en-GB" sz="1200" b="0" i="0" kern="1200" dirty="0" smtClean="0">
                <a:solidFill>
                  <a:schemeClr val="tx1"/>
                </a:solidFill>
                <a:effectLst/>
                <a:latin typeface="+mn-lt"/>
                <a:ea typeface="+mn-ea"/>
                <a:cs typeface="+mn-cs"/>
              </a:rPr>
              <a:t>, recognition of achievement by peers, and </a:t>
            </a:r>
            <a:r>
              <a:rPr lang="en-GB" sz="1200" b="0" i="0" u="none" strike="noStrike" kern="1200" dirty="0" smtClean="0">
                <a:solidFill>
                  <a:schemeClr val="tx1"/>
                </a:solidFill>
                <a:effectLst/>
                <a:latin typeface="+mn-lt"/>
                <a:ea typeface="+mn-ea"/>
                <a:cs typeface="+mn-cs"/>
                <a:hlinkClick r:id="rId16" tooltip="Respect"/>
              </a:rPr>
              <a:t>respect</a:t>
            </a:r>
            <a:r>
              <a:rPr lang="en-GB" sz="1200" b="0" i="0" kern="1200" dirty="0" smtClean="0">
                <a:solidFill>
                  <a:schemeClr val="tx1"/>
                </a:solidFill>
                <a:effectLst/>
                <a:latin typeface="+mn-lt"/>
                <a:ea typeface="+mn-ea"/>
                <a:cs typeface="+mn-cs"/>
              </a:rPr>
              <a:t> from others.</a:t>
            </a:r>
            <a:r>
              <a:rPr lang="en-GB" sz="1200" b="0" i="0" u="none" strike="noStrike" kern="1200" baseline="30000" dirty="0" smtClean="0">
                <a:solidFill>
                  <a:schemeClr val="tx1"/>
                </a:solidFill>
                <a:effectLst/>
                <a:latin typeface="+mn-lt"/>
                <a:ea typeface="+mn-ea"/>
                <a:cs typeface="+mn-cs"/>
                <a:hlinkClick r:id="rId8"/>
              </a:rPr>
              <a:t>[24]</a:t>
            </a:r>
            <a:endParaRPr lang="en-GB" sz="1200" b="0" i="0" kern="1200" dirty="0" smtClean="0">
              <a:solidFill>
                <a:schemeClr val="tx1"/>
              </a:solidFill>
              <a:effectLst/>
              <a:latin typeface="+mn-lt"/>
              <a:ea typeface="+mn-ea"/>
              <a:cs typeface="+mn-cs"/>
            </a:endParaRP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Until the individual is free of the domination of the lower needs, such as for security and esteem, the pursuit of self-actualization cannot begin. The pursuit of higher needs is itself one index of psychological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P.S.  There</a:t>
            </a:r>
            <a:r>
              <a:rPr lang="en-GB" sz="1200" kern="1200" baseline="0" dirty="0" smtClean="0">
                <a:solidFill>
                  <a:schemeClr val="tx1"/>
                </a:solidFill>
                <a:effectLst/>
                <a:latin typeface="+mn-lt"/>
                <a:ea typeface="+mn-ea"/>
                <a:cs typeface="+mn-cs"/>
              </a:rPr>
              <a:t> are three main levels: the Physiological, the Psychological (Safety, Love &amp; Belonging, Esteem – SLE), and the Transpersonal (self-actualisation).   Transpersonal psychology acknowledges the spiritual aspect of human experience (often described in religious literature and often in unscientific and theologically based language).</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25</a:t>
            </a:fld>
            <a:endParaRPr lang="en-GB"/>
          </a:p>
        </p:txBody>
      </p:sp>
    </p:spTree>
    <p:extLst>
      <p:ext uri="{BB962C8B-B14F-4D97-AF65-F5344CB8AC3E}">
        <p14:creationId xmlns:p14="http://schemas.microsoft.com/office/powerpoint/2010/main" val="25052006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Self- actualization is not a static state. It is an ongoing process in which one's capacities are fully, creatively, and joyfully utilized. "I think of the self-actualizing man not as an ordinary man with something added, but rather as the ordinary man with nothing taken away. The average man is a full human being with dampened and inhibited powers and capacities" (Maslow in Lowry, 1973b, p. 91).</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27</a:t>
            </a:fld>
            <a:endParaRPr lang="en-GB"/>
          </a:p>
        </p:txBody>
      </p:sp>
    </p:spTree>
    <p:extLst>
      <p:ext uri="{BB962C8B-B14F-4D97-AF65-F5344CB8AC3E}">
        <p14:creationId xmlns:p14="http://schemas.microsoft.com/office/powerpoint/2010/main" val="15898844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Maslow (2011) suggested that it was very much about the attitude the individual brought to his/her life that might be the crucial catalyst for where one’s life and self-growth goes. There are many examples of when people have been in basically the same circumstances, but have turned out very differently, which might indicate that attitude can have an enormous bearing upon one's fate; however, there is always the question: what IS it that makes attitude different from person to person?</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Self actualization is described as "the most fundamental life task of everybody" which everyone has potential for but is often "covered up or occluded and distorted".</a:t>
            </a:r>
            <a:r>
              <a:rPr lang="en-GB" dirty="0" smtClean="0"/>
              <a:t/>
            </a:r>
            <a:br>
              <a:rPr lang="en-GB" dirty="0" smtClean="0"/>
            </a:b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30</a:t>
            </a:fld>
            <a:endParaRPr lang="en-GB"/>
          </a:p>
        </p:txBody>
      </p:sp>
    </p:spTree>
    <p:extLst>
      <p:ext uri="{BB962C8B-B14F-4D97-AF65-F5344CB8AC3E}">
        <p14:creationId xmlns:p14="http://schemas.microsoft.com/office/powerpoint/2010/main" val="31600702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Acknowledging the spiritual aspect of human experience =</a:t>
            </a:r>
            <a:r>
              <a:rPr lang="en-GB" sz="1200" baseline="0" dirty="0" smtClean="0"/>
              <a:t> </a:t>
            </a:r>
            <a:r>
              <a:rPr lang="en-GB" sz="1200" dirty="0" smtClean="0"/>
              <a:t>often described in religious literature and often in unscientific and theologically based language.   Out</a:t>
            </a:r>
            <a:r>
              <a:rPr lang="en-GB" sz="1200" baseline="0" dirty="0" smtClean="0"/>
              <a:t> spiritual side is linked to our core values.  Its our core values which motivate us.</a:t>
            </a:r>
            <a:endParaRPr lang="en-GB" sz="1200"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31</a:t>
            </a:fld>
            <a:endParaRPr lang="en-GB"/>
          </a:p>
        </p:txBody>
      </p:sp>
    </p:spTree>
    <p:extLst>
      <p:ext uri="{BB962C8B-B14F-4D97-AF65-F5344CB8AC3E}">
        <p14:creationId xmlns:p14="http://schemas.microsoft.com/office/powerpoint/2010/main" val="4696339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need to explore basic needs in both their lives and our</a:t>
            </a:r>
            <a:r>
              <a:rPr lang="en-GB" baseline="0" dirty="0" smtClean="0"/>
              <a:t> learning organisation,</a:t>
            </a:r>
          </a:p>
          <a:p>
            <a:r>
              <a:rPr lang="en-GB" baseline="0" dirty="0" smtClean="0"/>
              <a:t>Our learning organisation – this stuff is often overlooked.</a:t>
            </a:r>
          </a:p>
          <a:p>
            <a:endParaRPr lang="en-GB" baseline="0" dirty="0" smtClean="0"/>
          </a:p>
          <a:p>
            <a:r>
              <a:rPr lang="en-GB" sz="1200" b="0" i="0" kern="1200" dirty="0" smtClean="0">
                <a:solidFill>
                  <a:schemeClr val="tx1"/>
                </a:solidFill>
                <a:effectLst/>
                <a:latin typeface="+mn-lt"/>
                <a:ea typeface="+mn-ea"/>
                <a:cs typeface="+mn-cs"/>
              </a:rPr>
              <a:t>Stemming from this branch of psychology is Maslow's hierarchy of needs. According to Maslow, people have lower order needs that in general must be fulfilled before high order needs can be satisfied: 'five sets of needs - physiological, safety, belongingness, </a:t>
            </a:r>
            <a:r>
              <a:rPr lang="en-GB" sz="1200" b="0" i="0" u="none" strike="noStrike" kern="1200" dirty="0" smtClean="0">
                <a:solidFill>
                  <a:schemeClr val="tx1"/>
                </a:solidFill>
                <a:effectLst/>
                <a:latin typeface="+mn-lt"/>
                <a:ea typeface="+mn-ea"/>
                <a:cs typeface="+mn-cs"/>
                <a:hlinkClick r:id="rId3" tooltip="Self-esteem"/>
              </a:rPr>
              <a:t>esteem</a:t>
            </a:r>
            <a:r>
              <a:rPr lang="en-GB" sz="1200" b="0" i="0" kern="1200" dirty="0" smtClean="0">
                <a:solidFill>
                  <a:schemeClr val="tx1"/>
                </a:solidFill>
                <a:effectLst/>
                <a:latin typeface="+mn-lt"/>
                <a:ea typeface="+mn-ea"/>
                <a:cs typeface="+mn-cs"/>
              </a:rPr>
              <a:t>, and self-actualization'.</a:t>
            </a:r>
            <a:r>
              <a:rPr lang="en-GB" sz="1200" b="0" i="0" u="none" strike="noStrike" kern="1200" baseline="30000" dirty="0" smtClean="0">
                <a:solidFill>
                  <a:schemeClr val="tx1"/>
                </a:solidFill>
                <a:effectLst/>
                <a:latin typeface="+mn-lt"/>
                <a:ea typeface="+mn-ea"/>
                <a:cs typeface="+mn-cs"/>
                <a:hlinkClick r:id="rId4"/>
              </a:rPr>
              <a:t>[23]</a:t>
            </a:r>
            <a:endParaRPr lang="en-GB" sz="1200" b="0" i="0" u="none" strike="noStrike" kern="1200" baseline="300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As a person moves up Maslow's hierarchy of needs, eventually they may find themselves reaching the summit — self-actualization.</a:t>
            </a:r>
            <a:r>
              <a:rPr lang="en-GB" sz="1200" b="0" i="0" u="none" strike="noStrike" kern="1200" baseline="30000" dirty="0" smtClean="0">
                <a:solidFill>
                  <a:schemeClr val="tx1"/>
                </a:solidFill>
                <a:effectLst/>
                <a:latin typeface="+mn-lt"/>
                <a:ea typeface="+mn-ea"/>
                <a:cs typeface="+mn-cs"/>
                <a:hlinkClick r:id="rId5"/>
              </a:rPr>
              <a:t>[10]</a:t>
            </a:r>
            <a:r>
              <a:rPr lang="en-GB" sz="1200" b="0" i="0" kern="1200" dirty="0" smtClean="0">
                <a:solidFill>
                  <a:schemeClr val="tx1"/>
                </a:solidFill>
                <a:effectLst/>
                <a:latin typeface="+mn-lt"/>
                <a:ea typeface="+mn-ea"/>
                <a:cs typeface="+mn-cs"/>
              </a:rPr>
              <a:t> Maslow's hierarchy of needs begins with the most basic necessities deemed "the physiological needs" in which the individual will seek out items like </a:t>
            </a:r>
            <a:r>
              <a:rPr lang="en-GB" sz="1200" b="0" i="0" u="none" strike="noStrike" kern="1200" dirty="0" smtClean="0">
                <a:solidFill>
                  <a:schemeClr val="tx1"/>
                </a:solidFill>
                <a:effectLst/>
                <a:latin typeface="+mn-lt"/>
                <a:ea typeface="+mn-ea"/>
                <a:cs typeface="+mn-cs"/>
                <a:hlinkClick r:id="rId6" tooltip="Food"/>
              </a:rPr>
              <a:t>food</a:t>
            </a:r>
            <a:r>
              <a:rPr lang="en-GB" sz="1200" b="0" i="0" kern="1200" dirty="0" smtClean="0">
                <a:solidFill>
                  <a:schemeClr val="tx1"/>
                </a:solidFill>
                <a:effectLst/>
                <a:latin typeface="+mn-lt"/>
                <a:ea typeface="+mn-ea"/>
                <a:cs typeface="+mn-cs"/>
              </a:rPr>
              <a:t> and water, and must be able to perform basic functions such as breathing </a:t>
            </a:r>
            <a:r>
              <a:rPr lang="en-GB" sz="1200" b="0" i="0" kern="1200" dirty="0" err="1" smtClean="0">
                <a:solidFill>
                  <a:schemeClr val="tx1"/>
                </a:solidFill>
                <a:effectLst/>
                <a:latin typeface="+mn-lt"/>
                <a:ea typeface="+mn-ea"/>
                <a:cs typeface="+mn-cs"/>
              </a:rPr>
              <a:t>and</a:t>
            </a:r>
            <a:r>
              <a:rPr lang="en-GB" sz="1200" b="0" i="0" u="none" strike="noStrike" kern="1200" dirty="0" err="1" smtClean="0">
                <a:solidFill>
                  <a:schemeClr val="tx1"/>
                </a:solidFill>
                <a:effectLst/>
                <a:latin typeface="+mn-lt"/>
                <a:ea typeface="+mn-ea"/>
                <a:cs typeface="+mn-cs"/>
                <a:hlinkClick r:id="rId7" tooltip="Sleep"/>
              </a:rPr>
              <a:t>sleeping</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Once these needs have been met, a person can move on to fulfilling "the safety needs", where they will attempt to obtain a sense of </a:t>
            </a:r>
            <a:r>
              <a:rPr lang="en-GB" sz="1200" b="0" i="0" u="none" strike="noStrike" kern="1200" dirty="0" smtClean="0">
                <a:solidFill>
                  <a:schemeClr val="tx1"/>
                </a:solidFill>
                <a:effectLst/>
                <a:latin typeface="+mn-lt"/>
                <a:ea typeface="+mn-ea"/>
                <a:cs typeface="+mn-cs"/>
                <a:hlinkClick r:id="rId9" tooltip="Security"/>
              </a:rPr>
              <a:t>security</a:t>
            </a:r>
            <a:r>
              <a:rPr lang="en-GB" sz="1200" b="0" i="0" kern="1200" dirty="0" smtClean="0">
                <a:solidFill>
                  <a:schemeClr val="tx1"/>
                </a:solidFill>
                <a:effectLst/>
                <a:latin typeface="+mn-lt"/>
                <a:ea typeface="+mn-ea"/>
                <a:cs typeface="+mn-cs"/>
              </a:rPr>
              <a:t>, physical </a:t>
            </a:r>
            <a:r>
              <a:rPr lang="en-GB" sz="1200" b="0" i="0" u="none" strike="noStrike" kern="1200" dirty="0" smtClean="0">
                <a:solidFill>
                  <a:schemeClr val="tx1"/>
                </a:solidFill>
                <a:effectLst/>
                <a:latin typeface="+mn-lt"/>
                <a:ea typeface="+mn-ea"/>
                <a:cs typeface="+mn-cs"/>
                <a:hlinkClick r:id="rId10" tooltip="Comfort"/>
              </a:rPr>
              <a:t>comforts</a:t>
            </a:r>
            <a:r>
              <a:rPr lang="en-GB" sz="1200" b="0" i="0" kern="1200" dirty="0" smtClean="0">
                <a:solidFill>
                  <a:schemeClr val="tx1"/>
                </a:solidFill>
                <a:effectLst/>
                <a:latin typeface="+mn-lt"/>
                <a:ea typeface="+mn-ea"/>
                <a:cs typeface="+mn-cs"/>
              </a:rPr>
              <a:t> and shelter, employment, and property.</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The next level is "the belongingness and love needs", where people will strive for social </a:t>
            </a:r>
            <a:r>
              <a:rPr lang="en-GB" sz="1200" b="0" i="0" u="none" strike="noStrike" kern="1200" dirty="0" smtClean="0">
                <a:solidFill>
                  <a:schemeClr val="tx1"/>
                </a:solidFill>
                <a:effectLst/>
                <a:latin typeface="+mn-lt"/>
                <a:ea typeface="+mn-ea"/>
                <a:cs typeface="+mn-cs"/>
                <a:hlinkClick r:id="rId11" tooltip="Acceptance"/>
              </a:rPr>
              <a:t>acceptance</a:t>
            </a:r>
            <a:r>
              <a:rPr lang="en-GB" sz="1200" b="0" i="0" kern="1200" dirty="0" smtClean="0">
                <a:solidFill>
                  <a:schemeClr val="tx1"/>
                </a:solidFill>
                <a:effectLst/>
                <a:latin typeface="+mn-lt"/>
                <a:ea typeface="+mn-ea"/>
                <a:cs typeface="+mn-cs"/>
              </a:rPr>
              <a:t>, affiliations, a sense of </a:t>
            </a:r>
            <a:r>
              <a:rPr lang="en-GB" sz="1200" b="0" i="0" u="none" strike="noStrike" kern="1200" dirty="0" smtClean="0">
                <a:solidFill>
                  <a:schemeClr val="tx1"/>
                </a:solidFill>
                <a:effectLst/>
                <a:latin typeface="+mn-lt"/>
                <a:ea typeface="+mn-ea"/>
                <a:cs typeface="+mn-cs"/>
                <a:hlinkClick r:id="rId12" tooltip="Belongingness"/>
              </a:rPr>
              <a:t>belongingness</a:t>
            </a:r>
            <a:r>
              <a:rPr lang="en-GB" sz="1200" b="0" i="0" kern="1200" dirty="0" smtClean="0">
                <a:solidFill>
                  <a:schemeClr val="tx1"/>
                </a:solidFill>
                <a:effectLst/>
                <a:latin typeface="+mn-lt"/>
                <a:ea typeface="+mn-ea"/>
                <a:cs typeface="+mn-cs"/>
              </a:rPr>
              <a:t> and being welcome, </a:t>
            </a:r>
            <a:r>
              <a:rPr lang="en-GB" sz="1200" b="0" i="0" kern="1200" dirty="0" err="1" smtClean="0">
                <a:solidFill>
                  <a:schemeClr val="tx1"/>
                </a:solidFill>
                <a:effectLst/>
                <a:latin typeface="+mn-lt"/>
                <a:ea typeface="+mn-ea"/>
                <a:cs typeface="+mn-cs"/>
              </a:rPr>
              <a:t>sexual</a:t>
            </a:r>
            <a:r>
              <a:rPr lang="en-GB" sz="1200" b="0" i="0" u="none" strike="noStrike" kern="1200" dirty="0" err="1" smtClean="0">
                <a:solidFill>
                  <a:schemeClr val="tx1"/>
                </a:solidFill>
                <a:effectLst/>
                <a:latin typeface="+mn-lt"/>
                <a:ea typeface="+mn-ea"/>
                <a:cs typeface="+mn-cs"/>
                <a:hlinkClick r:id="rId13" tooltip="Intimacy"/>
              </a:rPr>
              <a:t>intimacy</a:t>
            </a:r>
            <a:r>
              <a:rPr lang="en-GB" sz="1200" b="0" i="0" kern="1200" dirty="0" smtClean="0">
                <a:solidFill>
                  <a:schemeClr val="tx1"/>
                </a:solidFill>
                <a:effectLst/>
                <a:latin typeface="+mn-lt"/>
                <a:ea typeface="+mn-ea"/>
                <a:cs typeface="+mn-cs"/>
              </a:rPr>
              <a:t>, and perhaps a </a:t>
            </a:r>
            <a:r>
              <a:rPr lang="en-GB" sz="1200" b="0" i="0" u="none" strike="noStrike" kern="1200" dirty="0" smtClean="0">
                <a:solidFill>
                  <a:schemeClr val="tx1"/>
                </a:solidFill>
                <a:effectLst/>
                <a:latin typeface="+mn-lt"/>
                <a:ea typeface="+mn-ea"/>
                <a:cs typeface="+mn-cs"/>
                <a:hlinkClick r:id="rId14" tooltip="Family"/>
              </a:rPr>
              <a:t>family</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Next are "the esteem needs", where the individual will desire a sense of </a:t>
            </a:r>
            <a:r>
              <a:rPr lang="en-GB" sz="1200" b="0" i="0" u="none" strike="noStrike" kern="1200" dirty="0" smtClean="0">
                <a:solidFill>
                  <a:schemeClr val="tx1"/>
                </a:solidFill>
                <a:effectLst/>
                <a:latin typeface="+mn-lt"/>
                <a:ea typeface="+mn-ea"/>
                <a:cs typeface="+mn-cs"/>
                <a:hlinkClick r:id="rId15" tooltip="Skill"/>
              </a:rPr>
              <a:t>competence</a:t>
            </a:r>
            <a:r>
              <a:rPr lang="en-GB" sz="1200" b="0" i="0" kern="1200" dirty="0" smtClean="0">
                <a:solidFill>
                  <a:schemeClr val="tx1"/>
                </a:solidFill>
                <a:effectLst/>
                <a:latin typeface="+mn-lt"/>
                <a:ea typeface="+mn-ea"/>
                <a:cs typeface="+mn-cs"/>
              </a:rPr>
              <a:t>, recognition of achievement by peers, and </a:t>
            </a:r>
            <a:r>
              <a:rPr lang="en-GB" sz="1200" b="0" i="0" u="none" strike="noStrike" kern="1200" dirty="0" smtClean="0">
                <a:solidFill>
                  <a:schemeClr val="tx1"/>
                </a:solidFill>
                <a:effectLst/>
                <a:latin typeface="+mn-lt"/>
                <a:ea typeface="+mn-ea"/>
                <a:cs typeface="+mn-cs"/>
                <a:hlinkClick r:id="rId16" tooltip="Respect"/>
              </a:rPr>
              <a:t>respect</a:t>
            </a:r>
            <a:r>
              <a:rPr lang="en-GB" sz="1200" b="0" i="0" kern="1200" dirty="0" smtClean="0">
                <a:solidFill>
                  <a:schemeClr val="tx1"/>
                </a:solidFill>
                <a:effectLst/>
                <a:latin typeface="+mn-lt"/>
                <a:ea typeface="+mn-ea"/>
                <a:cs typeface="+mn-cs"/>
              </a:rPr>
              <a:t> from others.</a:t>
            </a:r>
            <a:r>
              <a:rPr lang="en-GB" sz="1200" b="0" i="0" u="none" strike="noStrike" kern="1200" baseline="30000" dirty="0" smtClean="0">
                <a:solidFill>
                  <a:schemeClr val="tx1"/>
                </a:solidFill>
                <a:effectLst/>
                <a:latin typeface="+mn-lt"/>
                <a:ea typeface="+mn-ea"/>
                <a:cs typeface="+mn-cs"/>
                <a:hlinkClick r:id="rId8"/>
              </a:rPr>
              <a:t>[24]</a:t>
            </a:r>
            <a:endParaRPr lang="en-GB" sz="1200" b="0" i="0" kern="1200" dirty="0" smtClean="0">
              <a:solidFill>
                <a:schemeClr val="tx1"/>
              </a:solidFill>
              <a:effectLst/>
              <a:latin typeface="+mn-lt"/>
              <a:ea typeface="+mn-ea"/>
              <a:cs typeface="+mn-cs"/>
            </a:endParaRP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Until the individual is free of the domination of the lower needs, such as for security and esteem, the pursuit of self-actualization cannot begin. The pursuit of higher needs is itself one index of psychological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P.S.  There</a:t>
            </a:r>
            <a:r>
              <a:rPr lang="en-GB" sz="1200" kern="1200" baseline="0" dirty="0" smtClean="0">
                <a:solidFill>
                  <a:schemeClr val="tx1"/>
                </a:solidFill>
                <a:effectLst/>
                <a:latin typeface="+mn-lt"/>
                <a:ea typeface="+mn-ea"/>
                <a:cs typeface="+mn-cs"/>
              </a:rPr>
              <a:t> are three main levels: the Physiological, the Psychological (Safety, Love &amp; Belonging, Esteem – SLE), and the Transpersonal (self-actualisation).   Transpersonal psychology acknowledges the spiritual aspect of human experience (often described in religious literature and often in unscientific and theologically based language).</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32</a:t>
            </a:fld>
            <a:endParaRPr lang="en-GB"/>
          </a:p>
        </p:txBody>
      </p:sp>
    </p:spTree>
    <p:extLst>
      <p:ext uri="{BB962C8B-B14F-4D97-AF65-F5344CB8AC3E}">
        <p14:creationId xmlns:p14="http://schemas.microsoft.com/office/powerpoint/2010/main" val="28544559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 can be a very mature ST1!</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33</a:t>
            </a:fld>
            <a:endParaRPr lang="en-GB"/>
          </a:p>
        </p:txBody>
      </p:sp>
    </p:spTree>
    <p:extLst>
      <p:ext uri="{BB962C8B-B14F-4D97-AF65-F5344CB8AC3E}">
        <p14:creationId xmlns:p14="http://schemas.microsoft.com/office/powerpoint/2010/main" val="5597868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 his last book, The Farther Reaches of Human Nature (1971), Maslow describes eight ways in which individuals self-actualize, or eight </a:t>
            </a:r>
            <a:r>
              <a:rPr lang="en-GB" sz="1200" kern="1200" dirty="0" err="1" smtClean="0">
                <a:solidFill>
                  <a:schemeClr val="tx1"/>
                </a:solidFill>
                <a:effectLst/>
                <a:latin typeface="+mn-lt"/>
                <a:ea typeface="+mn-ea"/>
                <a:cs typeface="+mn-cs"/>
              </a:rPr>
              <a:t>behaviors</a:t>
            </a:r>
            <a:r>
              <a:rPr lang="en-GB" sz="1200" kern="1200" dirty="0" smtClean="0">
                <a:solidFill>
                  <a:schemeClr val="tx1"/>
                </a:solidFill>
                <a:effectLst/>
                <a:latin typeface="+mn-lt"/>
                <a:ea typeface="+mn-ea"/>
                <a:cs typeface="+mn-cs"/>
              </a:rPr>
              <a:t> leading to self- actualization. It is not a neat, clean, logically tight discussion, but it represents the culmination of Maslow's thinking on self-actualization.</a:t>
            </a:r>
          </a:p>
          <a:p>
            <a:r>
              <a:rPr lang="en-GB" sz="1200" kern="1200" dirty="0" smtClean="0">
                <a:solidFill>
                  <a:schemeClr val="tx1"/>
                </a:solidFill>
                <a:effectLst/>
                <a:latin typeface="+mn-lt"/>
                <a:ea typeface="+mn-ea"/>
                <a:cs typeface="+mn-cs"/>
              </a:rPr>
              <a:t>EIGHT WAYS TO SELF ACTUALIZE</a:t>
            </a:r>
          </a:p>
          <a:p>
            <a:pPr marL="228600" lvl="0" indent="-228600">
              <a:buFont typeface="+mj-lt"/>
              <a:buAutoNum type="arabicPeriod"/>
            </a:pPr>
            <a:r>
              <a:rPr lang="en-GB" sz="1200" kern="1200" dirty="0" smtClean="0">
                <a:solidFill>
                  <a:schemeClr val="tx1"/>
                </a:solidFill>
                <a:effectLst/>
                <a:latin typeface="+mn-lt"/>
                <a:ea typeface="+mn-ea"/>
                <a:cs typeface="+mn-cs"/>
              </a:rPr>
              <a:t>Experience things fully, vividly, selflessly. Throw yourself into the experiencing of something: concentrate on it fully, let it totally absorb you.</a:t>
            </a:r>
          </a:p>
          <a:p>
            <a:pPr marL="228600" lvl="0" indent="-228600">
              <a:buFont typeface="+mj-lt"/>
              <a:buAutoNum type="arabicPeriod"/>
            </a:pPr>
            <a:r>
              <a:rPr lang="en-GB" sz="1200" kern="1200" dirty="0" smtClean="0">
                <a:solidFill>
                  <a:schemeClr val="tx1"/>
                </a:solidFill>
                <a:effectLst/>
                <a:latin typeface="+mn-lt"/>
                <a:ea typeface="+mn-ea"/>
                <a:cs typeface="+mn-cs"/>
              </a:rPr>
              <a:t>Life is an ongoing process of choosing between safety (out of fear and need for </a:t>
            </a:r>
            <a:r>
              <a:rPr lang="en-GB" sz="1200" kern="1200" dirty="0" err="1" smtClean="0">
                <a:solidFill>
                  <a:schemeClr val="tx1"/>
                </a:solidFill>
                <a:effectLst/>
                <a:latin typeface="+mn-lt"/>
                <a:ea typeface="+mn-ea"/>
                <a:cs typeface="+mn-cs"/>
              </a:rPr>
              <a:t>defense</a:t>
            </a:r>
            <a:r>
              <a:rPr lang="en-GB" sz="1200" kern="1200" dirty="0" smtClean="0">
                <a:solidFill>
                  <a:schemeClr val="tx1"/>
                </a:solidFill>
                <a:effectLst/>
                <a:latin typeface="+mn-lt"/>
                <a:ea typeface="+mn-ea"/>
                <a:cs typeface="+mn-cs"/>
              </a:rPr>
              <a:t>) and risk (for the sake of progress and growth): Make the growth choice a dozen times a day.</a:t>
            </a:r>
          </a:p>
          <a:p>
            <a:pPr marL="228600" lvl="0" indent="-228600">
              <a:buFont typeface="+mj-lt"/>
              <a:buAutoNum type="arabicPeriod"/>
            </a:pPr>
            <a:r>
              <a:rPr lang="en-GB" sz="1200" kern="1200" dirty="0" smtClean="0">
                <a:solidFill>
                  <a:schemeClr val="tx1"/>
                </a:solidFill>
                <a:effectLst/>
                <a:latin typeface="+mn-lt"/>
                <a:ea typeface="+mn-ea"/>
                <a:cs typeface="+mn-cs"/>
              </a:rPr>
              <a:t>Let the self emerge. Try to shut out the external clues as to what you should think, feel, say, and so on, and let your experience enable you to say what you truly feel.</a:t>
            </a:r>
          </a:p>
          <a:p>
            <a:pPr marL="228600" lvl="0" indent="-228600">
              <a:buFont typeface="+mj-lt"/>
              <a:buAutoNum type="arabicPeriod"/>
            </a:pPr>
            <a:r>
              <a:rPr lang="en-GB" sz="1200" kern="1200" dirty="0" smtClean="0">
                <a:solidFill>
                  <a:schemeClr val="tx1"/>
                </a:solidFill>
                <a:effectLst/>
                <a:latin typeface="+mn-lt"/>
                <a:ea typeface="+mn-ea"/>
                <a:cs typeface="+mn-cs"/>
              </a:rPr>
              <a:t>When in doubt, be honest. If you look into yourself and are honest, you will also take responsibility. Taking responsibility is self-actualizing.</a:t>
            </a:r>
          </a:p>
          <a:p>
            <a:pPr marL="228600" lvl="0" indent="-228600">
              <a:buFont typeface="+mj-lt"/>
              <a:buAutoNum type="arabicPeriod"/>
            </a:pPr>
            <a:r>
              <a:rPr lang="en-GB" sz="1200" kern="1200" dirty="0" smtClean="0">
                <a:solidFill>
                  <a:schemeClr val="tx1"/>
                </a:solidFill>
                <a:effectLst/>
                <a:latin typeface="+mn-lt"/>
                <a:ea typeface="+mn-ea"/>
                <a:cs typeface="+mn-cs"/>
              </a:rPr>
              <a:t>Listen to your own tastes. Be prepared to be unpopular.</a:t>
            </a:r>
          </a:p>
          <a:p>
            <a:pPr marL="228600" lvl="0" indent="-228600">
              <a:buFont typeface="+mj-lt"/>
              <a:buAutoNum type="arabicPeriod"/>
            </a:pPr>
            <a:r>
              <a:rPr lang="en-GB" sz="1200" kern="1200" dirty="0" smtClean="0">
                <a:solidFill>
                  <a:schemeClr val="tx1"/>
                </a:solidFill>
                <a:effectLst/>
                <a:latin typeface="+mn-lt"/>
                <a:ea typeface="+mn-ea"/>
                <a:cs typeface="+mn-cs"/>
              </a:rPr>
              <a:t>Use your intelligence, work to do well the things you want to do, no matter how insignificant they seem to be.</a:t>
            </a:r>
          </a:p>
          <a:p>
            <a:pPr marL="228600" lvl="0" indent="-228600">
              <a:buFont typeface="+mj-lt"/>
              <a:buAutoNum type="arabicPeriod"/>
            </a:pPr>
            <a:r>
              <a:rPr lang="en-GB" sz="1200" kern="1200" dirty="0" smtClean="0">
                <a:solidFill>
                  <a:schemeClr val="tx1"/>
                </a:solidFill>
                <a:effectLst/>
                <a:latin typeface="+mn-lt"/>
                <a:ea typeface="+mn-ea"/>
                <a:cs typeface="+mn-cs"/>
              </a:rPr>
              <a:t>Make peak experiencing more likely: get rid of illusions and false notions. Learn what you are good at and what your potentialities are not.  Be</a:t>
            </a:r>
            <a:r>
              <a:rPr lang="en-GB" sz="1200" kern="1200" baseline="0" dirty="0" smtClean="0">
                <a:solidFill>
                  <a:schemeClr val="tx1"/>
                </a:solidFill>
                <a:effectLst/>
                <a:latin typeface="+mn-lt"/>
                <a:ea typeface="+mn-ea"/>
                <a:cs typeface="+mn-cs"/>
              </a:rPr>
              <a:t> deeply moved by both good and bad experiences – see both as learning experiences.</a:t>
            </a:r>
            <a:endParaRPr lang="en-GB" sz="1200" kern="1200" dirty="0" smtClean="0">
              <a:solidFill>
                <a:schemeClr val="tx1"/>
              </a:solidFill>
              <a:effectLst/>
              <a:latin typeface="+mn-lt"/>
              <a:ea typeface="+mn-ea"/>
              <a:cs typeface="+mn-cs"/>
            </a:endParaRPr>
          </a:p>
          <a:p>
            <a:pPr marL="228600" lvl="0" indent="-228600">
              <a:buFont typeface="+mj-lt"/>
              <a:buAutoNum type="arabicPeriod"/>
            </a:pPr>
            <a:r>
              <a:rPr lang="en-GB" sz="1200" kern="1200" dirty="0" smtClean="0">
                <a:solidFill>
                  <a:schemeClr val="tx1"/>
                </a:solidFill>
                <a:effectLst/>
                <a:latin typeface="+mn-lt"/>
                <a:ea typeface="+mn-ea"/>
                <a:cs typeface="+mn-cs"/>
              </a:rPr>
              <a:t>Find out who you are, what you are, what you like and don't like, what is good and what is bad for you, where you are going, what your mission is. Opening yourself up to yourself in this way means identifying </a:t>
            </a:r>
            <a:r>
              <a:rPr lang="en-GB" sz="1200" kern="1200" dirty="0" err="1" smtClean="0">
                <a:solidFill>
                  <a:schemeClr val="tx1"/>
                </a:solidFill>
                <a:effectLst/>
                <a:latin typeface="+mn-lt"/>
                <a:ea typeface="+mn-ea"/>
                <a:cs typeface="+mn-cs"/>
              </a:rPr>
              <a:t>defenses</a:t>
            </a:r>
            <a:r>
              <a:rPr lang="en-GB" sz="1200" kern="1200" dirty="0" smtClean="0">
                <a:solidFill>
                  <a:schemeClr val="tx1"/>
                </a:solidFill>
                <a:effectLst/>
                <a:latin typeface="+mn-lt"/>
                <a:ea typeface="+mn-ea"/>
                <a:cs typeface="+mn-cs"/>
              </a:rPr>
              <a:t>--and then finding the courage to give them up.</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Or</a:t>
            </a:r>
            <a:r>
              <a:rPr lang="en-GB" sz="1200" kern="1200" baseline="0" dirty="0" smtClean="0">
                <a:solidFill>
                  <a:schemeClr val="tx1"/>
                </a:solidFill>
                <a:effectLst/>
                <a:latin typeface="+mn-lt"/>
                <a:ea typeface="+mn-ea"/>
                <a:cs typeface="+mn-cs"/>
              </a:rPr>
              <a:t> put another way…</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1. Concentration "First, self- actualization means experiencing fully, vividly, selflessly, with full concentration and total absorption" (Maslow, 1971, p. 45). Usually, we are relatively unaware of what is going on within or around us. (Most eyewitnesses recount different versions of the same occurrence, for example.) However, we have all had moments of heightened awareness and intense involvement, moments that Maslow would call self-actualizing.</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2. Growth Choices If we think of life as a series of choices, then self actualization is the process of making each decision a choice for growth. We often have to choose between growth and safety, between progressing and regressing. Each choice has its positive and its negative aspects. To choose safety is to remain with the known and the familiar but to risk becoming stultified and state. To choose growth is to open oneself to new and challenging experiences but to risk the unknown and possible failure.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3. Self-awareness In the process of self-actualizing we become more aware of our inner nature and act in accordance with it. This means we decide for ourselves whether we like certain films, books, or ideas, regardless of others' opinions.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4. Honesty </a:t>
            </a:r>
            <a:r>
              <a:rPr lang="en-GB" sz="1200" kern="1200" dirty="0" err="1" smtClean="0">
                <a:solidFill>
                  <a:schemeClr val="tx1"/>
                </a:solidFill>
                <a:effectLst/>
                <a:latin typeface="+mn-lt"/>
                <a:ea typeface="+mn-ea"/>
                <a:cs typeface="+mn-cs"/>
              </a:rPr>
              <a:t>Honesty</a:t>
            </a:r>
            <a:r>
              <a:rPr lang="en-GB" sz="1200" kern="1200" dirty="0" smtClean="0">
                <a:solidFill>
                  <a:schemeClr val="tx1"/>
                </a:solidFill>
                <a:effectLst/>
                <a:latin typeface="+mn-lt"/>
                <a:ea typeface="+mn-ea"/>
                <a:cs typeface="+mn-cs"/>
              </a:rPr>
              <a:t> and taking responsibility for one's actions are essential elements in self- actualizing. Rather than pose and give answers that are calculated to please another or to make ourselves look good, we can look within for the answers. Each time we do so, we get in touch with our inner selves.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5. Judgment The first four steps help us develop the capacity for "better life choices." We learn to trust our own judgment and our own inner feelings and to act accordingly. Maslow believes that following our instincts leads to more accurate judgments about what is constitutionally right for each of us-better choices in art, music, and food, as well as in major life decisions, such as marriage and a career.</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6. Self-development Self-actualization is also a continual process of developing one's potentialities. It means using one's abilities and intelligence and "working to do well the thing that one wants to do" (Maslow, 1971, p. 48). Great talent or intelligence is not the same as self-actualization; many gifted people fail to use their abilities fully while others, with perhaps only average talents, accomplish a great deal. Self-actualization is not a thing that someone either has or does not have. It is a never-ending process of making real one's potential. It refers to a way of continually living, working, and relating to the world rather than to a single accomplishment.</a:t>
            </a:r>
          </a:p>
          <a:p>
            <a:r>
              <a:rPr lang="en-GB"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7. Peak Experiences "Peak experiences are transient moments of self-actualization" (Maslow, 1971,1). 48). We are more whole, more integrated, more aware of ourselves and of the world during peak moments. At such times we think, act, and feel most clearly and accurately. We are more loving and accepting of others, have less inner conflict and anxiety, and are better able to put our energies to constructive use. Some people enjoy more peak experiences than others, particularly those Maslow called transcending self-actualizers. Virtually everyone has had a number of peak experiences, although we often take them for granted. One's reactions while watching a vivid sunset or listening to a moving piece of music are examples of peak experiences. According to Maslow, peak experiences tend to be triggered by intense, inspiring occurrences: "It looks as if any experience of real excellence, of real perfection ... tends to produce a peak experience" (1971, p. 175). These experiences may also be triggered by tragic events. Recovering from depression or a serious illness, or confronting death, can initiate extreme moments of love and joy. The lives of most people are filled with long periods of relative inattentiveness, lack of involvement, or even boredom. By contrast, peak experiences, understood in the broadest sense, are those moments when we become deeply involved, excited by, and absorbed in the world.</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8. Lack of Ego </a:t>
            </a:r>
            <a:r>
              <a:rPr lang="en-GB" sz="1200" kern="1200" dirty="0" err="1" smtClean="0">
                <a:solidFill>
                  <a:schemeClr val="tx1"/>
                </a:solidFill>
                <a:effectLst/>
                <a:latin typeface="+mn-lt"/>
                <a:ea typeface="+mn-ea"/>
                <a:cs typeface="+mn-cs"/>
              </a:rPr>
              <a:t>Defenses</a:t>
            </a:r>
            <a:r>
              <a:rPr lang="en-GB" sz="1200" kern="1200" dirty="0" smtClean="0">
                <a:solidFill>
                  <a:schemeClr val="tx1"/>
                </a:solidFill>
                <a:effectLst/>
                <a:latin typeface="+mn-lt"/>
                <a:ea typeface="+mn-ea"/>
                <a:cs typeface="+mn-cs"/>
              </a:rPr>
              <a:t> A further step in self-actualization is to recognize our ego </a:t>
            </a:r>
            <a:r>
              <a:rPr lang="en-GB" sz="1200" kern="1200" dirty="0" err="1" smtClean="0">
                <a:solidFill>
                  <a:schemeClr val="tx1"/>
                </a:solidFill>
                <a:effectLst/>
                <a:latin typeface="+mn-lt"/>
                <a:ea typeface="+mn-ea"/>
                <a:cs typeface="+mn-cs"/>
              </a:rPr>
              <a:t>defenses</a:t>
            </a:r>
            <a:r>
              <a:rPr lang="en-GB" sz="1200" kern="1200" dirty="0" smtClean="0">
                <a:solidFill>
                  <a:schemeClr val="tx1"/>
                </a:solidFill>
                <a:effectLst/>
                <a:latin typeface="+mn-lt"/>
                <a:ea typeface="+mn-ea"/>
                <a:cs typeface="+mn-cs"/>
              </a:rPr>
              <a:t> and to be able to drop them when appropriate. To do so, we must become more aware of the ways in which we distort our images of ourselves and of the external world-through repression, projection, and other </a:t>
            </a:r>
            <a:r>
              <a:rPr lang="en-GB" sz="1200" kern="1200" dirty="0" err="1" smtClean="0">
                <a:solidFill>
                  <a:schemeClr val="tx1"/>
                </a:solidFill>
                <a:effectLst/>
                <a:latin typeface="+mn-lt"/>
                <a:ea typeface="+mn-ea"/>
                <a:cs typeface="+mn-cs"/>
              </a:rPr>
              <a:t>defenses</a:t>
            </a:r>
            <a:r>
              <a:rPr lang="en-GB" sz="1200" kern="1200" dirty="0" smtClean="0">
                <a:solidFill>
                  <a:schemeClr val="tx1"/>
                </a:solidFill>
                <a:effectLst/>
                <a:latin typeface="+mn-lt"/>
                <a:ea typeface="+mn-ea"/>
                <a:cs typeface="+mn-cs"/>
              </a:rPr>
              <a:t>.</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34</a:t>
            </a:fld>
            <a:endParaRPr lang="en-GB"/>
          </a:p>
        </p:txBody>
      </p:sp>
    </p:spTree>
    <p:extLst>
      <p:ext uri="{BB962C8B-B14F-4D97-AF65-F5344CB8AC3E}">
        <p14:creationId xmlns:p14="http://schemas.microsoft.com/office/powerpoint/2010/main" val="20891699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Exercise 6 in</a:t>
            </a:r>
            <a:r>
              <a:rPr lang="en-GB" baseline="0" dirty="0" smtClean="0"/>
              <a:t> the hand-out.  </a:t>
            </a:r>
          </a:p>
          <a:p>
            <a:r>
              <a:rPr lang="en-GB" baseline="0" dirty="0" smtClean="0"/>
              <a:t>Get into pairs. </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35</a:t>
            </a:fld>
            <a:endParaRPr lang="en-GB"/>
          </a:p>
        </p:txBody>
      </p:sp>
    </p:spTree>
    <p:extLst>
      <p:ext uri="{BB962C8B-B14F-4D97-AF65-F5344CB8AC3E}">
        <p14:creationId xmlns:p14="http://schemas.microsoft.com/office/powerpoint/2010/main" val="6290714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Getting</a:t>
            </a:r>
            <a:r>
              <a:rPr lang="en-GB" baseline="0" dirty="0" smtClean="0"/>
              <a:t> to know the trainee is the fundamental first step.</a:t>
            </a:r>
          </a:p>
          <a:p>
            <a:r>
              <a:rPr lang="en-GB" baseline="0" dirty="0" smtClean="0"/>
              <a:t>If we don’t do that, we can’t do the other three things effectively.</a:t>
            </a:r>
          </a:p>
          <a:p>
            <a:r>
              <a:rPr lang="en-GB" baseline="0" dirty="0" smtClean="0"/>
              <a:t>The ground work is getting to know the trainee – and once you have solid ground, then you can start building safely the other three things.</a:t>
            </a:r>
          </a:p>
          <a:p>
            <a:r>
              <a:rPr lang="en-GB" baseline="0" dirty="0" smtClean="0"/>
              <a:t>So let’s start with getting to know the trainee.</a:t>
            </a:r>
          </a:p>
          <a:p>
            <a:endParaRPr lang="en-GB" baseline="0" dirty="0" smtClean="0"/>
          </a:p>
          <a:p>
            <a:endParaRPr lang="en-GB" dirty="0" smtClean="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36</a:t>
            </a:fld>
            <a:endParaRPr lang="en-GB"/>
          </a:p>
        </p:txBody>
      </p:sp>
    </p:spTree>
    <p:extLst>
      <p:ext uri="{BB962C8B-B14F-4D97-AF65-F5344CB8AC3E}">
        <p14:creationId xmlns:p14="http://schemas.microsoft.com/office/powerpoint/2010/main" val="6546645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Energising is another word for motivating.</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37</a:t>
            </a:fld>
            <a:endParaRPr lang="en-GB"/>
          </a:p>
        </p:txBody>
      </p:sp>
    </p:spTree>
    <p:extLst>
      <p:ext uri="{BB962C8B-B14F-4D97-AF65-F5344CB8AC3E}">
        <p14:creationId xmlns:p14="http://schemas.microsoft.com/office/powerpoint/2010/main" val="31901805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Energising</a:t>
            </a:r>
            <a:r>
              <a:rPr lang="en-GB" baseline="0" dirty="0" smtClean="0"/>
              <a:t> is another word for Motivating.</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39</a:t>
            </a:fld>
            <a:endParaRPr lang="en-GB"/>
          </a:p>
        </p:txBody>
      </p:sp>
    </p:spTree>
    <p:extLst>
      <p:ext uri="{BB962C8B-B14F-4D97-AF65-F5344CB8AC3E}">
        <p14:creationId xmlns:p14="http://schemas.microsoft.com/office/powerpoint/2010/main" val="18270085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F4265-38DF-D441-950F-F1F60726035D}" type="slidenum">
              <a:rPr lang="en-US" smtClean="0"/>
              <a:t>42</a:t>
            </a:fld>
            <a:endParaRPr lang="en-US"/>
          </a:p>
        </p:txBody>
      </p:sp>
    </p:spTree>
    <p:extLst>
      <p:ext uri="{BB962C8B-B14F-4D97-AF65-F5344CB8AC3E}">
        <p14:creationId xmlns:p14="http://schemas.microsoft.com/office/powerpoint/2010/main" val="19754094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a:t>
            </a:r>
            <a:r>
              <a:rPr lang="en-GB" sz="1200" kern="1200" baseline="0" dirty="0" smtClean="0">
                <a:solidFill>
                  <a:schemeClr val="tx1"/>
                </a:solidFill>
                <a:effectLst/>
                <a:latin typeface="+mn-lt"/>
                <a:ea typeface="+mn-ea"/>
                <a:cs typeface="+mn-cs"/>
              </a:rPr>
              <a:t> = </a:t>
            </a:r>
            <a:r>
              <a:rPr lang="en-GB" sz="1200" kern="1200" dirty="0" smtClean="0">
                <a:solidFill>
                  <a:schemeClr val="tx1"/>
                </a:solidFill>
                <a:effectLst/>
                <a:latin typeface="+mn-lt"/>
                <a:ea typeface="+mn-ea"/>
                <a:cs typeface="+mn-cs"/>
              </a:rPr>
              <a:t>Everyone can be open to change because motivation is an internal process that fluctuates with time.</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 = We tend to believe what we hear ourselves say: get them to come up with self-motivating statements  </a:t>
            </a:r>
            <a:r>
              <a:rPr lang="en-GB" sz="1200" i="1" kern="1200" dirty="0" smtClean="0">
                <a:solidFill>
                  <a:schemeClr val="tx1"/>
                </a:solidFill>
                <a:effectLst/>
                <a:latin typeface="+mn-lt"/>
                <a:ea typeface="+mn-ea"/>
                <a:cs typeface="+mn-cs"/>
              </a:rPr>
              <a:t>(</a:t>
            </a:r>
            <a:r>
              <a:rPr lang="en-GB" sz="1200" i="1" kern="1200" dirty="0" err="1" smtClean="0">
                <a:solidFill>
                  <a:schemeClr val="tx1"/>
                </a:solidFill>
                <a:effectLst/>
                <a:latin typeface="+mn-lt"/>
                <a:ea typeface="+mn-ea"/>
                <a:cs typeface="+mn-cs"/>
              </a:rPr>
              <a:t>Bem’s</a:t>
            </a:r>
            <a:r>
              <a:rPr lang="en-GB" sz="1200" i="1" kern="1200" dirty="0" smtClean="0">
                <a:solidFill>
                  <a:schemeClr val="tx1"/>
                </a:solidFill>
                <a:effectLst/>
                <a:latin typeface="+mn-lt"/>
                <a:ea typeface="+mn-ea"/>
                <a:cs typeface="+mn-cs"/>
              </a:rPr>
              <a:t> self-perception theory 1972,_). </a:t>
            </a:r>
            <a:r>
              <a:rPr lang="en-GB" sz="1200" kern="1200" dirty="0" smtClean="0">
                <a:solidFill>
                  <a:schemeClr val="tx1"/>
                </a:solidFill>
                <a:effectLst/>
                <a:latin typeface="+mn-lt"/>
                <a:ea typeface="+mn-ea"/>
                <a:cs typeface="+mn-cs"/>
              </a:rPr>
              <a:t>Help them find their own reasons for change – do not impose your reasons!</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 = (Rogers 1951).  Someone who is affirmed feels that they are a valuable human being.  It’s especially important at the beginning of a working relationship.</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45</a:t>
            </a:fld>
            <a:endParaRPr lang="en-GB"/>
          </a:p>
        </p:txBody>
      </p:sp>
    </p:spTree>
    <p:extLst>
      <p:ext uri="{BB962C8B-B14F-4D97-AF65-F5344CB8AC3E}">
        <p14:creationId xmlns:p14="http://schemas.microsoft.com/office/powerpoint/2010/main" val="11448457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46</a:t>
            </a:fld>
            <a:endParaRPr lang="en-GB"/>
          </a:p>
        </p:txBody>
      </p:sp>
    </p:spTree>
    <p:extLst>
      <p:ext uri="{BB962C8B-B14F-4D97-AF65-F5344CB8AC3E}">
        <p14:creationId xmlns:p14="http://schemas.microsoft.com/office/powerpoint/2010/main" val="7563769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 = ( bad rapport ∵ confrontation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resistance)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Without rapport, communication is clumsy.  If at any point subsequently rapport is lost, then go back to building up that rapport – do not keep ploughing on with the content of the session. The first meeting is crucial. You lose rapport here, it will be difficult to get back.  Value the person from this very moment.  That means you need to be in a good state too.</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B = Ambivalence causes us to explore the pros and cons of a situation before deciding on action.  In MI, we work with ambivalence (often having an instrumental impact).  Ambivalence is the first step towards change.</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 = false.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Confrontation leads to resistance.</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49</a:t>
            </a:fld>
            <a:endParaRPr lang="en-GB"/>
          </a:p>
        </p:txBody>
      </p:sp>
    </p:spTree>
    <p:extLst>
      <p:ext uri="{BB962C8B-B14F-4D97-AF65-F5344CB8AC3E}">
        <p14:creationId xmlns:p14="http://schemas.microsoft.com/office/powerpoint/2010/main" val="3755642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Give personal experiences</a:t>
            </a:r>
            <a:r>
              <a:rPr lang="en-GB" baseline="0" dirty="0" smtClean="0"/>
              <a:t> – in the old days, I used to try desperately to convince a trainee about the </a:t>
            </a:r>
            <a:r>
              <a:rPr lang="en-GB" baseline="0" dirty="0" err="1" smtClean="0"/>
              <a:t>worthwhile’ness</a:t>
            </a:r>
            <a:r>
              <a:rPr lang="en-GB" baseline="0" dirty="0" smtClean="0"/>
              <a:t> of the </a:t>
            </a:r>
            <a:r>
              <a:rPr lang="en-GB" baseline="0" dirty="0" err="1" smtClean="0"/>
              <a:t>eP.</a:t>
            </a:r>
            <a:r>
              <a:rPr lang="en-GB" baseline="0" dirty="0" smtClean="0"/>
              <a:t>   I could see it negatively affect our relationship.   Now I don’t and have a more relaxed approach about it.</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50</a:t>
            </a:fld>
            <a:endParaRPr lang="en-GB"/>
          </a:p>
        </p:txBody>
      </p:sp>
    </p:spTree>
    <p:extLst>
      <p:ext uri="{BB962C8B-B14F-4D97-AF65-F5344CB8AC3E}">
        <p14:creationId xmlns:p14="http://schemas.microsoft.com/office/powerpoint/2010/main" val="1287265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B =</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Pushing someone into change will cause them to rebel against the advice.</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 = </a:t>
            </a:r>
            <a:r>
              <a:rPr lang="en-GB" sz="1200" kern="1200" dirty="0" smtClean="0">
                <a:solidFill>
                  <a:schemeClr val="tx1"/>
                </a:solidFill>
                <a:effectLst/>
                <a:latin typeface="+mn-lt"/>
                <a:ea typeface="+mn-ea"/>
                <a:cs typeface="+mn-cs"/>
              </a:rPr>
              <a:t>Enhance </a:t>
            </a:r>
            <a:r>
              <a:rPr lang="en-GB" sz="1200" b="1" kern="1200" dirty="0" smtClean="0">
                <a:solidFill>
                  <a:schemeClr val="tx1"/>
                </a:solidFill>
                <a:effectLst/>
                <a:latin typeface="+mn-lt"/>
                <a:ea typeface="+mn-ea"/>
                <a:cs typeface="+mn-cs"/>
              </a:rPr>
              <a:t>intrinsic</a:t>
            </a:r>
            <a:r>
              <a:rPr lang="en-GB" sz="1200" kern="1200" dirty="0" smtClean="0">
                <a:solidFill>
                  <a:schemeClr val="tx1"/>
                </a:solidFill>
                <a:effectLst/>
                <a:latin typeface="+mn-lt"/>
                <a:ea typeface="+mn-ea"/>
                <a:cs typeface="+mn-cs"/>
              </a:rPr>
              <a:t> motivation to change by exploring and resolving ambivalence </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53</a:t>
            </a:fld>
            <a:endParaRPr lang="en-GB"/>
          </a:p>
        </p:txBody>
      </p:sp>
    </p:spTree>
    <p:extLst>
      <p:ext uri="{BB962C8B-B14F-4D97-AF65-F5344CB8AC3E}">
        <p14:creationId xmlns:p14="http://schemas.microsoft.com/office/powerpoint/2010/main" val="27952980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54</a:t>
            </a:fld>
            <a:endParaRPr lang="en-GB"/>
          </a:p>
        </p:txBody>
      </p:sp>
    </p:spTree>
    <p:extLst>
      <p:ext uri="{BB962C8B-B14F-4D97-AF65-F5344CB8AC3E}">
        <p14:creationId xmlns:p14="http://schemas.microsoft.com/office/powerpoint/2010/main" val="7228773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 wrong.  You are not the decision</a:t>
            </a:r>
            <a:r>
              <a:rPr lang="en-GB" baseline="0" dirty="0" smtClean="0"/>
              <a:t> maker.  They need to come up with things from within themselves.  You need to help them with that, not transplant your ideas!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D = </a:t>
            </a:r>
            <a:r>
              <a:rPr lang="en-GB" sz="1200" kern="1200" dirty="0" smtClean="0">
                <a:solidFill>
                  <a:schemeClr val="tx1"/>
                </a:solidFill>
                <a:effectLst/>
                <a:latin typeface="+mn-lt"/>
                <a:ea typeface="+mn-ea"/>
                <a:cs typeface="+mn-cs"/>
              </a:rPr>
              <a:t>Decisions are ultimately chosen by the </a:t>
            </a:r>
            <a:r>
              <a:rPr lang="en-GB" sz="1200" kern="1200" dirty="0" err="1" smtClean="0">
                <a:solidFill>
                  <a:schemeClr val="tx1"/>
                </a:solidFill>
                <a:effectLst/>
                <a:latin typeface="+mn-lt"/>
                <a:ea typeface="+mn-ea"/>
                <a:cs typeface="+mn-cs"/>
              </a:rPr>
              <a:t>user.The</a:t>
            </a:r>
            <a:r>
              <a:rPr lang="en-GB" sz="1200" kern="1200" dirty="0" smtClean="0">
                <a:solidFill>
                  <a:schemeClr val="tx1"/>
                </a:solidFill>
                <a:effectLst/>
                <a:latin typeface="+mn-lt"/>
                <a:ea typeface="+mn-ea"/>
                <a:cs typeface="+mn-cs"/>
              </a:rPr>
              <a:t> responsibility always stays with the service user.  The service user is free to decide at all times. And this is made explicit. </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57</a:t>
            </a:fld>
            <a:endParaRPr lang="en-GB"/>
          </a:p>
        </p:txBody>
      </p:sp>
    </p:spTree>
    <p:extLst>
      <p:ext uri="{BB962C8B-B14F-4D97-AF65-F5344CB8AC3E}">
        <p14:creationId xmlns:p14="http://schemas.microsoft.com/office/powerpoint/2010/main" val="40683124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58</a:t>
            </a:fld>
            <a:endParaRPr lang="en-GB"/>
          </a:p>
        </p:txBody>
      </p:sp>
    </p:spTree>
    <p:extLst>
      <p:ext uri="{BB962C8B-B14F-4D97-AF65-F5344CB8AC3E}">
        <p14:creationId xmlns:p14="http://schemas.microsoft.com/office/powerpoint/2010/main" val="14367732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 = Summarise to show you have understood and make sure your story is right.  Summarise periodically. In fact,</a:t>
            </a:r>
            <a:r>
              <a:rPr lang="en-GB" sz="1200" kern="1200" baseline="0" dirty="0" smtClean="0">
                <a:solidFill>
                  <a:schemeClr val="tx1"/>
                </a:solidFill>
                <a:effectLst/>
                <a:latin typeface="+mn-lt"/>
                <a:ea typeface="+mn-ea"/>
                <a:cs typeface="+mn-cs"/>
              </a:rPr>
              <a:t> empathically listen!  </a:t>
            </a:r>
            <a:r>
              <a:rPr lang="en-GB" sz="1200" kern="1200" dirty="0" smtClean="0">
                <a:solidFill>
                  <a:schemeClr val="tx1"/>
                </a:solidFill>
                <a:effectLst/>
                <a:latin typeface="+mn-lt"/>
                <a:ea typeface="+mn-ea"/>
                <a:cs typeface="+mn-cs"/>
              </a:rPr>
              <a:t>Empathetic listening = a helical dialogue which dances with the storyteller.  Pick up on thoughts and feelings as well as the facts.  And of course all NV and V cues.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B = Empathy is not collusion.  Empathise but don’t collude  - </a:t>
            </a:r>
            <a:r>
              <a:rPr lang="en-GB" sz="1200" kern="1200" dirty="0" err="1" smtClean="0">
                <a:solidFill>
                  <a:schemeClr val="tx1"/>
                </a:solidFill>
                <a:effectLst/>
                <a:latin typeface="+mn-lt"/>
                <a:ea typeface="+mn-ea"/>
                <a:cs typeface="+mn-cs"/>
              </a:rPr>
              <a:t>Luborsky</a:t>
            </a:r>
            <a:r>
              <a:rPr lang="en-GB" sz="1200" kern="1200" dirty="0" smtClean="0">
                <a:solidFill>
                  <a:schemeClr val="tx1"/>
                </a:solidFill>
                <a:effectLst/>
                <a:latin typeface="+mn-lt"/>
                <a:ea typeface="+mn-ea"/>
                <a:cs typeface="+mn-cs"/>
              </a:rPr>
              <a:t> et al. (1985) and Miller et al (1980) found that the degree of empathy experienced by service users accounted for behaviour change significantly more than the type of counselling method.  Don’t collude with the story teller.  If you over-sympathise </a:t>
            </a:r>
            <a:r>
              <a:rPr lang="en-GB" sz="1200" kern="1200" dirty="0" err="1" smtClean="0">
                <a:solidFill>
                  <a:schemeClr val="tx1"/>
                </a:solidFill>
                <a:effectLst/>
                <a:latin typeface="+mn-lt"/>
                <a:ea typeface="+mn-ea"/>
                <a:cs typeface="+mn-cs"/>
              </a:rPr>
              <a:t>eg</a:t>
            </a:r>
            <a:r>
              <a:rPr lang="en-GB" sz="1200" kern="1200" dirty="0" smtClean="0">
                <a:solidFill>
                  <a:schemeClr val="tx1"/>
                </a:solidFill>
                <a:effectLst/>
                <a:latin typeface="+mn-lt"/>
                <a:ea typeface="+mn-ea"/>
                <a:cs typeface="+mn-cs"/>
              </a:rPr>
              <a:t> ‘I would have done the same’ you end up not exploring the whole picture.  You collude with the story teller in  their behaviour and ignore the possible negative consequences of that behaviour for the story teller or others.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A/C = Listen with your eyes and ears – so you know if the response you get is different to that intended.   Also, helps you adapt your style.   Listening is the most important skills.  It helps you get the right story and helps them feel understood (i.e. it is cathartic in nature).  Listening is not hearing the words and saying nothing, but rather getting a genuine understanding of the story.  Listening helps us look out for discrepancy.  Many of us think we are good listeners but the truth is we are so easily distracted.  Listening is both seeing and hearing. Many of the people you work with may have had a ‘good talking to’ but may never have experienced a ‘good listening to’</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 = The use of the whole motivational approach (or all MI skills) is not always necessary. (20 sec interventions work!)</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61</a:t>
            </a:fld>
            <a:endParaRPr lang="en-GB"/>
          </a:p>
        </p:txBody>
      </p:sp>
    </p:spTree>
    <p:extLst>
      <p:ext uri="{BB962C8B-B14F-4D97-AF65-F5344CB8AC3E}">
        <p14:creationId xmlns:p14="http://schemas.microsoft.com/office/powerpoint/2010/main" val="22513412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62</a:t>
            </a:fld>
            <a:endParaRPr lang="en-GB"/>
          </a:p>
        </p:txBody>
      </p:sp>
    </p:spTree>
    <p:extLst>
      <p:ext uri="{BB962C8B-B14F-4D97-AF65-F5344CB8AC3E}">
        <p14:creationId xmlns:p14="http://schemas.microsoft.com/office/powerpoint/2010/main" val="26365127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63</a:t>
            </a:fld>
            <a:endParaRPr lang="en-GB"/>
          </a:p>
        </p:txBody>
      </p:sp>
    </p:spTree>
    <p:extLst>
      <p:ext uri="{BB962C8B-B14F-4D97-AF65-F5344CB8AC3E}">
        <p14:creationId xmlns:p14="http://schemas.microsoft.com/office/powerpoint/2010/main" val="13449809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66</a:t>
            </a:fld>
            <a:endParaRPr lang="en-GB"/>
          </a:p>
        </p:txBody>
      </p:sp>
    </p:spTree>
    <p:extLst>
      <p:ext uri="{BB962C8B-B14F-4D97-AF65-F5344CB8AC3E}">
        <p14:creationId xmlns:p14="http://schemas.microsoft.com/office/powerpoint/2010/main" val="30554613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Read your learner – their body cues, their intonation, their words.  The first 5</a:t>
            </a:r>
            <a:r>
              <a:rPr lang="en-GB" baseline="0" dirty="0" smtClean="0"/>
              <a:t> seconds gives it all away.</a:t>
            </a:r>
            <a:endParaRPr lang="en-GB" dirty="0" smtClean="0"/>
          </a:p>
          <a:p>
            <a:r>
              <a:rPr lang="en-GB" i="1" dirty="0" smtClean="0"/>
              <a:t>Reference:</a:t>
            </a:r>
          </a:p>
          <a:p>
            <a:r>
              <a:rPr lang="en-GB" i="1" dirty="0" err="1" smtClean="0"/>
              <a:t>Mehrabian</a:t>
            </a:r>
            <a:r>
              <a:rPr lang="en-GB" i="1" dirty="0" smtClean="0"/>
              <a:t> 1972</a:t>
            </a:r>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67</a:t>
            </a:fld>
            <a:endParaRPr lang="en-GB"/>
          </a:p>
        </p:txBody>
      </p:sp>
    </p:spTree>
    <p:extLst>
      <p:ext uri="{BB962C8B-B14F-4D97-AF65-F5344CB8AC3E}">
        <p14:creationId xmlns:p14="http://schemas.microsoft.com/office/powerpoint/2010/main" val="360012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68</a:t>
            </a:fld>
            <a:endParaRPr lang="en-GB"/>
          </a:p>
        </p:txBody>
      </p:sp>
    </p:spTree>
    <p:extLst>
      <p:ext uri="{BB962C8B-B14F-4D97-AF65-F5344CB8AC3E}">
        <p14:creationId xmlns:p14="http://schemas.microsoft.com/office/powerpoint/2010/main" val="40484388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 = Remember to CONTEXTUALLY interpret NV cues – a solitary movement does not necessarily mean anything (e.g. folding of the arms), but it can do if the angry voice matches it.  Expressions of terror and surprise – look the same!  It’s context that helps you differentiate.  They way to do this is to check it out with the person ‘When you say that I notice from your face muscles tensed up.  Is it still angry for you?’.</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B = Do check out what you see and hear because</a:t>
            </a:r>
            <a:r>
              <a:rPr lang="en-GB" sz="1200" kern="1200" baseline="0" dirty="0" smtClean="0">
                <a:solidFill>
                  <a:schemeClr val="tx1"/>
                </a:solidFill>
                <a:effectLst/>
                <a:latin typeface="+mn-lt"/>
                <a:ea typeface="+mn-ea"/>
                <a:cs typeface="+mn-cs"/>
              </a:rPr>
              <a:t> often, it is difficult to interpret what is seen or heard.  Our assumptions may not reflect the truth!</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C = Continuously read them – </a:t>
            </a:r>
            <a:r>
              <a:rPr lang="en-GB" sz="1200" kern="1200" dirty="0" err="1" smtClean="0">
                <a:solidFill>
                  <a:schemeClr val="tx1"/>
                </a:solidFill>
                <a:effectLst/>
                <a:latin typeface="+mn-lt"/>
                <a:ea typeface="+mn-ea"/>
                <a:cs typeface="+mn-cs"/>
              </a:rPr>
              <a:t>esp</a:t>
            </a:r>
            <a:r>
              <a:rPr lang="en-GB" sz="1200" kern="1200" dirty="0" smtClean="0">
                <a:solidFill>
                  <a:schemeClr val="tx1"/>
                </a:solidFill>
                <a:effectLst/>
                <a:latin typeface="+mn-lt"/>
                <a:ea typeface="+mn-ea"/>
                <a:cs typeface="+mn-cs"/>
              </a:rPr>
              <a:t> for signs of reluctance or resistance.  We don’t want them to disengage because of our approach.</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 = Reading the other person, ‘dance’ with them (roll with resistance)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You need to develop style-flexibility – the ability to adapt your behaviour and what you say in response to what is said by the other person (i.e. eventually move away from the scripted approach)</a:t>
            </a: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71</a:t>
            </a:fld>
            <a:endParaRPr lang="en-GB"/>
          </a:p>
        </p:txBody>
      </p:sp>
    </p:spTree>
    <p:extLst>
      <p:ext uri="{BB962C8B-B14F-4D97-AF65-F5344CB8AC3E}">
        <p14:creationId xmlns:p14="http://schemas.microsoft.com/office/powerpoint/2010/main" val="3993172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72</a:t>
            </a:fld>
            <a:endParaRPr lang="en-GB"/>
          </a:p>
        </p:txBody>
      </p:sp>
    </p:spTree>
    <p:extLst>
      <p:ext uri="{BB962C8B-B14F-4D97-AF65-F5344CB8AC3E}">
        <p14:creationId xmlns:p14="http://schemas.microsoft.com/office/powerpoint/2010/main" val="15226890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A/B = Use lots of open questions to explore</a:t>
            </a:r>
            <a:r>
              <a:rPr lang="en-GB" sz="1200" kern="1200" baseline="0" dirty="0" smtClean="0">
                <a:solidFill>
                  <a:schemeClr val="tx1"/>
                </a:solidFill>
                <a:effectLst/>
                <a:latin typeface="+mn-lt"/>
                <a:ea typeface="+mn-ea"/>
                <a:cs typeface="+mn-cs"/>
              </a:rPr>
              <a:t> BUT beware</a:t>
            </a:r>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Don’t ask too many questions (even open ones ) in a row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can feel like an interrogation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resistance.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 And also don’t assume you know what the person is trying to say before they’ve had a chance to say it all.  If you do, you will listen through the distorted filters of your own personal prejudices, stereotype and experience.</a:t>
            </a:r>
          </a:p>
          <a:p>
            <a:r>
              <a:rPr lang="en-GB" sz="1200" kern="1200" dirty="0" smtClean="0">
                <a:solidFill>
                  <a:schemeClr val="tx1"/>
                </a:solidFill>
                <a:effectLst/>
                <a:latin typeface="+mn-lt"/>
                <a:ea typeface="+mn-ea"/>
                <a:cs typeface="+mn-cs"/>
              </a:rPr>
              <a:t>Don’t short circuit the conversation by rushing it or asking specific questions at the expense of open and reflective questions.   Remember reflective questions help ensure what is disclosed is not directed by you or your assumptions about the other person's experience. Rather it flows from the storyteller and what is important to them.  Quite often an unfolding story takes an unexpected turn, rarely what you would have guessed or sought to tease out. An intervention, which short-circuits the conversation to the issues that you see as important, will cause of true concerns to remain hidden.</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Let them tell their story – we often cut people short or refrain from going into too much depth because we fill in the gaps ourselves based on our assumptions – this can be very inaccurate.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a:t>
            </a:r>
            <a:r>
              <a:rPr lang="en-GB" sz="1200" kern="1200" baseline="0" dirty="0" smtClean="0">
                <a:solidFill>
                  <a:schemeClr val="tx1"/>
                </a:solidFill>
                <a:effectLst/>
                <a:latin typeface="+mn-lt"/>
                <a:ea typeface="+mn-ea"/>
                <a:cs typeface="+mn-cs"/>
              </a:rPr>
              <a:t> = </a:t>
            </a:r>
            <a:r>
              <a:rPr lang="en-GB" sz="1200" kern="1200" dirty="0" smtClean="0">
                <a:solidFill>
                  <a:schemeClr val="tx1"/>
                </a:solidFill>
                <a:effectLst/>
                <a:latin typeface="+mn-lt"/>
                <a:ea typeface="+mn-ea"/>
                <a:cs typeface="+mn-cs"/>
              </a:rPr>
              <a:t>Remember, you are not dealing in facts, but trying to listen to someone else’s reality.  And then enabling them to see for themselves that their world can be different if they so choose.  If your understanding of their world is faulty, they will find it difficult to respond to your work with them.</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75</a:t>
            </a:fld>
            <a:endParaRPr lang="en-GB"/>
          </a:p>
        </p:txBody>
      </p:sp>
    </p:spTree>
    <p:extLst>
      <p:ext uri="{BB962C8B-B14F-4D97-AF65-F5344CB8AC3E}">
        <p14:creationId xmlns:p14="http://schemas.microsoft.com/office/powerpoint/2010/main" val="24295452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Not limitless</a:t>
            </a:r>
            <a:r>
              <a:rPr lang="en-GB" i="1" baseline="0" dirty="0" smtClean="0"/>
              <a:t> open Qs – this is not an interrogation.  It’s all about trying to genuinely understand their perspective and responding to that.</a:t>
            </a:r>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76</a:t>
            </a:fld>
            <a:endParaRPr lang="en-GB"/>
          </a:p>
        </p:txBody>
      </p:sp>
    </p:spTree>
    <p:extLst>
      <p:ext uri="{BB962C8B-B14F-4D97-AF65-F5344CB8AC3E}">
        <p14:creationId xmlns:p14="http://schemas.microsoft.com/office/powerpoint/2010/main" val="30828339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 = Discrepant means inconsistent.  To help them identify that where they are now is not where they want to be.   The discrepancy between what they do now and what they really want leads to unease.  That unease can be voiced in many forms.   Verbal expressions like ‘I think I need to start doing things differently’ are one example and is referred to as change talk or self-motivating statements.  I should, I need to, I want to, I am going to are other examples. Dissonance/Discrepancy – the difference between what one is doing and what one really wants in life – and how mismatched they are.</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B/C = </a:t>
            </a:r>
            <a:r>
              <a:rPr lang="en-GB" sz="1200" kern="1200" dirty="0" smtClean="0">
                <a:solidFill>
                  <a:schemeClr val="tx1"/>
                </a:solidFill>
                <a:effectLst/>
                <a:latin typeface="+mn-lt"/>
                <a:ea typeface="+mn-ea"/>
                <a:cs typeface="+mn-cs"/>
              </a:rPr>
              <a:t>Cognitive Dissonance introduced by </a:t>
            </a:r>
            <a:r>
              <a:rPr lang="en-GB" sz="1200" kern="1200" dirty="0" err="1" smtClean="0">
                <a:solidFill>
                  <a:schemeClr val="tx1"/>
                </a:solidFill>
                <a:effectLst/>
                <a:latin typeface="+mn-lt"/>
                <a:ea typeface="+mn-ea"/>
                <a:cs typeface="+mn-cs"/>
              </a:rPr>
              <a:t>Festinger</a:t>
            </a:r>
            <a:r>
              <a:rPr lang="en-GB" sz="1200" kern="1200" dirty="0" smtClean="0">
                <a:solidFill>
                  <a:schemeClr val="tx1"/>
                </a:solidFill>
                <a:effectLst/>
                <a:latin typeface="+mn-lt"/>
                <a:ea typeface="+mn-ea"/>
                <a:cs typeface="+mn-cs"/>
              </a:rPr>
              <a:t> (1957) who found that where people became aware that their behaviour conflicted with their values and beliefs and long term goals, they were more likely to want to change in order to reduce the discomfort.  This results in intrinsic motivation and is long lived. Highlight discrepancies: plant the seed from which self-motivation can grow.</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 = Extrinsic motivation is short lived: Kohn (2000) and </a:t>
            </a:r>
            <a:r>
              <a:rPr lang="en-GB" sz="1200" kern="1200" dirty="0" err="1" smtClean="0">
                <a:solidFill>
                  <a:schemeClr val="tx1"/>
                </a:solidFill>
                <a:effectLst/>
                <a:latin typeface="+mn-lt"/>
                <a:ea typeface="+mn-ea"/>
                <a:cs typeface="+mn-cs"/>
              </a:rPr>
              <a:t>Deci</a:t>
            </a:r>
            <a:r>
              <a:rPr lang="en-GB" sz="1200" kern="1200" dirty="0" smtClean="0">
                <a:solidFill>
                  <a:schemeClr val="tx1"/>
                </a:solidFill>
                <a:effectLst/>
                <a:latin typeface="+mn-lt"/>
                <a:ea typeface="+mn-ea"/>
                <a:cs typeface="+mn-cs"/>
              </a:rPr>
              <a:t> &amp; Ryan (1987) found that behaviour which is reinforced only by rewards tended to stop when the rewards stop.  (Similarities to CSA?)  Is their any point linking too much to the CSA?  </a:t>
            </a:r>
          </a:p>
          <a:p>
            <a:r>
              <a:rPr lang="en-GB" sz="1200" kern="1200" dirty="0" smtClean="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79</a:t>
            </a:fld>
            <a:endParaRPr lang="en-GB"/>
          </a:p>
        </p:txBody>
      </p:sp>
    </p:spTree>
    <p:extLst>
      <p:ext uri="{BB962C8B-B14F-4D97-AF65-F5344CB8AC3E}">
        <p14:creationId xmlns:p14="http://schemas.microsoft.com/office/powerpoint/2010/main" val="17415077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Internal discomfort (discrepancy or cognitive</a:t>
            </a:r>
            <a:r>
              <a:rPr lang="en-GB" i="1" baseline="0" dirty="0" smtClean="0"/>
              <a:t> dissonance) are not the same as confrontation!  There is not place for confrontation in MI.</a:t>
            </a:r>
          </a:p>
          <a:p>
            <a:r>
              <a:rPr lang="en-GB" i="1" baseline="0" dirty="0" smtClean="0"/>
              <a:t>Material rewards cause a external change (extrinsic) – and lasts only as long as the reward continues.</a:t>
            </a:r>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80</a:t>
            </a:fld>
            <a:endParaRPr lang="en-GB"/>
          </a:p>
        </p:txBody>
      </p:sp>
    </p:spTree>
    <p:extLst>
      <p:ext uri="{BB962C8B-B14F-4D97-AF65-F5344CB8AC3E}">
        <p14:creationId xmlns:p14="http://schemas.microsoft.com/office/powerpoint/2010/main" val="19154931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 = All change work involves A LOSS of some sort – comfort zone – and this needs to be recognised when working towards change.</a:t>
            </a: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83</a:t>
            </a:fld>
            <a:endParaRPr lang="en-GB"/>
          </a:p>
        </p:txBody>
      </p:sp>
    </p:spTree>
    <p:extLst>
      <p:ext uri="{BB962C8B-B14F-4D97-AF65-F5344CB8AC3E}">
        <p14:creationId xmlns:p14="http://schemas.microsoft.com/office/powerpoint/2010/main" val="40628215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84</a:t>
            </a:fld>
            <a:endParaRPr lang="en-GB"/>
          </a:p>
        </p:txBody>
      </p:sp>
    </p:spTree>
    <p:extLst>
      <p:ext uri="{BB962C8B-B14F-4D97-AF65-F5344CB8AC3E}">
        <p14:creationId xmlns:p14="http://schemas.microsoft.com/office/powerpoint/2010/main" val="13088416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C = Don’t keep doing the same thing if it is not working – change tack.   </a:t>
            </a:r>
          </a:p>
        </p:txBody>
      </p:sp>
      <p:sp>
        <p:nvSpPr>
          <p:cNvPr id="4" name="Slide Number Placeholder 3"/>
          <p:cNvSpPr>
            <a:spLocks noGrp="1"/>
          </p:cNvSpPr>
          <p:nvPr>
            <p:ph type="sldNum" sz="quarter" idx="10"/>
          </p:nvPr>
        </p:nvSpPr>
        <p:spPr/>
        <p:txBody>
          <a:bodyPr/>
          <a:lstStyle/>
          <a:p>
            <a:fld id="{A3A5832C-C0BF-423B-82BB-592F887574C9}" type="slidenum">
              <a:rPr lang="en-GB" smtClean="0"/>
              <a:t>87</a:t>
            </a:fld>
            <a:endParaRPr lang="en-GB"/>
          </a:p>
        </p:txBody>
      </p:sp>
    </p:spTree>
    <p:extLst>
      <p:ext uri="{BB962C8B-B14F-4D97-AF65-F5344CB8AC3E}">
        <p14:creationId xmlns:p14="http://schemas.microsoft.com/office/powerpoint/2010/main" val="11482368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88</a:t>
            </a:fld>
            <a:endParaRPr lang="en-GB"/>
          </a:p>
        </p:txBody>
      </p:sp>
    </p:spTree>
    <p:extLst>
      <p:ext uri="{BB962C8B-B14F-4D97-AF65-F5344CB8AC3E}">
        <p14:creationId xmlns:p14="http://schemas.microsoft.com/office/powerpoint/2010/main" val="2155896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first one is wrong.  Advice should not be controlling – it should be informative.</a:t>
            </a:r>
            <a:r>
              <a:rPr lang="en-GB" baseline="0" dirty="0" smtClean="0"/>
              <a:t>   </a:t>
            </a:r>
            <a:r>
              <a:rPr lang="en-GB" dirty="0" smtClean="0"/>
              <a:t>Material rewards and sanctions are also good at getting people to change.  But once</a:t>
            </a:r>
            <a:r>
              <a:rPr lang="en-GB" baseline="0" dirty="0" smtClean="0"/>
              <a:t> those rewards stop, the behaviour reverts back and is not maintained.  Is this what you want?  Therefore, it is better to encourage change through listening, affirmation and praise.</a:t>
            </a:r>
          </a:p>
          <a:p>
            <a:r>
              <a:rPr lang="en-GB" i="1" dirty="0" smtClean="0"/>
              <a:t>References</a:t>
            </a:r>
          </a:p>
          <a:p>
            <a:r>
              <a:rPr lang="en-GB" i="1" dirty="0" smtClean="0"/>
              <a:t>A&amp;B :</a:t>
            </a:r>
            <a:r>
              <a:rPr lang="en-GB" i="1" baseline="0" dirty="0" smtClean="0"/>
              <a:t> West 1990 (i.e. the opposite of A’s message)</a:t>
            </a:r>
            <a:endParaRPr lang="en-GB" i="1" dirty="0" smtClean="0"/>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91</a:t>
            </a:fld>
            <a:endParaRPr lang="en-GB"/>
          </a:p>
        </p:txBody>
      </p:sp>
    </p:spTree>
    <p:extLst>
      <p:ext uri="{BB962C8B-B14F-4D97-AF65-F5344CB8AC3E}">
        <p14:creationId xmlns:p14="http://schemas.microsoft.com/office/powerpoint/2010/main" val="1737983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92</a:t>
            </a:fld>
            <a:endParaRPr lang="en-GB"/>
          </a:p>
        </p:txBody>
      </p:sp>
    </p:spTree>
    <p:extLst>
      <p:ext uri="{BB962C8B-B14F-4D97-AF65-F5344CB8AC3E}">
        <p14:creationId xmlns:p14="http://schemas.microsoft.com/office/powerpoint/2010/main" val="33596118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  = Support self-motivating statements when you hear them.   ‘I think I can do this’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‘I’m sure you can’.   ‘It looks like I need to get to grips with this’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‘Shall we see how we can make this happen?’  ‘Right, I’m ready, let’s do it’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‘with fighting spirit like that I’m sure you’ll do it’.  </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B = Self-motivation is not something that can be given to someone  Self motivating statements have to come from the individual.  The facilitator must back off from trying to persuade – it can ironically make that person more likely to resist.</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 = We must respond positively to this ‘commitment language’.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If expressed commitment increases in intensity during a session, change is more likely.  (remember, if it reduces, change what you are doing).</a:t>
            </a:r>
          </a:p>
          <a:p>
            <a:endParaRPr lang="en-GB" sz="1200" kern="1200" dirty="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a:t>
            </a:r>
            <a:r>
              <a:rPr lang="en-GB" sz="1200" kern="1200" baseline="0" dirty="0" smtClean="0">
                <a:solidFill>
                  <a:schemeClr val="tx1"/>
                </a:solidFill>
                <a:effectLst/>
                <a:latin typeface="+mn-lt"/>
                <a:ea typeface="+mn-ea"/>
                <a:cs typeface="+mn-cs"/>
              </a:rPr>
              <a:t> = Research shows that what facilitator’s believe users can or cannot do affects them too (Pygmalion effect after Bernard Shaw’s play where a lower class lady is taught to speak in upper class tone quite effectively – presumably because of the positive belief of her teacher in her).</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5832C-C0BF-423B-82BB-592F887574C9}" type="slidenum">
              <a:rPr lang="en-GB" smtClean="0"/>
              <a:t>95</a:t>
            </a:fld>
            <a:endParaRPr lang="en-GB"/>
          </a:p>
        </p:txBody>
      </p:sp>
    </p:spTree>
    <p:extLst>
      <p:ext uri="{BB962C8B-B14F-4D97-AF65-F5344CB8AC3E}">
        <p14:creationId xmlns:p14="http://schemas.microsoft.com/office/powerpoint/2010/main" val="37505206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96</a:t>
            </a:fld>
            <a:endParaRPr lang="en-GB"/>
          </a:p>
        </p:txBody>
      </p:sp>
    </p:spTree>
    <p:extLst>
      <p:ext uri="{BB962C8B-B14F-4D97-AF65-F5344CB8AC3E}">
        <p14:creationId xmlns:p14="http://schemas.microsoft.com/office/powerpoint/2010/main" val="5421398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All of the above are true</a:t>
            </a:r>
            <a:r>
              <a:rPr lang="en-GB" baseline="0" dirty="0" smtClean="0"/>
              <a:t>.  Interestingly, there was significantly more impact on future learning behaviour when this ‘commitment language’ increased in intensity and quality towards the end of the session rather than decreased during the session.</a:t>
            </a:r>
            <a:endParaRPr lang="en-GB" dirty="0" smtClean="0"/>
          </a:p>
          <a:p>
            <a:endParaRPr lang="en-GB" dirty="0" smtClean="0"/>
          </a:p>
          <a:p>
            <a:r>
              <a:rPr lang="en-GB" i="1" dirty="0" smtClean="0"/>
              <a:t>References:</a:t>
            </a:r>
          </a:p>
          <a:p>
            <a:r>
              <a:rPr lang="en-GB" i="1" dirty="0" err="1" smtClean="0"/>
              <a:t>Amrhein</a:t>
            </a:r>
            <a:r>
              <a:rPr lang="en-GB" i="1" dirty="0" smtClean="0"/>
              <a:t> et al 2003 Psycholinguistic research</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99</a:t>
            </a:fld>
            <a:endParaRPr lang="en-GB"/>
          </a:p>
        </p:txBody>
      </p:sp>
    </p:spTree>
    <p:extLst>
      <p:ext uri="{BB962C8B-B14F-4D97-AF65-F5344CB8AC3E}">
        <p14:creationId xmlns:p14="http://schemas.microsoft.com/office/powerpoint/2010/main" val="17521404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100</a:t>
            </a:fld>
            <a:endParaRPr lang="en-GB"/>
          </a:p>
        </p:txBody>
      </p:sp>
    </p:spTree>
    <p:extLst>
      <p:ext uri="{BB962C8B-B14F-4D97-AF65-F5344CB8AC3E}">
        <p14:creationId xmlns:p14="http://schemas.microsoft.com/office/powerpoint/2010/main" val="28808786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good for:</a:t>
            </a:r>
          </a:p>
          <a:p>
            <a:r>
              <a:rPr lang="en-GB" sz="1200" dirty="0" smtClean="0"/>
              <a:t>Your trainees</a:t>
            </a:r>
          </a:p>
          <a:p>
            <a:r>
              <a:rPr lang="en-GB" sz="1200" dirty="0" smtClean="0"/>
              <a:t>Your patients</a:t>
            </a:r>
          </a:p>
          <a:p>
            <a:r>
              <a:rPr lang="en-GB" sz="1200" dirty="0" smtClean="0"/>
              <a:t>Your children </a:t>
            </a:r>
          </a:p>
          <a:p>
            <a:r>
              <a:rPr lang="en-GB" sz="1200" dirty="0" smtClean="0"/>
              <a:t>The rest of your family</a:t>
            </a:r>
          </a:p>
          <a:p>
            <a:r>
              <a:rPr lang="en-GB" sz="1200" dirty="0" smtClean="0"/>
              <a:t>Your relatives</a:t>
            </a:r>
          </a:p>
          <a:p>
            <a:r>
              <a:rPr lang="en-GB" sz="1200" dirty="0" smtClean="0"/>
              <a:t>Yourself</a:t>
            </a:r>
          </a:p>
          <a:p>
            <a:r>
              <a:rPr lang="en-GB" sz="1200" dirty="0" smtClean="0"/>
              <a:t>The WORLD!</a:t>
            </a:r>
          </a:p>
          <a:p>
            <a:endParaRPr lang="en-GB" sz="1200" dirty="0" smtClean="0"/>
          </a:p>
          <a:p>
            <a:r>
              <a:rPr lang="en-GB" sz="1200" dirty="0" smtClean="0"/>
              <a:t>Furthermore…</a:t>
            </a:r>
          </a:p>
          <a:p>
            <a:pPr marL="457200" indent="-457200">
              <a:buFont typeface="+mj-lt"/>
              <a:buAutoNum type="arabicPeriod"/>
            </a:pPr>
            <a:r>
              <a:rPr lang="en-GB" sz="1200" dirty="0" smtClean="0"/>
              <a:t>You do not need qualification in psychology, psychiatry or counselling.   </a:t>
            </a:r>
          </a:p>
          <a:p>
            <a:pPr marL="457200" indent="-457200">
              <a:buFont typeface="+mj-lt"/>
              <a:buAutoNum type="arabicPeriod"/>
            </a:pPr>
            <a:r>
              <a:rPr lang="en-GB" sz="1200" dirty="0" smtClean="0"/>
              <a:t>Anyone can develop these skills.</a:t>
            </a:r>
          </a:p>
          <a:p>
            <a:endParaRPr lang="en-GB" sz="1200"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102</a:t>
            </a:fld>
            <a:endParaRPr lang="en-GB"/>
          </a:p>
        </p:txBody>
      </p:sp>
    </p:spTree>
    <p:extLst>
      <p:ext uri="{BB962C8B-B14F-4D97-AF65-F5344CB8AC3E}">
        <p14:creationId xmlns:p14="http://schemas.microsoft.com/office/powerpoint/2010/main" val="29140948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This</a:t>
            </a:r>
            <a:r>
              <a:rPr lang="en-GB" baseline="0" dirty="0" smtClean="0"/>
              <a:t> cycle is described as ‘a personal pathway through the stages and helps understand the multiple influences involved in the acquisition and cessation of addictions’ (</a:t>
            </a:r>
            <a:r>
              <a:rPr lang="en-GB" baseline="0" dirty="0" err="1" smtClean="0"/>
              <a:t>Diclemente</a:t>
            </a:r>
            <a:r>
              <a:rPr lang="en-GB" baseline="0" dirty="0" smtClean="0"/>
              <a:t>, 2006).</a:t>
            </a:r>
          </a:p>
          <a:p>
            <a:pPr marL="171450" indent="-171450">
              <a:buFont typeface="Arial" panose="020B0604020202020204" pitchFamily="34" charset="0"/>
              <a:buChar char="•"/>
            </a:pPr>
            <a:r>
              <a:rPr lang="en-GB" baseline="0" dirty="0" smtClean="0"/>
              <a:t>This model can be applied to other areas of change – not just addictive behaviours.</a:t>
            </a:r>
          </a:p>
          <a:p>
            <a:pPr marL="171450" indent="-171450">
              <a:buFont typeface="Arial" panose="020B0604020202020204" pitchFamily="34" charset="0"/>
              <a:buChar char="•"/>
            </a:pPr>
            <a:r>
              <a:rPr lang="en-GB" baseline="0" dirty="0" smtClean="0"/>
              <a:t>Motivational Interviewing techniques are particularly effective in the early stages of </a:t>
            </a:r>
            <a:r>
              <a:rPr lang="en-GB" baseline="0" dirty="0" err="1" smtClean="0"/>
              <a:t>precontemplation</a:t>
            </a:r>
            <a:r>
              <a:rPr lang="en-GB" baseline="0" dirty="0" smtClean="0"/>
              <a:t> and contemplation (Heather 1996).</a:t>
            </a:r>
          </a:p>
          <a:p>
            <a:pPr marL="171450" indent="-171450">
              <a:buFont typeface="Arial" panose="020B0604020202020204" pitchFamily="34" charset="0"/>
              <a:buChar char="•"/>
            </a:pPr>
            <a:r>
              <a:rPr lang="en-GB" baseline="0" dirty="0" smtClean="0"/>
              <a:t>But that doesn’t mean you limit MI to the first two stages – they can enhance other stages too.</a:t>
            </a:r>
          </a:p>
          <a:p>
            <a:pPr marL="171450" indent="-171450">
              <a:buFont typeface="Arial" panose="020B0604020202020204" pitchFamily="34" charset="0"/>
              <a:buChar char="•"/>
            </a:pPr>
            <a:r>
              <a:rPr lang="en-GB" baseline="0" dirty="0" smtClean="0"/>
              <a:t>The right hand image simplifies the traditional pie on the left – and helps bring out the essence of what the model is all about.</a:t>
            </a:r>
          </a:p>
          <a:p>
            <a:pPr marL="171450" indent="-171450">
              <a:buFont typeface="Arial" panose="020B0604020202020204" pitchFamily="34" charset="0"/>
              <a:buChar char="•"/>
            </a:pPr>
            <a:r>
              <a:rPr lang="en-GB" baseline="0" dirty="0" smtClean="0"/>
              <a:t>GP Trainers are pretty good with helping trainees o</a:t>
            </a:r>
            <a:r>
              <a:rPr lang="en-GB" sz="1200" kern="1200" dirty="0" smtClean="0">
                <a:solidFill>
                  <a:schemeClr val="tx1"/>
                </a:solidFill>
                <a:latin typeface="+mn-lt"/>
                <a:ea typeface="+mn-ea"/>
                <a:cs typeface="+mn-cs"/>
              </a:rPr>
              <a:t>nce trainees have made a decision to change or do something different. Where they need help with is the</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GP trainee in the resistant or ambivalent stages of pre-contemplation and contemplation respectively.</a:t>
            </a:r>
            <a:endParaRPr lang="en-GB" baseline="0" dirty="0" smtClean="0"/>
          </a:p>
          <a:p>
            <a:pPr marL="171450" indent="-171450">
              <a:buFont typeface="Arial" panose="020B0604020202020204" pitchFamily="34" charset="0"/>
              <a:buChar char="•"/>
            </a:pPr>
            <a:endParaRPr lang="en-GB" baseline="0" dirty="0" smtClean="0"/>
          </a:p>
          <a:p>
            <a:pPr marL="0" indent="0">
              <a:buFont typeface="Arial" panose="020B0604020202020204" pitchFamily="34" charset="0"/>
              <a:buNone/>
            </a:pPr>
            <a:r>
              <a:rPr lang="en-GB" b="1" u="sng" baseline="0" dirty="0" smtClean="0"/>
              <a:t>THE STAGES</a:t>
            </a:r>
          </a:p>
          <a:p>
            <a:pPr marL="0" indent="0">
              <a:buFont typeface="Arial" panose="020B0604020202020204" pitchFamily="34" charset="0"/>
              <a:buNone/>
            </a:pPr>
            <a:r>
              <a:rPr lang="en-GB" baseline="0" dirty="0" smtClean="0"/>
              <a:t>PRECONTEMPLATION – change is not being considered.  ‘Don’t want to change. Not a problem’.  Other people may think someone has a problem, but that person does not.  ‘I don’t need to change’  Resistance.  Unconscious incompetence.  ‘I don’t think I’m fat and I don’t </a:t>
            </a:r>
            <a:r>
              <a:rPr lang="en-GB" baseline="0" dirty="0" err="1" smtClean="0"/>
              <a:t>wanna</a:t>
            </a:r>
            <a:r>
              <a:rPr lang="en-GB" baseline="0" dirty="0" smtClean="0"/>
              <a:t> lose weight’</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CONTEMPLATION – seeds of doubt have been sown but the person remains unsure = ambivalence rather than resistance.  ‘I’m thinking about it’.  Conscious incompetence  ‘Gosh, I can’t get into these clothes.  They’re uncomfortably tight and I’ve got a holiday soon’.  Ambivalence = the presence of two opposing views resulting in a state of inaction or indecision.   Sometimes, ambivalence is misinterpreted by facilitators/educators as a lack of motivation!   There are three types of ambivalence. 1. The JOY-JOY dilemma (choose between two good things) – generally pretty easy and does not usually need MI.  2. The PAIN-PAIN dilemma (choose between two bad things) – again, pretty easy – choose the least worst.  Again, does not usually need Mi.  3. The JOY-PAIN dilemma – one path means you gain something you need but lose something valuable.  The other path means to keep that valuable something but you don’t gain what you need.  Whatever you do, you both gain and lose.  This is where MI helps a lot – work out pros and cons using a motivational balance sheet.  It’s the JOY-PAIN dilemma that most addicts (drug, alcohol, smoking) face.  You have to explore both the PROs and CONS of NOT CHANGING and of CHANGING.</a:t>
            </a:r>
          </a:p>
          <a:p>
            <a:pPr marL="0" indent="0">
              <a:buFont typeface="Arial" panose="020B0604020202020204" pitchFamily="34" charset="0"/>
              <a:buNone/>
            </a:pPr>
            <a:endParaRPr lang="en-GB"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aseline="0" dirty="0" smtClean="0"/>
              <a:t>PREPARATION – You’ve decided to make plans to change.   ‘I will change’  You’re making a decision to change. You may feel happy and focused about this change, OR you may feel anxious.</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ACTION – You decide what you’re actually going to do to make the earlier decision to change happen.  ‘I have started to..’  You will hear self-motivating language/commitment talk like ‘I want to change because…’, ‘I can change because’, ‘I will definitely start changing…’, ‘I’m ready to start changing now’.  In the past, if you ever find that you wanted to change but your plans don’t materialise, you’re still at the contemplation stage!</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MAINTENANCE – ‘I am changing’.  overcome day-to-day temptations to return to the previous behaviour.   Conscious competence.</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RELAPSE – ‘</a:t>
            </a:r>
            <a:r>
              <a:rPr lang="en-GB" baseline="0" dirty="0" err="1" smtClean="0"/>
              <a:t>Ooops</a:t>
            </a:r>
            <a:r>
              <a:rPr lang="en-GB" baseline="0" dirty="0" smtClean="0"/>
              <a:t>..’ is common when changing behaviour and on average occurs about 7 times before permanent change happens with addictive behaviours like smoking and alcohol.  But relapse is part of the process.   In order to re-join the cycle, treat this as an opportunity to learn from your experience.</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LEFT THE CYCLE COMPLETELY – ‘Yippy!’   when the new behaviour is integrated into your lifestyle and you no longer need to remind yourself of the reasons to maintain the behaviour.    Unconscious Competence.</a:t>
            </a:r>
          </a:p>
          <a:p>
            <a:pPr marL="0" indent="0">
              <a:buFont typeface="Arial" panose="020B0604020202020204" pitchFamily="34" charset="0"/>
              <a:buNone/>
            </a:pPr>
            <a:endParaRPr lang="en-GB" dirty="0" smtClean="0"/>
          </a:p>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103</a:t>
            </a:fld>
            <a:endParaRPr lang="en-GB"/>
          </a:p>
        </p:txBody>
      </p:sp>
    </p:spTree>
    <p:extLst>
      <p:ext uri="{BB962C8B-B14F-4D97-AF65-F5344CB8AC3E}">
        <p14:creationId xmlns:p14="http://schemas.microsoft.com/office/powerpoint/2010/main" val="129313040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Motivation is a process.  It cannot</a:t>
            </a:r>
            <a:r>
              <a:rPr lang="en-GB" baseline="0" dirty="0" smtClean="0"/>
              <a:t> be shovelled into a wheel barrow and handed over to someone.  You have to work at it.  That work needn’t be hard work (for the facilitator). </a:t>
            </a:r>
          </a:p>
          <a:p>
            <a:r>
              <a:rPr lang="en-GB" dirty="0" smtClean="0">
                <a:sym typeface="Wingdings" panose="05000000000000000000" pitchFamily="2" charset="2"/>
              </a:rPr>
              <a:t>MOST OF YOU DO THIS STUFF PERIODICALLY WITHOUT EVEN KNOWING.</a:t>
            </a:r>
          </a:p>
          <a:p>
            <a:r>
              <a:rPr lang="en-GB" sz="1200" kern="1200" dirty="0" smtClean="0">
                <a:solidFill>
                  <a:schemeClr val="tx1"/>
                </a:solidFill>
                <a:effectLst/>
                <a:latin typeface="+mn-lt"/>
                <a:ea typeface="+mn-ea"/>
                <a:cs typeface="+mn-cs"/>
              </a:rPr>
              <a:t>‘The meaning of your communication is the response you get.  If you are not getting the response you want, change what you are doing.’ (</a:t>
            </a:r>
            <a:r>
              <a:rPr lang="en-GB" sz="1200" kern="1200" dirty="0" err="1" smtClean="0">
                <a:solidFill>
                  <a:schemeClr val="tx1"/>
                </a:solidFill>
                <a:effectLst/>
                <a:latin typeface="+mn-lt"/>
                <a:ea typeface="+mn-ea"/>
                <a:cs typeface="+mn-cs"/>
              </a:rPr>
              <a:t>Laborde</a:t>
            </a:r>
            <a:r>
              <a:rPr lang="en-GB" sz="1200" kern="1200" dirty="0" smtClean="0">
                <a:solidFill>
                  <a:schemeClr val="tx1"/>
                </a:solidFill>
                <a:effectLst/>
                <a:latin typeface="+mn-lt"/>
                <a:ea typeface="+mn-ea"/>
                <a:cs typeface="+mn-cs"/>
              </a:rPr>
              <a:t> 1987)</a:t>
            </a:r>
          </a:p>
          <a:p>
            <a:r>
              <a:rPr lang="en-GB" sz="1200" kern="1200" dirty="0" smtClean="0">
                <a:solidFill>
                  <a:schemeClr val="tx1"/>
                </a:solidFill>
                <a:effectLst/>
                <a:latin typeface="+mn-lt"/>
                <a:ea typeface="+mn-ea"/>
                <a:cs typeface="+mn-cs"/>
              </a:rPr>
              <a:t>The meaning of your communication is the response you get.  Which may be different to the one you intended.</a:t>
            </a:r>
          </a:p>
          <a:p>
            <a:r>
              <a:rPr lang="en-GB" sz="1200" kern="1200" dirty="0" smtClean="0">
                <a:solidFill>
                  <a:schemeClr val="tx1"/>
                </a:solidFill>
                <a:effectLst/>
                <a:latin typeface="+mn-lt"/>
                <a:ea typeface="+mn-ea"/>
                <a:cs typeface="+mn-cs"/>
              </a:rPr>
              <a:t>Don’t assume what the other person read about your behaviour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Ask them!  Otherwise unsuccessful interactions and outcomes.</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sym typeface="Wingdings" panose="05000000000000000000" pitchFamily="2" charset="2"/>
              </a:rPr>
              <a:t>Practise : </a:t>
            </a:r>
            <a:r>
              <a:rPr lang="en-GB" sz="1200" dirty="0" smtClean="0"/>
              <a:t>our tone of voice needs to be gentle and reflective rather than accusing.</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104</a:t>
            </a:fld>
            <a:endParaRPr lang="en-GB"/>
          </a:p>
        </p:txBody>
      </p:sp>
    </p:spTree>
    <p:extLst>
      <p:ext uri="{BB962C8B-B14F-4D97-AF65-F5344CB8AC3E}">
        <p14:creationId xmlns:p14="http://schemas.microsoft.com/office/powerpoint/2010/main" val="22111849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a:p>
            <a:r>
              <a:rPr lang="en-GB" baseline="0" dirty="0" smtClean="0"/>
              <a:t>Affirm</a:t>
            </a:r>
          </a:p>
          <a:p>
            <a:pPr marL="171450" indent="-171450">
              <a:buFont typeface="Arial" panose="020B0604020202020204" pitchFamily="34" charset="0"/>
              <a:buChar char="•"/>
            </a:pPr>
            <a:r>
              <a:rPr lang="en-GB" b="1" baseline="0" dirty="0" smtClean="0">
                <a:solidFill>
                  <a:schemeClr val="accent4"/>
                </a:solidFill>
              </a:rPr>
              <a:t>People are more likely to change if they feel good about themselves and are affirmed </a:t>
            </a:r>
            <a:r>
              <a:rPr lang="en-GB" baseline="0" dirty="0" smtClean="0">
                <a:solidFill>
                  <a:schemeClr val="accent4"/>
                </a:solidFill>
              </a:rPr>
              <a:t>(</a:t>
            </a:r>
            <a:r>
              <a:rPr lang="en-GB" baseline="0" dirty="0" smtClean="0"/>
              <a:t>Rogers 1951).  </a:t>
            </a:r>
          </a:p>
          <a:p>
            <a:pPr marL="171450" indent="-171450">
              <a:buFont typeface="Arial" panose="020B0604020202020204" pitchFamily="34" charset="0"/>
              <a:buChar char="•"/>
            </a:pPr>
            <a:r>
              <a:rPr lang="en-GB" baseline="0" dirty="0" smtClean="0"/>
              <a:t>Therefore build their </a:t>
            </a:r>
            <a:r>
              <a:rPr lang="en-GB" b="1" baseline="0" dirty="0" smtClean="0">
                <a:solidFill>
                  <a:schemeClr val="accent4"/>
                </a:solidFill>
              </a:rPr>
              <a:t>self-belief and self-confidence</a:t>
            </a:r>
            <a:r>
              <a:rPr lang="en-GB" baseline="0" dirty="0" smtClean="0">
                <a:solidFill>
                  <a:schemeClr val="accent4"/>
                </a:solidFill>
              </a:rPr>
              <a:t>.    </a:t>
            </a:r>
            <a:r>
              <a:rPr lang="en-GB" baseline="0" dirty="0" smtClean="0"/>
              <a:t>Do not label/judge them.   </a:t>
            </a:r>
            <a:r>
              <a:rPr lang="en-GB" b="1" baseline="0" dirty="0" smtClean="0">
                <a:solidFill>
                  <a:srgbClr val="FFC000"/>
                </a:solidFill>
              </a:rPr>
              <a:t>Value</a:t>
            </a:r>
            <a:r>
              <a:rPr lang="en-GB" baseline="0" dirty="0" smtClean="0"/>
              <a:t> them as an individual.</a:t>
            </a:r>
          </a:p>
          <a:p>
            <a:pPr marL="171450" indent="-171450">
              <a:buFont typeface="Arial" panose="020B0604020202020204" pitchFamily="34" charset="0"/>
              <a:buChar char="•"/>
            </a:pPr>
            <a:r>
              <a:rPr lang="en-GB" baseline="0" dirty="0" smtClean="0"/>
              <a:t>Some who is affirmed feels they are a </a:t>
            </a:r>
            <a:r>
              <a:rPr lang="en-GB" b="1" baseline="0" dirty="0" smtClean="0"/>
              <a:t>valuable human being.  </a:t>
            </a:r>
          </a:p>
          <a:p>
            <a:pPr marL="171450" indent="-171450">
              <a:buFont typeface="Arial" panose="020B0604020202020204" pitchFamily="34" charset="0"/>
              <a:buChar char="•"/>
            </a:pPr>
            <a:r>
              <a:rPr lang="en-GB" baseline="0" dirty="0" err="1" smtClean="0"/>
              <a:t>Esp</a:t>
            </a:r>
            <a:r>
              <a:rPr lang="en-GB" baseline="0" dirty="0" smtClean="0"/>
              <a:t> important at the </a:t>
            </a:r>
            <a:r>
              <a:rPr lang="en-GB" b="1" baseline="0" dirty="0" smtClean="0"/>
              <a:t>beginning of a working relationship.</a:t>
            </a:r>
          </a:p>
          <a:p>
            <a:pPr marL="171450" indent="-171450">
              <a:buFont typeface="Arial" panose="020B0604020202020204" pitchFamily="34" charset="0"/>
              <a:buChar char="•"/>
            </a:pPr>
            <a:r>
              <a:rPr lang="en-GB" baseline="0" dirty="0" smtClean="0"/>
              <a:t>Trotter (1999) – in order to accept </a:t>
            </a:r>
            <a:r>
              <a:rPr lang="en-GB" b="1" baseline="0" dirty="0" smtClean="0"/>
              <a:t>one criticism, you need to hear at least 5 positive affirmations </a:t>
            </a:r>
            <a:r>
              <a:rPr lang="en-GB" baseline="0" dirty="0" smtClean="0"/>
              <a:t>about your behaviour.  But what happens in real life is the opposite – is it any wonder that what results is resistance?</a:t>
            </a:r>
          </a:p>
          <a:p>
            <a:pPr marL="171450" indent="-171450">
              <a:buFont typeface="Arial" panose="020B0604020202020204" pitchFamily="34" charset="0"/>
              <a:buChar char="•"/>
            </a:pPr>
            <a:endParaRPr lang="en-GB" baseline="0" dirty="0" smtClean="0"/>
          </a:p>
          <a:p>
            <a:pPr marL="0" indent="0">
              <a:buFont typeface="Arial" panose="020B0604020202020204" pitchFamily="34" charset="0"/>
              <a:buNone/>
            </a:pPr>
            <a:r>
              <a:rPr lang="en-GB" baseline="0" dirty="0" smtClean="0"/>
              <a:t>Listen</a:t>
            </a:r>
          </a:p>
          <a:p>
            <a:pPr marL="171450" indent="-171450">
              <a:buFont typeface="Arial" panose="020B0604020202020204" pitchFamily="34" charset="0"/>
              <a:buChar char="•"/>
            </a:pPr>
            <a:r>
              <a:rPr lang="en-GB" baseline="0" dirty="0" smtClean="0"/>
              <a:t>We all think we listen well, but we don’t – we are </a:t>
            </a:r>
            <a:r>
              <a:rPr lang="en-GB" b="1" baseline="0" dirty="0" smtClean="0"/>
              <a:t>continuously bombarded by distractions</a:t>
            </a:r>
            <a:r>
              <a:rPr lang="en-GB" baseline="0" dirty="0" smtClean="0"/>
              <a:t>, or own inner dialogue and so on.</a:t>
            </a:r>
          </a:p>
          <a:p>
            <a:pPr marL="171450" indent="-171450">
              <a:buFont typeface="Arial" panose="020B0604020202020204" pitchFamily="34" charset="0"/>
              <a:buChar char="•"/>
            </a:pPr>
            <a:r>
              <a:rPr lang="en-GB" baseline="0" dirty="0" smtClean="0"/>
              <a:t>Listening is </a:t>
            </a:r>
            <a:r>
              <a:rPr lang="en-GB" b="1" baseline="0" dirty="0" smtClean="0"/>
              <a:t>not just hearing the words.</a:t>
            </a:r>
          </a:p>
          <a:p>
            <a:pPr marL="171450" indent="-171450">
              <a:buFont typeface="Arial" panose="020B0604020202020204" pitchFamily="34" charset="0"/>
              <a:buChar char="•"/>
            </a:pPr>
            <a:r>
              <a:rPr lang="en-GB" baseline="0" dirty="0" smtClean="0"/>
              <a:t>Listening is hearing to gain a better understanding.</a:t>
            </a:r>
          </a:p>
          <a:p>
            <a:pPr marL="171450" indent="-171450">
              <a:buFont typeface="Arial" panose="020B0604020202020204" pitchFamily="34" charset="0"/>
              <a:buChar char="•"/>
            </a:pPr>
            <a:r>
              <a:rPr lang="en-GB" baseline="0" dirty="0" smtClean="0"/>
              <a:t>With listening, we get a </a:t>
            </a:r>
            <a:r>
              <a:rPr lang="en-GB" b="1" baseline="0" dirty="0" smtClean="0"/>
              <a:t>better understanding </a:t>
            </a:r>
            <a:r>
              <a:rPr lang="en-GB" baseline="0" dirty="0" smtClean="0"/>
              <a:t>of an individuals </a:t>
            </a:r>
            <a:r>
              <a:rPr lang="en-GB" b="1" baseline="0" dirty="0" smtClean="0"/>
              <a:t>long term values and the conflicts with present behaviour </a:t>
            </a:r>
            <a:r>
              <a:rPr lang="en-GB" baseline="0" dirty="0" smtClean="0"/>
              <a:t>(enabling us to tease out dissonance or discrepancy).</a:t>
            </a:r>
          </a:p>
          <a:p>
            <a:pPr marL="171450" indent="-171450">
              <a:buFont typeface="Arial" panose="020B0604020202020204" pitchFamily="34" charset="0"/>
              <a:buChar char="•"/>
            </a:pPr>
            <a:r>
              <a:rPr lang="en-GB" baseline="0" dirty="0" smtClean="0"/>
              <a:t>Many people have experienced </a:t>
            </a:r>
            <a:r>
              <a:rPr lang="en-GB" b="1" baseline="0" dirty="0" smtClean="0"/>
              <a:t>a ‘good talking to’ </a:t>
            </a:r>
            <a:r>
              <a:rPr lang="en-GB" baseline="0" dirty="0" smtClean="0"/>
              <a:t>but very few receive </a:t>
            </a:r>
            <a:r>
              <a:rPr lang="en-GB" b="1" baseline="0" dirty="0" smtClean="0"/>
              <a:t>a ‘good listening to’.</a:t>
            </a:r>
          </a:p>
          <a:p>
            <a:pPr marL="171450" indent="-171450">
              <a:buFont typeface="Arial" panose="020B0604020202020204" pitchFamily="34" charset="0"/>
              <a:buChar char="•"/>
            </a:pPr>
            <a:r>
              <a:rPr lang="en-GB" baseline="0" dirty="0" smtClean="0"/>
              <a:t>And don’t forget about </a:t>
            </a:r>
            <a:r>
              <a:rPr lang="en-GB" b="1" baseline="0" dirty="0" smtClean="0"/>
              <a:t>body language and tone of voice </a:t>
            </a:r>
            <a:r>
              <a:rPr lang="en-GB" baseline="0" dirty="0" smtClean="0"/>
              <a:t>– this too gives information as to whether someone feels they are being listened to.</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Open Questions</a:t>
            </a:r>
          </a:p>
          <a:p>
            <a:pPr marL="0" indent="0">
              <a:buFont typeface="Arial" panose="020B0604020202020204" pitchFamily="34" charset="0"/>
              <a:buNone/>
            </a:pPr>
            <a:r>
              <a:rPr lang="en-GB" baseline="0" dirty="0" smtClean="0"/>
              <a:t>Questions that cannot be answered by simply saying yes or no.</a:t>
            </a:r>
          </a:p>
          <a:p>
            <a:pPr marL="0" indent="0">
              <a:buFont typeface="Arial" panose="020B0604020202020204" pitchFamily="34" charset="0"/>
              <a:buNone/>
            </a:pPr>
            <a:r>
              <a:rPr lang="en-GB" i="1" baseline="0" dirty="0" smtClean="0"/>
              <a:t>What, tell me, explain to me, describe what</a:t>
            </a:r>
          </a:p>
          <a:p>
            <a:pPr marL="0" indent="0">
              <a:buFont typeface="Arial" panose="020B0604020202020204" pitchFamily="34" charset="0"/>
              <a:buNone/>
            </a:pPr>
            <a:r>
              <a:rPr lang="en-GB" i="1" baseline="0" dirty="0" smtClean="0"/>
              <a:t>How, when, where, which, who, why?</a:t>
            </a:r>
          </a:p>
          <a:p>
            <a:pPr marL="0" indent="0">
              <a:buFont typeface="Arial" panose="020B0604020202020204" pitchFamily="34" charset="0"/>
              <a:buNone/>
            </a:pPr>
            <a:r>
              <a:rPr lang="en-GB" baseline="0" dirty="0" smtClean="0"/>
              <a:t>Integrate open questions in a way to produce natural helical dialogue.   This can only be done if you LISTEN, REFLECT and show a GENUINE SPIRIT of wanting to help the other person (and thus EMPATHISE).   </a:t>
            </a:r>
          </a:p>
          <a:p>
            <a:pPr marL="0" indent="0">
              <a:buFont typeface="Arial" panose="020B0604020202020204" pitchFamily="34" charset="0"/>
              <a:buNone/>
            </a:pPr>
            <a:r>
              <a:rPr lang="en-GB" baseline="0" dirty="0" smtClean="0"/>
              <a:t>As a cold technique, open Qs do not lead to self-motivation (Lambert 1976) </a:t>
            </a:r>
            <a:r>
              <a:rPr lang="en-GB" baseline="0" dirty="0" smtClean="0">
                <a:sym typeface="Wingdings" panose="05000000000000000000" pitchFamily="2" charset="2"/>
              </a:rPr>
              <a:t> feels like interrogation!</a:t>
            </a:r>
          </a:p>
          <a:p>
            <a:pPr marL="0" indent="0">
              <a:buFont typeface="Arial" panose="020B0604020202020204" pitchFamily="34" charset="0"/>
              <a:buNone/>
            </a:pPr>
            <a:r>
              <a:rPr lang="en-GB" baseline="0" dirty="0" smtClean="0">
                <a:sym typeface="Wingdings" panose="05000000000000000000" pitchFamily="2" charset="2"/>
              </a:rPr>
              <a:t>And it’s not about asking as many open Qs as possible – even just the one or two with high level of reflective listening can be the catalyst that sparks the motivation to change.</a:t>
            </a:r>
          </a:p>
          <a:p>
            <a:pPr marL="0" indent="0">
              <a:buFont typeface="Arial" panose="020B0604020202020204" pitchFamily="34" charset="0"/>
              <a:buNone/>
            </a:pPr>
            <a:r>
              <a:rPr lang="en-GB" baseline="0" dirty="0" smtClean="0">
                <a:sym typeface="Wingdings" panose="05000000000000000000" pitchFamily="2" charset="2"/>
              </a:rPr>
              <a:t>Miller &amp; </a:t>
            </a:r>
            <a:r>
              <a:rPr lang="en-GB" baseline="0" dirty="0" err="1" smtClean="0">
                <a:sym typeface="Wingdings" panose="05000000000000000000" pitchFamily="2" charset="2"/>
              </a:rPr>
              <a:t>Rollnick</a:t>
            </a:r>
            <a:r>
              <a:rPr lang="en-GB" baseline="0" dirty="0" smtClean="0">
                <a:sym typeface="Wingdings" panose="05000000000000000000" pitchFamily="2" charset="2"/>
              </a:rPr>
              <a:t> suggest limiting to no more than 3 questions in a row.</a:t>
            </a:r>
          </a:p>
          <a:p>
            <a:pPr marL="0" indent="0">
              <a:buFont typeface="Arial" panose="020B0604020202020204" pitchFamily="34" charset="0"/>
              <a:buNone/>
            </a:pPr>
            <a:endParaRPr lang="en-GB" baseline="0" dirty="0" smtClean="0">
              <a:sym typeface="Wingdings" panose="05000000000000000000" pitchFamily="2" charset="2"/>
            </a:endParaRPr>
          </a:p>
          <a:p>
            <a:pPr marL="0" indent="0">
              <a:buFont typeface="Arial" panose="020B0604020202020204" pitchFamily="34" charset="0"/>
              <a:buNone/>
            </a:pPr>
            <a:r>
              <a:rPr lang="en-GB" baseline="0" dirty="0" smtClean="0">
                <a:sym typeface="Wingdings" panose="05000000000000000000" pitchFamily="2" charset="2"/>
              </a:rPr>
              <a:t>Summarise &amp; Reflect Listening</a:t>
            </a:r>
          </a:p>
          <a:p>
            <a:pPr marL="171450" indent="-171450">
              <a:buFont typeface="Arial" panose="020B0604020202020204" pitchFamily="34" charset="0"/>
              <a:buChar char="•"/>
            </a:pPr>
            <a:r>
              <a:rPr lang="en-GB" baseline="0" dirty="0" smtClean="0">
                <a:sym typeface="Wingdings" panose="05000000000000000000" pitchFamily="2" charset="2"/>
              </a:rPr>
              <a:t>To help them FEEL understood </a:t>
            </a:r>
          </a:p>
          <a:p>
            <a:pPr marL="171450" indent="-171450">
              <a:buFont typeface="Arial" panose="020B0604020202020204" pitchFamily="34" charset="0"/>
              <a:buChar char="•"/>
            </a:pPr>
            <a:r>
              <a:rPr lang="en-GB" baseline="0" dirty="0" smtClean="0">
                <a:sym typeface="Wingdings" panose="05000000000000000000" pitchFamily="2" charset="2"/>
              </a:rPr>
              <a:t>Because feeling understood not only makes them likely to open up more and tell you more, but also opens up their possibility to change (i.e. reduces resistance).</a:t>
            </a:r>
          </a:p>
          <a:p>
            <a:pPr marL="171450" indent="-171450">
              <a:buFont typeface="Arial" panose="020B0604020202020204" pitchFamily="34" charset="0"/>
              <a:buChar char="•"/>
            </a:pPr>
            <a:r>
              <a:rPr lang="en-GB" baseline="0" dirty="0" smtClean="0">
                <a:sym typeface="Wingdings" panose="05000000000000000000" pitchFamily="2" charset="2"/>
              </a:rPr>
              <a:t>Summarising and reflecting also helps US to clarify things and get a better idea of what’s going on for the other person.</a:t>
            </a:r>
          </a:p>
          <a:p>
            <a:pPr marL="171450" indent="-171450">
              <a:buFont typeface="Arial" panose="020B0604020202020204" pitchFamily="34" charset="0"/>
              <a:buChar char="•"/>
            </a:pPr>
            <a:r>
              <a:rPr lang="en-GB" baseline="0" dirty="0" smtClean="0">
                <a:sym typeface="Wingdings" panose="05000000000000000000" pitchFamily="2" charset="2"/>
              </a:rPr>
              <a:t>And it helps us develop discrepancy or cognitive dissonance (the inconsistency between a persons values or long term goals and their current behaviour).</a:t>
            </a:r>
            <a:endParaRPr lang="en-GB" baseline="0" dirty="0" smtClean="0"/>
          </a:p>
          <a:p>
            <a:pPr marL="171450" indent="-171450">
              <a:buFont typeface="Arial" panose="020B0604020202020204" pitchFamily="34" charset="0"/>
              <a:buChar char="•"/>
            </a:pPr>
            <a:r>
              <a:rPr lang="en-GB" i="1" baseline="0" dirty="0" smtClean="0"/>
              <a:t>So you mean….. </a:t>
            </a:r>
            <a:r>
              <a:rPr lang="en-GB" baseline="0" dirty="0" smtClean="0"/>
              <a:t>rather than </a:t>
            </a:r>
            <a:r>
              <a:rPr lang="en-GB" i="1" baseline="0" dirty="0" smtClean="0"/>
              <a:t>Do you mean?  </a:t>
            </a:r>
            <a:r>
              <a:rPr lang="en-GB" baseline="0" dirty="0" smtClean="0"/>
              <a:t>(latter feels like interrogation)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smtClean="0"/>
              <a:t>It can happen anywhere in the dialogue – not just at the end.</a:t>
            </a:r>
          </a:p>
          <a:p>
            <a:pPr marL="171450" indent="-171450">
              <a:buFont typeface="Arial" panose="020B0604020202020204" pitchFamily="34" charset="0"/>
              <a:buChar char="•"/>
            </a:pPr>
            <a:r>
              <a:rPr lang="en-GB" baseline="0" dirty="0" smtClean="0"/>
              <a:t>They don’t have to be lengthy – some can be a simple reflection of what they have said or more complex when linking what has been said to cognitive dissonance.</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Support Self-motivating Statements</a:t>
            </a:r>
          </a:p>
          <a:p>
            <a:pPr marL="171450" indent="-171450">
              <a:buFont typeface="Arial" panose="020B0604020202020204" pitchFamily="34" charset="0"/>
              <a:buChar char="•"/>
            </a:pPr>
            <a:r>
              <a:rPr lang="en-GB" baseline="0" dirty="0" smtClean="0"/>
              <a:t>A self-motivating statement always comes from the learner, not the facilitator.</a:t>
            </a:r>
          </a:p>
          <a:p>
            <a:pPr marL="171450" indent="-171450">
              <a:buFont typeface="Arial" panose="020B0604020202020204" pitchFamily="34" charset="0"/>
              <a:buChar char="•"/>
            </a:pPr>
            <a:r>
              <a:rPr lang="en-GB" baseline="0" dirty="0" smtClean="0"/>
              <a:t>It states a positive desire to change (revealing element of confidence and willingness).</a:t>
            </a:r>
          </a:p>
          <a:p>
            <a:pPr marL="171450" indent="-171450">
              <a:buFont typeface="Arial" panose="020B0604020202020204" pitchFamily="34" charset="0"/>
              <a:buChar char="•"/>
            </a:pPr>
            <a:r>
              <a:rPr lang="en-GB" baseline="0" dirty="0" smtClean="0"/>
              <a:t>There is personal ownership – </a:t>
            </a:r>
            <a:r>
              <a:rPr lang="en-GB" i="1" baseline="0" dirty="0" smtClean="0"/>
              <a:t>‘I want to change’, ‘I can change’, ‘I will change’ </a:t>
            </a:r>
            <a:r>
              <a:rPr lang="en-GB" baseline="0" dirty="0" smtClean="0"/>
              <a:t>(the use of the word ‘I’)</a:t>
            </a:r>
          </a:p>
          <a:p>
            <a:pPr marL="171450" indent="-171450">
              <a:buFont typeface="Arial" panose="020B0604020202020204" pitchFamily="34" charset="0"/>
              <a:buChar char="•"/>
            </a:pPr>
            <a:r>
              <a:rPr lang="en-GB" baseline="0" dirty="0" err="1" smtClean="0"/>
              <a:t>Amrhein’s</a:t>
            </a:r>
            <a:r>
              <a:rPr lang="en-GB" baseline="0" dirty="0" smtClean="0"/>
              <a:t> psycholinguistic research (2003) says, good self-motivating statements  (or ‘commitment language’) incorporate </a:t>
            </a:r>
            <a:r>
              <a:rPr lang="en-GB" baseline="0" dirty="0" err="1" smtClean="0"/>
              <a:t>i</a:t>
            </a:r>
            <a:r>
              <a:rPr lang="en-GB" baseline="0" dirty="0" smtClean="0"/>
              <a:t>) a need/reasons to change  ii) a desire to change   iii) ability to change   iv) a commitment to change.</a:t>
            </a:r>
          </a:p>
          <a:p>
            <a:pPr marL="171450" indent="-171450">
              <a:buFont typeface="Arial" panose="020B0604020202020204" pitchFamily="34" charset="0"/>
              <a:buChar char="•"/>
            </a:pPr>
            <a:r>
              <a:rPr lang="en-GB" baseline="0" dirty="0" err="1" smtClean="0"/>
              <a:t>Bem’s</a:t>
            </a:r>
            <a:r>
              <a:rPr lang="en-GB" baseline="0" dirty="0" smtClean="0"/>
              <a:t> self-perception theory (1972): we tend to believe what we hear ourselves say.</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Reflection </a:t>
            </a:r>
          </a:p>
          <a:p>
            <a:pPr marL="0" indent="0">
              <a:buFont typeface="Arial" panose="020B0604020202020204" pitchFamily="34" charset="0"/>
              <a:buNone/>
            </a:pPr>
            <a:r>
              <a:rPr lang="en-GB" baseline="0" dirty="0" smtClean="0"/>
              <a:t>Repeating or rephrasing what someone has said.  Results in them telling you more about it.  Reflection helps ensure that what is disclosed is not directed by you or your assumptions about the other </a:t>
            </a:r>
            <a:r>
              <a:rPr lang="en-GB" baseline="0" dirty="0" err="1" smtClean="0"/>
              <a:t>person;s</a:t>
            </a:r>
            <a:r>
              <a:rPr lang="en-GB" baseline="0" dirty="0" smtClean="0"/>
              <a:t> experience.  Rather it flows from the storyteller and what is important to them.  (UNLIKE closed  or specific questions from us).   </a:t>
            </a:r>
          </a:p>
          <a:p>
            <a:pPr marL="0" indent="0">
              <a:buFont typeface="Arial" panose="020B0604020202020204" pitchFamily="34" charset="0"/>
              <a:buNone/>
            </a:pPr>
            <a:r>
              <a:rPr lang="en-GB" baseline="0" dirty="0" smtClean="0"/>
              <a:t>You can reflect back….</a:t>
            </a:r>
          </a:p>
          <a:p>
            <a:pPr marL="171450" indent="-171450">
              <a:buFont typeface="Arial" panose="020B0604020202020204" pitchFamily="34" charset="0"/>
              <a:buChar char="•"/>
            </a:pPr>
            <a:r>
              <a:rPr lang="en-GB" baseline="0" dirty="0" smtClean="0"/>
              <a:t>Actual words said to encourage further disclosure</a:t>
            </a:r>
          </a:p>
          <a:p>
            <a:pPr marL="171450" indent="-171450">
              <a:buFont typeface="Arial" panose="020B0604020202020204" pitchFamily="34" charset="0"/>
              <a:buChar char="•"/>
            </a:pPr>
            <a:r>
              <a:rPr lang="en-GB" baseline="0" dirty="0" smtClean="0"/>
              <a:t>Meaning you have gathered so far</a:t>
            </a:r>
          </a:p>
          <a:p>
            <a:pPr marL="171450" indent="-171450">
              <a:buFont typeface="Arial" panose="020B0604020202020204" pitchFamily="34" charset="0"/>
              <a:buChar char="•"/>
            </a:pPr>
            <a:r>
              <a:rPr lang="en-GB" baseline="0" dirty="0" smtClean="0"/>
              <a:t>Non-</a:t>
            </a:r>
            <a:r>
              <a:rPr lang="en-GB" baseline="0" dirty="0" err="1" smtClean="0"/>
              <a:t>verbals</a:t>
            </a:r>
            <a:r>
              <a:rPr lang="en-GB" baseline="0" dirty="0" smtClean="0"/>
              <a:t> that you have noticed that may be significant</a:t>
            </a:r>
          </a:p>
          <a:p>
            <a:pPr marL="171450" indent="-171450">
              <a:buFont typeface="Arial" panose="020B0604020202020204" pitchFamily="34" charset="0"/>
              <a:buChar char="•"/>
            </a:pPr>
            <a:r>
              <a:rPr lang="en-GB" baseline="0" dirty="0" err="1" smtClean="0"/>
              <a:t>Emtoions</a:t>
            </a:r>
            <a:r>
              <a:rPr lang="en-GB" baseline="0" dirty="0" smtClean="0"/>
              <a:t> and feelings that you have sensed that may be significant</a:t>
            </a:r>
          </a:p>
          <a:p>
            <a:pPr marL="171450" indent="-171450">
              <a:buFont typeface="Arial" panose="020B0604020202020204" pitchFamily="34" charset="0"/>
              <a:buChar char="•"/>
            </a:pPr>
            <a:r>
              <a:rPr lang="en-GB" baseline="0" dirty="0" smtClean="0"/>
              <a:t>A summary of what has been said so far.</a:t>
            </a:r>
          </a:p>
          <a:p>
            <a:pPr marL="171450" indent="-171450">
              <a:buFont typeface="Arial" panose="020B0604020202020204" pitchFamily="34" charset="0"/>
              <a:buChar char="•"/>
            </a:pPr>
            <a:r>
              <a:rPr lang="en-GB" baseline="0" dirty="0" smtClean="0"/>
              <a:t>A summary of a focused part of the session – like the pros and cons understood so far</a:t>
            </a:r>
          </a:p>
          <a:p>
            <a:pPr marL="0" indent="0">
              <a:buFont typeface="Arial" panose="020B0604020202020204" pitchFamily="34" charset="0"/>
              <a:buNone/>
            </a:pPr>
            <a:endParaRPr lang="en-GB" baseline="0" dirty="0" smtClean="0"/>
          </a:p>
        </p:txBody>
      </p:sp>
      <p:sp>
        <p:nvSpPr>
          <p:cNvPr id="4" name="Slide Number Placeholder 3"/>
          <p:cNvSpPr>
            <a:spLocks noGrp="1"/>
          </p:cNvSpPr>
          <p:nvPr>
            <p:ph type="sldNum" sz="quarter" idx="10"/>
          </p:nvPr>
        </p:nvSpPr>
        <p:spPr/>
        <p:txBody>
          <a:bodyPr/>
          <a:lstStyle/>
          <a:p>
            <a:fld id="{DB848576-12ED-4842-977D-6590054D4860}" type="slidenum">
              <a:rPr lang="en-GB" smtClean="0"/>
              <a:t>105</a:t>
            </a:fld>
            <a:endParaRPr lang="en-GB"/>
          </a:p>
        </p:txBody>
      </p:sp>
    </p:spTree>
    <p:extLst>
      <p:ext uri="{BB962C8B-B14F-4D97-AF65-F5344CB8AC3E}">
        <p14:creationId xmlns:p14="http://schemas.microsoft.com/office/powerpoint/2010/main" val="121241783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 careful of why questions – they can  have unintended overtones of criticism.</a:t>
            </a:r>
            <a:r>
              <a:rPr lang="en-GB" baseline="0" dirty="0" smtClean="0"/>
              <a:t>   Gentle with the questioning or reframe Why questions to something like ‘What is it about that which….’</a:t>
            </a:r>
          </a:p>
          <a:p>
            <a:r>
              <a:rPr lang="en-GB" baseline="0" dirty="0" smtClean="0"/>
              <a:t>Actually, what maters most, as in all conversations, is not the exact for of words, but the manner in which they are spoken and the response you get.</a:t>
            </a:r>
          </a:p>
          <a:p>
            <a:r>
              <a:rPr lang="en-GB" baseline="0" dirty="0" smtClean="0"/>
              <a:t>Don’t ask more than three questions in a row (even if they are open ones).  </a:t>
            </a:r>
          </a:p>
        </p:txBody>
      </p:sp>
      <p:sp>
        <p:nvSpPr>
          <p:cNvPr id="4" name="Slide Number Placeholder 3"/>
          <p:cNvSpPr>
            <a:spLocks noGrp="1"/>
          </p:cNvSpPr>
          <p:nvPr>
            <p:ph type="sldNum" sz="quarter" idx="10"/>
          </p:nvPr>
        </p:nvSpPr>
        <p:spPr/>
        <p:txBody>
          <a:bodyPr/>
          <a:lstStyle/>
          <a:p>
            <a:fld id="{DB848576-12ED-4842-977D-6590054D4860}" type="slidenum">
              <a:rPr lang="en-GB" smtClean="0"/>
              <a:t>107</a:t>
            </a:fld>
            <a:endParaRPr lang="en-GB"/>
          </a:p>
        </p:txBody>
      </p:sp>
    </p:spTree>
    <p:extLst>
      <p:ext uri="{BB962C8B-B14F-4D97-AF65-F5344CB8AC3E}">
        <p14:creationId xmlns:p14="http://schemas.microsoft.com/office/powerpoint/2010/main" val="391883594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Socrates,</a:t>
            </a:r>
            <a:r>
              <a:rPr lang="en-GB" baseline="0" dirty="0" smtClean="0"/>
              <a:t> the 5</a:t>
            </a:r>
            <a:r>
              <a:rPr lang="en-GB" baseline="30000" dirty="0" smtClean="0"/>
              <a:t>th</a:t>
            </a:r>
            <a:r>
              <a:rPr lang="en-GB" baseline="0" dirty="0" smtClean="0"/>
              <a:t> C BC philosopher, asked questions that led the speaker to present arguments for change themselves.  He teased out discrepancy.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this technique, </a:t>
            </a:r>
            <a:r>
              <a:rPr lang="en-US" sz="1200" b="1" kern="1200" dirty="0" smtClean="0">
                <a:solidFill>
                  <a:schemeClr val="tx1"/>
                </a:solidFill>
                <a:effectLst/>
                <a:latin typeface="+mn-lt"/>
                <a:ea typeface="+mn-ea"/>
                <a:cs typeface="+mn-cs"/>
              </a:rPr>
              <a:t>the teacher professes ignorance of the topic in order to engage in dialogue with the students.</a:t>
            </a:r>
            <a:r>
              <a:rPr lang="en-US" sz="1200" kern="1200" dirty="0" smtClean="0">
                <a:solidFill>
                  <a:schemeClr val="tx1"/>
                </a:solidFill>
                <a:effectLst/>
                <a:latin typeface="+mn-lt"/>
                <a:ea typeface="+mn-ea"/>
                <a:cs typeface="+mn-cs"/>
              </a:rPr>
              <a:t> With this “acting dumb,” the student develops the fullest possible knowledge about the topic. </a:t>
            </a:r>
          </a:p>
          <a:p>
            <a:r>
              <a:rPr lang="en-GB" dirty="0" smtClean="0">
                <a:effectLst/>
              </a:rPr>
              <a:t>Named for Socrates (ca. 470-399 B. C.), the early Greek philosopher/teacher, a Socratic approach to teaching is based on the practice of disciplined, rigorously thoughtful dialogue. The instructor professes ignorance of the topic under discussion in order to elicit engaged dialogue with students. Socrates was convinced that disciplined practice of thoughtful questioning enables the scholar/student to examine ideas logically and to be able to determine the validity of those ideas. Also known as the dialectical approach, this type of questioning can correct misconceptions and lead to reliable knowledge construction. </a:t>
            </a:r>
          </a:p>
          <a:p>
            <a:r>
              <a:rPr lang="en-GB" dirty="0" smtClean="0">
                <a:effectLst/>
              </a:rPr>
              <a:t>Although "Socratic questioning" appears simple, it is in fact intensely rigorous. As described in the writings of Plato, a student of Socrates, the teacher feigns ignorance about a given subject in order to acquire another person's fullest possible knowledge of the topic. </a:t>
            </a:r>
            <a:r>
              <a:rPr lang="en-GB" smtClean="0">
                <a:effectLst/>
              </a:rPr>
              <a:t>Individuals have the capacity to recognize contradictions, so Socrates assumed that incomplete or inaccurate ideas would be corrected during the process of disciplined questioning, and hence would lead to progressively greater truth and accuracy.</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109</a:t>
            </a:fld>
            <a:endParaRPr lang="en-GB"/>
          </a:p>
        </p:txBody>
      </p:sp>
    </p:spTree>
    <p:extLst>
      <p:ext uri="{BB962C8B-B14F-4D97-AF65-F5344CB8AC3E}">
        <p14:creationId xmlns:p14="http://schemas.microsoft.com/office/powerpoint/2010/main" val="65857613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Socrates,</a:t>
            </a:r>
            <a:r>
              <a:rPr lang="en-GB" baseline="0" dirty="0" smtClean="0"/>
              <a:t> the 5</a:t>
            </a:r>
            <a:r>
              <a:rPr lang="en-GB" baseline="30000" dirty="0" smtClean="0"/>
              <a:t>th</a:t>
            </a:r>
            <a:r>
              <a:rPr lang="en-GB" baseline="0" dirty="0" smtClean="0"/>
              <a:t> C BC philosopher, asked questions that led the speaker to present arguments for change themselves.  He teased out discrepancy.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this technique, </a:t>
            </a:r>
            <a:r>
              <a:rPr lang="en-US" sz="1200" b="1" kern="1200" dirty="0" smtClean="0">
                <a:solidFill>
                  <a:schemeClr val="tx1"/>
                </a:solidFill>
                <a:effectLst/>
                <a:latin typeface="+mn-lt"/>
                <a:ea typeface="+mn-ea"/>
                <a:cs typeface="+mn-cs"/>
              </a:rPr>
              <a:t>the teacher professes ignorance of the topic in order to engage in dialogue with the students.</a:t>
            </a:r>
            <a:r>
              <a:rPr lang="en-US" sz="1200" kern="1200" dirty="0" smtClean="0">
                <a:solidFill>
                  <a:schemeClr val="tx1"/>
                </a:solidFill>
                <a:effectLst/>
                <a:latin typeface="+mn-lt"/>
                <a:ea typeface="+mn-ea"/>
                <a:cs typeface="+mn-cs"/>
              </a:rPr>
              <a:t> With this “acting dumb,” the student develops the fullest possible knowledge about the topic. </a:t>
            </a:r>
          </a:p>
          <a:p>
            <a:r>
              <a:rPr lang="en-GB" dirty="0" smtClean="0">
                <a:effectLst/>
              </a:rPr>
              <a:t>Named for Socrates (ca. 470-399 B. C.), the early Greek philosopher/teacher, a Socratic approach to teaching is based on the practice of disciplined, rigorously thoughtful dialogue. The instructor professes ignorance of the topic under discussion in order to elicit engaged dialogue with students. Socrates was convinced that disciplined practice of thoughtful questioning enables the scholar/student to examine ideas logically and to be able to determine the validity of those ideas. Also known as the dialectical approach, this type of questioning can correct misconceptions and lead to reliable knowledge construction. </a:t>
            </a:r>
          </a:p>
          <a:p>
            <a:r>
              <a:rPr lang="en-GB" dirty="0" smtClean="0">
                <a:effectLst/>
              </a:rPr>
              <a:t>Although "Socratic questioning" appears simple, it is in fact intensely rigorous. As described in the writings of Plato, a student of Socrates, the teacher feigns ignorance about a given subject in order to acquire another person's fullest possible knowledge of the topic. </a:t>
            </a:r>
            <a:r>
              <a:rPr lang="en-GB" smtClean="0">
                <a:effectLst/>
              </a:rPr>
              <a:t>Individuals have the capacity to recognize contradictions, so Socrates assumed that incomplete or inaccurate ideas would be corrected during the process of disciplined questioning, and hence would lead to progressively greater truth and accuracy.</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110</a:t>
            </a:fld>
            <a:endParaRPr lang="en-GB"/>
          </a:p>
        </p:txBody>
      </p:sp>
    </p:spTree>
    <p:extLst>
      <p:ext uri="{BB962C8B-B14F-4D97-AF65-F5344CB8AC3E}">
        <p14:creationId xmlns:p14="http://schemas.microsoft.com/office/powerpoint/2010/main" val="100086596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Roadblocks are interventions</a:t>
            </a:r>
            <a:r>
              <a:rPr lang="en-GB" baseline="0" dirty="0" smtClean="0"/>
              <a:t> from the facilitator which hinder change (Thomas Gordon, 1970).   The intention of roadblocks is good – for example to help problem solve, but what often results is bad </a:t>
            </a:r>
            <a:r>
              <a:rPr lang="en-GB" baseline="0" dirty="0" smtClean="0">
                <a:sym typeface="Wingdings" panose="05000000000000000000" pitchFamily="2" charset="2"/>
              </a:rPr>
              <a:t> resistance.</a:t>
            </a:r>
          </a:p>
          <a:p>
            <a:r>
              <a:rPr lang="en-GB" baseline="0" dirty="0" smtClean="0">
                <a:sym typeface="Wingdings" panose="05000000000000000000" pitchFamily="2" charset="2"/>
              </a:rPr>
              <a:t>Moralising: ‘Was that fair?’</a:t>
            </a:r>
          </a:p>
          <a:p>
            <a:r>
              <a:rPr lang="en-GB" baseline="0" dirty="0" smtClean="0">
                <a:sym typeface="Wingdings" panose="05000000000000000000" pitchFamily="2" charset="2"/>
              </a:rPr>
              <a:t>Judging: ‘That wasn’t the best thing to do was it?’</a:t>
            </a:r>
          </a:p>
          <a:p>
            <a:r>
              <a:rPr lang="en-GB" baseline="0" dirty="0" smtClean="0">
                <a:sym typeface="Wingdings" panose="05000000000000000000" pitchFamily="2" charset="2"/>
              </a:rPr>
              <a:t>Lecturing/Directing: ‘I would do x, y and z’</a:t>
            </a:r>
          </a:p>
          <a:p>
            <a:r>
              <a:rPr lang="en-GB" baseline="0" dirty="0" smtClean="0">
                <a:sym typeface="Wingdings" panose="05000000000000000000" pitchFamily="2" charset="2"/>
              </a:rPr>
              <a:t>Criticising: ‘That wasn’t very clever was it?’</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111</a:t>
            </a:fld>
            <a:endParaRPr lang="en-GB"/>
          </a:p>
        </p:txBody>
      </p:sp>
    </p:spTree>
    <p:extLst>
      <p:ext uri="{BB962C8B-B14F-4D97-AF65-F5344CB8AC3E}">
        <p14:creationId xmlns:p14="http://schemas.microsoft.com/office/powerpoint/2010/main" val="388914031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Manage resistance by</a:t>
            </a:r>
          </a:p>
          <a:p>
            <a:r>
              <a:rPr lang="en-GB" baseline="0" dirty="0" smtClean="0"/>
              <a:t>Listen, Reflect and Summarise more</a:t>
            </a:r>
          </a:p>
          <a:p>
            <a:r>
              <a:rPr lang="en-GB" baseline="0" dirty="0" smtClean="0"/>
              <a:t>Ask less questions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Emphasise personal choices and control</a:t>
            </a:r>
          </a:p>
          <a:p>
            <a:r>
              <a:rPr lang="en-GB" baseline="0" dirty="0" smtClean="0"/>
              <a:t>May need to find a new focus</a:t>
            </a:r>
          </a:p>
          <a:p>
            <a:r>
              <a:rPr lang="en-GB" baseline="0" dirty="0" smtClean="0"/>
              <a:t>Highlight discrepancies ( &amp; Socratic Questions)</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One view of resistance is that the client is behaving defiantly (usually facilitator).  Another is that resistance is a signal that the client views the situation differently (client’s).  The facilitator needs to adjust to resistance,</a:t>
            </a:r>
            <a:r>
              <a:rPr lang="en-GB" sz="1200" b="0" i="0" kern="1200" baseline="0" dirty="0" smtClean="0">
                <a:solidFill>
                  <a:schemeClr val="tx1"/>
                </a:solidFill>
                <a:effectLst/>
                <a:latin typeface="+mn-lt"/>
                <a:ea typeface="+mn-ea"/>
                <a:cs typeface="+mn-cs"/>
              </a:rPr>
              <a:t> avoid argument, express empathy, and divert the energy the client is investing in resistance towards a positive change.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dirty="0" smtClean="0">
                <a:solidFill>
                  <a:schemeClr val="tx1"/>
                </a:solidFill>
                <a:effectLst/>
                <a:latin typeface="+mn-lt"/>
                <a:ea typeface="+mn-ea"/>
                <a:cs typeface="+mn-cs"/>
                <a:sym typeface="Wingdings" panose="05000000000000000000" pitchFamily="2" charset="2"/>
              </a:rPr>
              <a:t>Here’s a comprehensive list of ways to deflect that energy towards a positive direction.  Remember, these questions can appear aggressive if not asked in the right way!</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Simple reflection</a:t>
            </a:r>
            <a:r>
              <a:rPr lang="en-GB" sz="1200" kern="1200" dirty="0" smtClean="0">
                <a:solidFill>
                  <a:schemeClr val="tx1"/>
                </a:solidFill>
                <a:effectLst/>
                <a:latin typeface="+mn-lt"/>
                <a:ea typeface="+mn-ea"/>
                <a:cs typeface="+mn-cs"/>
              </a:rPr>
              <a:t>: The simplest approach to responding to resistance is with </a:t>
            </a:r>
            <a:r>
              <a:rPr lang="en-GB" sz="1200" kern="1200" dirty="0" err="1" smtClean="0">
                <a:solidFill>
                  <a:schemeClr val="tx1"/>
                </a:solidFill>
                <a:effectLst/>
                <a:latin typeface="+mn-lt"/>
                <a:ea typeface="+mn-ea"/>
                <a:cs typeface="+mn-cs"/>
              </a:rPr>
              <a:t>nonresistance</a:t>
            </a:r>
            <a:r>
              <a:rPr lang="en-GB" sz="1200" kern="1200" dirty="0" smtClean="0">
                <a:solidFill>
                  <a:schemeClr val="tx1"/>
                </a:solidFill>
                <a:effectLst/>
                <a:latin typeface="+mn-lt"/>
                <a:ea typeface="+mn-ea"/>
                <a:cs typeface="+mn-cs"/>
              </a:rPr>
              <a:t>, by repeating the client’s statement in a neutral form.  This acknowledges and validates what the client has said and can elicit an opposing response.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I don’t plan to quit drinking anytime soon.</a:t>
            </a:r>
          </a:p>
          <a:p>
            <a:r>
              <a:rPr lang="en-GB" sz="1200" kern="1200" dirty="0" smtClean="0">
                <a:solidFill>
                  <a:schemeClr val="tx1"/>
                </a:solidFill>
                <a:effectLst/>
                <a:latin typeface="+mn-lt"/>
                <a:ea typeface="+mn-ea"/>
                <a:cs typeface="+mn-cs"/>
              </a:rPr>
              <a:t>Clinician: You don’t think that abstinence would work for you right now.</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Amplified reflection</a:t>
            </a:r>
            <a:r>
              <a:rPr lang="en-GB" sz="1200" kern="1200" dirty="0" smtClean="0">
                <a:solidFill>
                  <a:schemeClr val="tx1"/>
                </a:solidFill>
                <a:effectLst/>
                <a:latin typeface="+mn-lt"/>
                <a:ea typeface="+mn-ea"/>
                <a:cs typeface="+mn-cs"/>
              </a:rPr>
              <a:t>: Another strategy is to reflect the client’s statement in an exaggerated form—to state it in a more extreme way but without sarcasm.  This can move the client toward positive change rather than resistance.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I don’t know why my wife is worried about this.  I don’t drink</a:t>
            </a:r>
          </a:p>
          <a:p>
            <a:r>
              <a:rPr lang="en-GB" sz="1200" kern="1200" dirty="0" smtClean="0">
                <a:solidFill>
                  <a:schemeClr val="tx1"/>
                </a:solidFill>
                <a:effectLst/>
                <a:latin typeface="+mn-lt"/>
                <a:ea typeface="+mn-ea"/>
                <a:cs typeface="+mn-cs"/>
              </a:rPr>
              <a:t>Clinician: So your wife is worrying needlessly.</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Double-sided reflection</a:t>
            </a:r>
            <a:r>
              <a:rPr lang="en-GB" sz="1200" kern="1200" dirty="0" smtClean="0">
                <a:solidFill>
                  <a:schemeClr val="tx1"/>
                </a:solidFill>
                <a:effectLst/>
                <a:latin typeface="+mn-lt"/>
                <a:ea typeface="+mn-ea"/>
                <a:cs typeface="+mn-cs"/>
              </a:rPr>
              <a:t>: A third strategy entails acknowledging what the client has said but then also stating contrary things she has said in the past.  This requires the use of information that the client has offered previously, although perhaps not in the same session.</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I know you want me to give up drinking completely, but I’m not going to do that!</a:t>
            </a:r>
          </a:p>
          <a:p>
            <a:r>
              <a:rPr lang="en-GB" sz="1200" kern="1200" dirty="0" smtClean="0">
                <a:solidFill>
                  <a:schemeClr val="tx1"/>
                </a:solidFill>
                <a:effectLst/>
                <a:latin typeface="+mn-lt"/>
                <a:ea typeface="+mn-ea"/>
                <a:cs typeface="+mn-cs"/>
              </a:rPr>
              <a:t>Clinician: You can see that there are some real problems here, but you’re not will to think about quitting altogether.</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Shifting focus</a:t>
            </a:r>
            <a:r>
              <a:rPr lang="en-GB" sz="1200" kern="1200" dirty="0" smtClean="0">
                <a:solidFill>
                  <a:schemeClr val="tx1"/>
                </a:solidFill>
                <a:effectLst/>
                <a:latin typeface="+mn-lt"/>
                <a:ea typeface="+mn-ea"/>
                <a:cs typeface="+mn-cs"/>
              </a:rPr>
              <a:t>: You can defuse resistance by helping the client shift focus away from obstacles and barriers.  This method offers an opportunity to affirm your client’s personal choice regarding the conduct of his own life.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I can’t stop smoking pot when all my friends are doing it.</a:t>
            </a:r>
          </a:p>
          <a:p>
            <a:r>
              <a:rPr lang="en-GB" sz="1200" kern="1200" dirty="0" smtClean="0">
                <a:solidFill>
                  <a:schemeClr val="tx1"/>
                </a:solidFill>
                <a:effectLst/>
                <a:latin typeface="+mn-lt"/>
                <a:ea typeface="+mn-ea"/>
                <a:cs typeface="+mn-cs"/>
              </a:rPr>
              <a:t>Clinician: You’re way ahead of me.  We’re still exploring your concerns about whether you can get into college.  We’re not ready yet to decide how marijuana fits into your goals.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Agreement with a twist</a:t>
            </a:r>
            <a:r>
              <a:rPr lang="en-GB" sz="1200" kern="1200" dirty="0" smtClean="0">
                <a:solidFill>
                  <a:schemeClr val="tx1"/>
                </a:solidFill>
                <a:effectLst/>
                <a:latin typeface="+mn-lt"/>
                <a:ea typeface="+mn-ea"/>
                <a:cs typeface="+mn-cs"/>
              </a:rPr>
              <a:t>: A subtle strategy is to agree with the client, but with a  slight twist or change of direction that propels the discussion forward.</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Why are you and my wife so stuck on my drinking? What about all her problems?  You’d drink, too, if your family were nagging you all the time.</a:t>
            </a:r>
          </a:p>
          <a:p>
            <a:r>
              <a:rPr lang="en-GB" sz="1200" kern="1200" dirty="0" smtClean="0">
                <a:solidFill>
                  <a:schemeClr val="tx1"/>
                </a:solidFill>
                <a:effectLst/>
                <a:latin typeface="+mn-lt"/>
                <a:ea typeface="+mn-ea"/>
                <a:cs typeface="+mn-cs"/>
              </a:rPr>
              <a:t>Clinician: You’ve got a good point there, and that’s important.  There is a bigger picture here, and maybe I haven’t been paying enough attention to that.  It’s not as simple as one person’s drinking. I agree with you that we shouldn’t be trying to place blame here.  Drinking problems like these do involve the whole family.</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Reframing</a:t>
            </a:r>
            <a:r>
              <a:rPr lang="en-GB" sz="1200" kern="1200" dirty="0" smtClean="0">
                <a:solidFill>
                  <a:schemeClr val="tx1"/>
                </a:solidFill>
                <a:effectLst/>
                <a:latin typeface="+mn-lt"/>
                <a:ea typeface="+mn-ea"/>
                <a:cs typeface="+mn-cs"/>
              </a:rPr>
              <a:t>: A good strategy to use when a client denies personal problems is reframing—offering a new and positive interpretation of negative information provided by the client.</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My husband is always nagging me about my drinking—always calling me an alcoholic.  It really bugs me.</a:t>
            </a:r>
          </a:p>
          <a:p>
            <a:r>
              <a:rPr lang="en-GB" sz="1200" kern="1200" dirty="0" smtClean="0">
                <a:solidFill>
                  <a:schemeClr val="tx1"/>
                </a:solidFill>
                <a:effectLst/>
                <a:latin typeface="+mn-lt"/>
                <a:ea typeface="+mn-ea"/>
                <a:cs typeface="+mn-cs"/>
              </a:rPr>
              <a:t>Clinician: It sounds like he really cares about you and is concerned, although he expresses it in a way that makes you angry.  Maybe we can help him learn how to tell you he loves you and is worried about you in a more positive and acceptable way.</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Siding with the negative</a:t>
            </a:r>
            <a:r>
              <a:rPr lang="en-GB" sz="1200" kern="1200" dirty="0" smtClean="0">
                <a:solidFill>
                  <a:schemeClr val="tx1"/>
                </a:solidFill>
                <a:effectLst/>
                <a:latin typeface="+mn-lt"/>
                <a:ea typeface="+mn-ea"/>
                <a:cs typeface="+mn-cs"/>
              </a:rPr>
              <a:t>: One more strategy for adapting to client resistance is to take the negative voice in the discussion.  This is not “reverse psychology,” nor does it involve the ethical quandaries of prescribing more of the symptom, as in a “therapeutic paradox.”  Siding with the negative is stating what the client has already said while arguing against changes, perhaps as an amplified reflection.  The therapist should be cautious in using this too early in treatment or with depressed clients.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Well, I know some people think I drink too much, and I may be damaging my liver, but I still don’t believe I’m an alcoholic or in need of treatment.</a:t>
            </a:r>
          </a:p>
          <a:p>
            <a:r>
              <a:rPr lang="en-GB" sz="1200" kern="1200" dirty="0" smtClean="0">
                <a:solidFill>
                  <a:schemeClr val="tx1"/>
                </a:solidFill>
                <a:effectLst/>
                <a:latin typeface="+mn-lt"/>
                <a:ea typeface="+mn-ea"/>
                <a:cs typeface="+mn-cs"/>
              </a:rPr>
              <a:t>Clinician: We’ve spent considerable time now going over your positive feelings and concerns about your drinking, but you still don’t think you are ready or want to change your drinking patterns. Maybe changing would be too difficult for you, especially if you really want to stay the same. Anyway, I’m not sure you believe you could change even if you really wanted to.</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sym typeface="Wingdings" panose="05000000000000000000" pitchFamily="2" charset="2"/>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112</a:t>
            </a:fld>
            <a:endParaRPr lang="en-GB"/>
          </a:p>
        </p:txBody>
      </p:sp>
    </p:spTree>
    <p:extLst>
      <p:ext uri="{BB962C8B-B14F-4D97-AF65-F5344CB8AC3E}">
        <p14:creationId xmlns:p14="http://schemas.microsoft.com/office/powerpoint/2010/main" val="24740603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Trainer A – Nonsense!  Everyone needs encouraging now and then.</a:t>
            </a:r>
          </a:p>
          <a:p>
            <a:r>
              <a:rPr lang="en-GB" dirty="0" smtClean="0"/>
              <a:t>Trainer B - </a:t>
            </a:r>
            <a:r>
              <a:rPr lang="en-GB" baseline="0" dirty="0" smtClean="0"/>
              <a:t> I see their point, but something missing.   Otherwise, there is no point teaching if these were true!  Yes, they learn for themselves, but facilitation can accelerate the process?</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114</a:t>
            </a:fld>
            <a:endParaRPr lang="en-GB"/>
          </a:p>
        </p:txBody>
      </p:sp>
    </p:spTree>
    <p:extLst>
      <p:ext uri="{BB962C8B-B14F-4D97-AF65-F5344CB8AC3E}">
        <p14:creationId xmlns:p14="http://schemas.microsoft.com/office/powerpoint/2010/main" val="26332842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Can you guess what they are?</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115</a:t>
            </a:fld>
            <a:endParaRPr lang="en-GB"/>
          </a:p>
        </p:txBody>
      </p:sp>
    </p:spTree>
    <p:extLst>
      <p:ext uri="{BB962C8B-B14F-4D97-AF65-F5344CB8AC3E}">
        <p14:creationId xmlns:p14="http://schemas.microsoft.com/office/powerpoint/2010/main" val="191983662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Spirit</a:t>
            </a:r>
            <a:r>
              <a:rPr lang="en-GB" baseline="0" dirty="0" smtClean="0"/>
              <a:t> - </a:t>
            </a:r>
            <a:r>
              <a:rPr lang="en-GB" dirty="0" smtClean="0"/>
              <a:t>Without the spirit of motivational work, MI can result in the opposite effect</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Micro-skills</a:t>
            </a:r>
            <a:r>
              <a:rPr lang="en-GB" baseline="0" dirty="0" smtClean="0"/>
              <a:t> - </a:t>
            </a:r>
            <a:r>
              <a:rPr lang="en-GB" dirty="0" smtClean="0"/>
              <a:t>Of all the skills, listening is the most important  (</a:t>
            </a:r>
            <a:r>
              <a:rPr lang="en-GB" dirty="0" smtClean="0">
                <a:sym typeface="Wingdings" panose="05000000000000000000" pitchFamily="2" charset="2"/>
              </a:rPr>
              <a:t> understanding/being understood)</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116</a:t>
            </a:fld>
            <a:endParaRPr lang="en-GB"/>
          </a:p>
        </p:txBody>
      </p:sp>
    </p:spTree>
    <p:extLst>
      <p:ext uri="{BB962C8B-B14F-4D97-AF65-F5344CB8AC3E}">
        <p14:creationId xmlns:p14="http://schemas.microsoft.com/office/powerpoint/2010/main" val="8416515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Getting</a:t>
            </a:r>
            <a:r>
              <a:rPr lang="en-GB" baseline="0" dirty="0" smtClean="0"/>
              <a:t> to know the trainee is the fundamental first step.</a:t>
            </a:r>
          </a:p>
          <a:p>
            <a:r>
              <a:rPr lang="en-GB" baseline="0" dirty="0" smtClean="0"/>
              <a:t>If we don’t do that, we can’t do the other three things effectively.</a:t>
            </a:r>
          </a:p>
          <a:p>
            <a:r>
              <a:rPr lang="en-GB" baseline="0" dirty="0" smtClean="0"/>
              <a:t>The ground work is getting to know the trainee – and once you have solid ground, then you can start building safely the other three things.</a:t>
            </a:r>
          </a:p>
          <a:p>
            <a:r>
              <a:rPr lang="en-GB" baseline="0" dirty="0" smtClean="0"/>
              <a:t>So let’s start with getting to know the trainee.</a:t>
            </a:r>
          </a:p>
          <a:p>
            <a:endParaRPr lang="en-GB" baseline="0" dirty="0" smtClean="0"/>
          </a:p>
          <a:p>
            <a:endParaRPr lang="en-GB" dirty="0" smtClean="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117</a:t>
            </a:fld>
            <a:endParaRPr lang="en-GB"/>
          </a:p>
        </p:txBody>
      </p:sp>
    </p:spTree>
    <p:extLst>
      <p:ext uri="{BB962C8B-B14F-4D97-AF65-F5344CB8AC3E}">
        <p14:creationId xmlns:p14="http://schemas.microsoft.com/office/powerpoint/2010/main" val="20840624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118</a:t>
            </a:fld>
            <a:endParaRPr lang="en-GB"/>
          </a:p>
        </p:txBody>
      </p:sp>
    </p:spTree>
    <p:extLst>
      <p:ext uri="{BB962C8B-B14F-4D97-AF65-F5344CB8AC3E}">
        <p14:creationId xmlns:p14="http://schemas.microsoft.com/office/powerpoint/2010/main" val="334928546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need to explore basic needs in both their lives and our</a:t>
            </a:r>
            <a:r>
              <a:rPr lang="en-GB" baseline="0" dirty="0" smtClean="0"/>
              <a:t> learning organisation,</a:t>
            </a:r>
          </a:p>
          <a:p>
            <a:r>
              <a:rPr lang="en-GB" baseline="0" dirty="0" smtClean="0"/>
              <a:t>Our learning organisation – this stuff is often overlooked.</a:t>
            </a:r>
          </a:p>
          <a:p>
            <a:endParaRPr lang="en-GB" baseline="0" dirty="0" smtClean="0"/>
          </a:p>
          <a:p>
            <a:r>
              <a:rPr lang="en-GB" sz="1200" b="0" i="0" kern="1200" dirty="0" smtClean="0">
                <a:solidFill>
                  <a:schemeClr val="tx1"/>
                </a:solidFill>
                <a:effectLst/>
                <a:latin typeface="+mn-lt"/>
                <a:ea typeface="+mn-ea"/>
                <a:cs typeface="+mn-cs"/>
              </a:rPr>
              <a:t>Stemming from this branch of psychology is Maslow's hierarchy of needs. According to Maslow, people have lower order needs that in general must be fulfilled before high order needs can be satisfied: 'five sets of needs - physiological, safety, belongingness, </a:t>
            </a:r>
            <a:r>
              <a:rPr lang="en-GB" sz="1200" b="0" i="0" u="none" strike="noStrike" kern="1200" dirty="0" smtClean="0">
                <a:solidFill>
                  <a:schemeClr val="tx1"/>
                </a:solidFill>
                <a:effectLst/>
                <a:latin typeface="+mn-lt"/>
                <a:ea typeface="+mn-ea"/>
                <a:cs typeface="+mn-cs"/>
                <a:hlinkClick r:id="rId3" tooltip="Self-esteem"/>
              </a:rPr>
              <a:t>esteem</a:t>
            </a:r>
            <a:r>
              <a:rPr lang="en-GB" sz="1200" b="0" i="0" kern="1200" dirty="0" smtClean="0">
                <a:solidFill>
                  <a:schemeClr val="tx1"/>
                </a:solidFill>
                <a:effectLst/>
                <a:latin typeface="+mn-lt"/>
                <a:ea typeface="+mn-ea"/>
                <a:cs typeface="+mn-cs"/>
              </a:rPr>
              <a:t>, and self-actualization'.</a:t>
            </a:r>
            <a:r>
              <a:rPr lang="en-GB" sz="1200" b="0" i="0" u="none" strike="noStrike" kern="1200" baseline="30000" dirty="0" smtClean="0">
                <a:solidFill>
                  <a:schemeClr val="tx1"/>
                </a:solidFill>
                <a:effectLst/>
                <a:latin typeface="+mn-lt"/>
                <a:ea typeface="+mn-ea"/>
                <a:cs typeface="+mn-cs"/>
                <a:hlinkClick r:id="rId4"/>
              </a:rPr>
              <a:t>[23]</a:t>
            </a:r>
            <a:endParaRPr lang="en-GB" sz="1200" b="0" i="0" u="none" strike="noStrike" kern="1200" baseline="300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As a person moves up Maslow's hierarchy of needs, eventually they may find themselves reaching the summit — self-actualization.</a:t>
            </a:r>
            <a:r>
              <a:rPr lang="en-GB" sz="1200" b="0" i="0" u="none" strike="noStrike" kern="1200" baseline="30000" dirty="0" smtClean="0">
                <a:solidFill>
                  <a:schemeClr val="tx1"/>
                </a:solidFill>
                <a:effectLst/>
                <a:latin typeface="+mn-lt"/>
                <a:ea typeface="+mn-ea"/>
                <a:cs typeface="+mn-cs"/>
                <a:hlinkClick r:id="rId5"/>
              </a:rPr>
              <a:t>[10]</a:t>
            </a:r>
            <a:r>
              <a:rPr lang="en-GB" sz="1200" b="0" i="0" kern="1200" dirty="0" smtClean="0">
                <a:solidFill>
                  <a:schemeClr val="tx1"/>
                </a:solidFill>
                <a:effectLst/>
                <a:latin typeface="+mn-lt"/>
                <a:ea typeface="+mn-ea"/>
                <a:cs typeface="+mn-cs"/>
              </a:rPr>
              <a:t> Maslow's hierarchy of needs begins with the most basic necessities deemed "the physiological needs" in which the individual will seek out items like </a:t>
            </a:r>
            <a:r>
              <a:rPr lang="en-GB" sz="1200" b="0" i="0" u="none" strike="noStrike" kern="1200" dirty="0" smtClean="0">
                <a:solidFill>
                  <a:schemeClr val="tx1"/>
                </a:solidFill>
                <a:effectLst/>
                <a:latin typeface="+mn-lt"/>
                <a:ea typeface="+mn-ea"/>
                <a:cs typeface="+mn-cs"/>
                <a:hlinkClick r:id="rId6" tooltip="Food"/>
              </a:rPr>
              <a:t>food</a:t>
            </a:r>
            <a:r>
              <a:rPr lang="en-GB" sz="1200" b="0" i="0" kern="1200" dirty="0" smtClean="0">
                <a:solidFill>
                  <a:schemeClr val="tx1"/>
                </a:solidFill>
                <a:effectLst/>
                <a:latin typeface="+mn-lt"/>
                <a:ea typeface="+mn-ea"/>
                <a:cs typeface="+mn-cs"/>
              </a:rPr>
              <a:t> and water, and must be able to perform basic functions such as breathing </a:t>
            </a:r>
            <a:r>
              <a:rPr lang="en-GB" sz="1200" b="0" i="0" kern="1200" dirty="0" err="1" smtClean="0">
                <a:solidFill>
                  <a:schemeClr val="tx1"/>
                </a:solidFill>
                <a:effectLst/>
                <a:latin typeface="+mn-lt"/>
                <a:ea typeface="+mn-ea"/>
                <a:cs typeface="+mn-cs"/>
              </a:rPr>
              <a:t>and</a:t>
            </a:r>
            <a:r>
              <a:rPr lang="en-GB" sz="1200" b="0" i="0" u="none" strike="noStrike" kern="1200" dirty="0" err="1" smtClean="0">
                <a:solidFill>
                  <a:schemeClr val="tx1"/>
                </a:solidFill>
                <a:effectLst/>
                <a:latin typeface="+mn-lt"/>
                <a:ea typeface="+mn-ea"/>
                <a:cs typeface="+mn-cs"/>
                <a:hlinkClick r:id="rId7" tooltip="Sleep"/>
              </a:rPr>
              <a:t>sleeping</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Once these needs have been met, a person can move on to fulfilling "the safety needs", where they will attempt to obtain a sense of </a:t>
            </a:r>
            <a:r>
              <a:rPr lang="en-GB" sz="1200" b="0" i="0" u="none" strike="noStrike" kern="1200" dirty="0" smtClean="0">
                <a:solidFill>
                  <a:schemeClr val="tx1"/>
                </a:solidFill>
                <a:effectLst/>
                <a:latin typeface="+mn-lt"/>
                <a:ea typeface="+mn-ea"/>
                <a:cs typeface="+mn-cs"/>
                <a:hlinkClick r:id="rId9" tooltip="Security"/>
              </a:rPr>
              <a:t>security</a:t>
            </a:r>
            <a:r>
              <a:rPr lang="en-GB" sz="1200" b="0" i="0" kern="1200" dirty="0" smtClean="0">
                <a:solidFill>
                  <a:schemeClr val="tx1"/>
                </a:solidFill>
                <a:effectLst/>
                <a:latin typeface="+mn-lt"/>
                <a:ea typeface="+mn-ea"/>
                <a:cs typeface="+mn-cs"/>
              </a:rPr>
              <a:t>, physical </a:t>
            </a:r>
            <a:r>
              <a:rPr lang="en-GB" sz="1200" b="0" i="0" u="none" strike="noStrike" kern="1200" dirty="0" smtClean="0">
                <a:solidFill>
                  <a:schemeClr val="tx1"/>
                </a:solidFill>
                <a:effectLst/>
                <a:latin typeface="+mn-lt"/>
                <a:ea typeface="+mn-ea"/>
                <a:cs typeface="+mn-cs"/>
                <a:hlinkClick r:id="rId10" tooltip="Comfort"/>
              </a:rPr>
              <a:t>comforts</a:t>
            </a:r>
            <a:r>
              <a:rPr lang="en-GB" sz="1200" b="0" i="0" kern="1200" dirty="0" smtClean="0">
                <a:solidFill>
                  <a:schemeClr val="tx1"/>
                </a:solidFill>
                <a:effectLst/>
                <a:latin typeface="+mn-lt"/>
                <a:ea typeface="+mn-ea"/>
                <a:cs typeface="+mn-cs"/>
              </a:rPr>
              <a:t> and shelter, employment, and property.</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The next level is "the belongingness and love needs", where people will strive for social </a:t>
            </a:r>
            <a:r>
              <a:rPr lang="en-GB" sz="1200" b="0" i="0" u="none" strike="noStrike" kern="1200" dirty="0" smtClean="0">
                <a:solidFill>
                  <a:schemeClr val="tx1"/>
                </a:solidFill>
                <a:effectLst/>
                <a:latin typeface="+mn-lt"/>
                <a:ea typeface="+mn-ea"/>
                <a:cs typeface="+mn-cs"/>
                <a:hlinkClick r:id="rId11" tooltip="Acceptance"/>
              </a:rPr>
              <a:t>acceptance</a:t>
            </a:r>
            <a:r>
              <a:rPr lang="en-GB" sz="1200" b="0" i="0" kern="1200" dirty="0" smtClean="0">
                <a:solidFill>
                  <a:schemeClr val="tx1"/>
                </a:solidFill>
                <a:effectLst/>
                <a:latin typeface="+mn-lt"/>
                <a:ea typeface="+mn-ea"/>
                <a:cs typeface="+mn-cs"/>
              </a:rPr>
              <a:t>, affiliations, a sense of </a:t>
            </a:r>
            <a:r>
              <a:rPr lang="en-GB" sz="1200" b="0" i="0" u="none" strike="noStrike" kern="1200" dirty="0" smtClean="0">
                <a:solidFill>
                  <a:schemeClr val="tx1"/>
                </a:solidFill>
                <a:effectLst/>
                <a:latin typeface="+mn-lt"/>
                <a:ea typeface="+mn-ea"/>
                <a:cs typeface="+mn-cs"/>
                <a:hlinkClick r:id="rId12" tooltip="Belongingness"/>
              </a:rPr>
              <a:t>belongingness</a:t>
            </a:r>
            <a:r>
              <a:rPr lang="en-GB" sz="1200" b="0" i="0" kern="1200" dirty="0" smtClean="0">
                <a:solidFill>
                  <a:schemeClr val="tx1"/>
                </a:solidFill>
                <a:effectLst/>
                <a:latin typeface="+mn-lt"/>
                <a:ea typeface="+mn-ea"/>
                <a:cs typeface="+mn-cs"/>
              </a:rPr>
              <a:t> and being welcome, </a:t>
            </a:r>
            <a:r>
              <a:rPr lang="en-GB" sz="1200" b="0" i="0" kern="1200" dirty="0" err="1" smtClean="0">
                <a:solidFill>
                  <a:schemeClr val="tx1"/>
                </a:solidFill>
                <a:effectLst/>
                <a:latin typeface="+mn-lt"/>
                <a:ea typeface="+mn-ea"/>
                <a:cs typeface="+mn-cs"/>
              </a:rPr>
              <a:t>sexual</a:t>
            </a:r>
            <a:r>
              <a:rPr lang="en-GB" sz="1200" b="0" i="0" u="none" strike="noStrike" kern="1200" dirty="0" err="1" smtClean="0">
                <a:solidFill>
                  <a:schemeClr val="tx1"/>
                </a:solidFill>
                <a:effectLst/>
                <a:latin typeface="+mn-lt"/>
                <a:ea typeface="+mn-ea"/>
                <a:cs typeface="+mn-cs"/>
                <a:hlinkClick r:id="rId13" tooltip="Intimacy"/>
              </a:rPr>
              <a:t>intimacy</a:t>
            </a:r>
            <a:r>
              <a:rPr lang="en-GB" sz="1200" b="0" i="0" kern="1200" dirty="0" smtClean="0">
                <a:solidFill>
                  <a:schemeClr val="tx1"/>
                </a:solidFill>
                <a:effectLst/>
                <a:latin typeface="+mn-lt"/>
                <a:ea typeface="+mn-ea"/>
                <a:cs typeface="+mn-cs"/>
              </a:rPr>
              <a:t>, and perhaps a </a:t>
            </a:r>
            <a:r>
              <a:rPr lang="en-GB" sz="1200" b="0" i="0" u="none" strike="noStrike" kern="1200" dirty="0" smtClean="0">
                <a:solidFill>
                  <a:schemeClr val="tx1"/>
                </a:solidFill>
                <a:effectLst/>
                <a:latin typeface="+mn-lt"/>
                <a:ea typeface="+mn-ea"/>
                <a:cs typeface="+mn-cs"/>
                <a:hlinkClick r:id="rId14" tooltip="Family"/>
              </a:rPr>
              <a:t>family</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Next are "the esteem needs", where the individual will desire a sense of </a:t>
            </a:r>
            <a:r>
              <a:rPr lang="en-GB" sz="1200" b="0" i="0" u="none" strike="noStrike" kern="1200" dirty="0" smtClean="0">
                <a:solidFill>
                  <a:schemeClr val="tx1"/>
                </a:solidFill>
                <a:effectLst/>
                <a:latin typeface="+mn-lt"/>
                <a:ea typeface="+mn-ea"/>
                <a:cs typeface="+mn-cs"/>
                <a:hlinkClick r:id="rId15" tooltip="Skill"/>
              </a:rPr>
              <a:t>competence</a:t>
            </a:r>
            <a:r>
              <a:rPr lang="en-GB" sz="1200" b="0" i="0" kern="1200" dirty="0" smtClean="0">
                <a:solidFill>
                  <a:schemeClr val="tx1"/>
                </a:solidFill>
                <a:effectLst/>
                <a:latin typeface="+mn-lt"/>
                <a:ea typeface="+mn-ea"/>
                <a:cs typeface="+mn-cs"/>
              </a:rPr>
              <a:t>, recognition of achievement by peers, and </a:t>
            </a:r>
            <a:r>
              <a:rPr lang="en-GB" sz="1200" b="0" i="0" u="none" strike="noStrike" kern="1200" dirty="0" smtClean="0">
                <a:solidFill>
                  <a:schemeClr val="tx1"/>
                </a:solidFill>
                <a:effectLst/>
                <a:latin typeface="+mn-lt"/>
                <a:ea typeface="+mn-ea"/>
                <a:cs typeface="+mn-cs"/>
                <a:hlinkClick r:id="rId16" tooltip="Respect"/>
              </a:rPr>
              <a:t>respect</a:t>
            </a:r>
            <a:r>
              <a:rPr lang="en-GB" sz="1200" b="0" i="0" kern="1200" dirty="0" smtClean="0">
                <a:solidFill>
                  <a:schemeClr val="tx1"/>
                </a:solidFill>
                <a:effectLst/>
                <a:latin typeface="+mn-lt"/>
                <a:ea typeface="+mn-ea"/>
                <a:cs typeface="+mn-cs"/>
              </a:rPr>
              <a:t> from others.</a:t>
            </a:r>
            <a:r>
              <a:rPr lang="en-GB" sz="1200" b="0" i="0" u="none" strike="noStrike" kern="1200" baseline="30000" dirty="0" smtClean="0">
                <a:solidFill>
                  <a:schemeClr val="tx1"/>
                </a:solidFill>
                <a:effectLst/>
                <a:latin typeface="+mn-lt"/>
                <a:ea typeface="+mn-ea"/>
                <a:cs typeface="+mn-cs"/>
                <a:hlinkClick r:id="rId8"/>
              </a:rPr>
              <a:t>[24]</a:t>
            </a:r>
            <a:endParaRPr lang="en-GB" sz="1200" b="0" i="0" kern="1200" dirty="0" smtClean="0">
              <a:solidFill>
                <a:schemeClr val="tx1"/>
              </a:solidFill>
              <a:effectLst/>
              <a:latin typeface="+mn-lt"/>
              <a:ea typeface="+mn-ea"/>
              <a:cs typeface="+mn-cs"/>
            </a:endParaRP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Until the individual is free of the domination of the lower needs, such as for security and esteem, the pursuit of self-actualization cannot begin. The pursuit of higher needs is itself one index of psychological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P.S.  There</a:t>
            </a:r>
            <a:r>
              <a:rPr lang="en-GB" sz="1200" kern="1200" baseline="0" dirty="0" smtClean="0">
                <a:solidFill>
                  <a:schemeClr val="tx1"/>
                </a:solidFill>
                <a:effectLst/>
                <a:latin typeface="+mn-lt"/>
                <a:ea typeface="+mn-ea"/>
                <a:cs typeface="+mn-cs"/>
              </a:rPr>
              <a:t> are three main levels: the Physiological, the Psychological (Safety, Love &amp; Belonging, Esteem – SLE), and the Transpersonal (self-actualisation).   Transpersonal psychology acknowledges the spiritual aspect of human experience (often described in religious literature and often in unscientific and theologically based language).</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119</a:t>
            </a:fld>
            <a:endParaRPr lang="en-GB"/>
          </a:p>
        </p:txBody>
      </p:sp>
    </p:spTree>
    <p:extLst>
      <p:ext uri="{BB962C8B-B14F-4D97-AF65-F5344CB8AC3E}">
        <p14:creationId xmlns:p14="http://schemas.microsoft.com/office/powerpoint/2010/main" val="110786775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120</a:t>
            </a:fld>
            <a:endParaRPr lang="en-GB"/>
          </a:p>
        </p:txBody>
      </p:sp>
    </p:spTree>
    <p:extLst>
      <p:ext uri="{BB962C8B-B14F-4D97-AF65-F5344CB8AC3E}">
        <p14:creationId xmlns:p14="http://schemas.microsoft.com/office/powerpoint/2010/main" val="11165880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Say:</a:t>
            </a:r>
            <a:r>
              <a:rPr lang="en-GB" baseline="0" dirty="0" smtClean="0"/>
              <a:t> </a:t>
            </a:r>
            <a:r>
              <a:rPr lang="en-GB" i="1" baseline="0" dirty="0" smtClean="0"/>
              <a:t>And of course, you could just forget all of what I have said and wait till tomorrow </a:t>
            </a:r>
            <a:r>
              <a:rPr lang="en-GB" baseline="0" dirty="0" smtClean="0"/>
              <a:t>(and show this slide for them to read and laugh).  It’s a joke!</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121</a:t>
            </a:fld>
            <a:endParaRPr lang="en-GB"/>
          </a:p>
        </p:txBody>
      </p:sp>
    </p:spTree>
    <p:extLst>
      <p:ext uri="{BB962C8B-B14F-4D97-AF65-F5344CB8AC3E}">
        <p14:creationId xmlns:p14="http://schemas.microsoft.com/office/powerpoint/2010/main" val="2223871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63429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221714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65699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5737888-A769-4CF9-99F1-CAE4D0B2DCBB}" type="datetimeFigureOut">
              <a:rPr lang="en-GB" smtClean="0"/>
              <a:t>16/06/2015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024525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5737888-A769-4CF9-99F1-CAE4D0B2DCBB}" type="datetimeFigureOut">
              <a:rPr lang="en-GB" smtClean="0"/>
              <a:t>16/06/2015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817767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5737888-A769-4CF9-99F1-CAE4D0B2DCBB}" type="datetimeFigureOut">
              <a:rPr lang="en-GB" smtClean="0"/>
              <a:t>16/06/2015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091124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16/06/2015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316257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16/06/2015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381829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16/06/2015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19803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68576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389080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3501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043329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4611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16/06/2015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487357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16/06/2015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697761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16/06/2015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102489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16/06/2015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854294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16/06/2015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839754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16/06/2015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7139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341319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1773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67378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4294888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6452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16/06/2015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209442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89320"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16/06/2015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5830818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16/06/2015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806758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16/06/2015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5970319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16/06/2015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1134805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16/06/2015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1116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1620626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37592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82374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1626658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39108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16/06/2015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5088194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16/06/2015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2931286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16/06/2015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630482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16/06/2015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31777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16/06/2015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8259462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16/06/2015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85407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7697771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5553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737888-A769-4CF9-99F1-CAE4D0B2DCBB}" type="datetimeFigureOut">
              <a:rPr lang="en-GB" smtClean="0"/>
              <a:t>16/06/2015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36EA95-54DA-45A3-9F15-33FDF92E2D54}" type="slidenum">
              <a:rPr lang="en-GB" smtClean="0"/>
              <a:t>‹#›</a:t>
            </a:fld>
            <a:endParaRPr lang="en-GB"/>
          </a:p>
        </p:txBody>
      </p:sp>
    </p:spTree>
    <p:extLst>
      <p:ext uri="{BB962C8B-B14F-4D97-AF65-F5344CB8AC3E}">
        <p14:creationId xmlns:p14="http://schemas.microsoft.com/office/powerpoint/2010/main" val="2428702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16/06/2015</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0332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16/06/2015</a:t>
            </a:fld>
            <a:endParaRPr lang="en-GB"/>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626566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16/06/2015</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989540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10" Type="http://schemas.openxmlformats.org/officeDocument/2006/relationships/image" Target="../media/image11.jpg"/><Relationship Id="rId4" Type="http://schemas.openxmlformats.org/officeDocument/2006/relationships/image" Target="../media/image5.jpeg"/><Relationship Id="rId9" Type="http://schemas.openxmlformats.org/officeDocument/2006/relationships/image" Target="../media/image10.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6.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file:///S:\Medication%20Reconciliation\Safer%20Healthcare%20Now!\millionaire%20game\letsplaytheme.wav" TargetMode="External"/><Relationship Id="rId1" Type="http://schemas.openxmlformats.org/officeDocument/2006/relationships/tags" Target="../tags/tag1.xml"/><Relationship Id="rId5" Type="http://schemas.openxmlformats.org/officeDocument/2006/relationships/image" Target="../media/image15.png"/><Relationship Id="rId4" Type="http://schemas.openxmlformats.org/officeDocument/2006/relationships/image" Target="../media/image14.wmf"/></Relationships>
</file>

<file path=ppt/slides/_rels/slide3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audio" Target="../media/audio2.bin"/><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3.bin"/><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42.xml.rels><?xml version="1.0" encoding="UTF-8" standalone="yes"?>
<Relationships xmlns="http://schemas.openxmlformats.org/package/2006/relationships"><Relationship Id="rId3" Type="http://schemas.openxmlformats.org/officeDocument/2006/relationships/audio" Target="../media/audio4.bin"/><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4.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0.png"/><Relationship Id="rId5" Type="http://schemas.openxmlformats.org/officeDocument/2006/relationships/slide" Target="slide41.xml"/><Relationship Id="rId4" Type="http://schemas.openxmlformats.org/officeDocument/2006/relationships/audio" Target="../media/audio1.wav"/></Relationships>
</file>

<file path=ppt/slides/_rels/slide46.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0.png"/><Relationship Id="rId2"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1" Type="http://schemas.microsoft.com/office/2007/relationships/media" Target="file:///C:\Users\Rammy\Dropbox\Seminars%20and%20Presentations\motivate,%20enthuse%20and%20inspire%20your%20trainee\millionairre%20quiz%20on%20motivation\Who%20Wants%20to%20Be%20a%20Millionaire.wav" TargetMode="External"/><Relationship Id="rId6" Type="http://schemas.openxmlformats.org/officeDocument/2006/relationships/slide" Target="slide41.xml"/><Relationship Id="rId5" Type="http://schemas.openxmlformats.org/officeDocument/2006/relationships/audio" Target="../media/audio1.wav"/><Relationship Id="rId4" Type="http://schemas.openxmlformats.org/officeDocument/2006/relationships/notesSlide" Target="../notesSlides/notesSlide37.xml"/></Relationships>
</file>

<file path=ppt/slides/_rels/slide50.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0.png"/><Relationship Id="rId5" Type="http://schemas.openxmlformats.org/officeDocument/2006/relationships/slide" Target="slide41.xml"/><Relationship Id="rId4" Type="http://schemas.openxmlformats.org/officeDocument/2006/relationships/audio" Target="../media/audio1.wav"/></Relationships>
</file>

<file path=ppt/slides/_rels/slide54.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0.png"/><Relationship Id="rId5" Type="http://schemas.openxmlformats.org/officeDocument/2006/relationships/slide" Target="slide41.xml"/><Relationship Id="rId4" Type="http://schemas.openxmlformats.org/officeDocument/2006/relationships/audio" Target="../media/audio1.wav"/></Relationships>
</file>

<file path=ppt/slides/_rels/slide58.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0.png"/><Relationship Id="rId5" Type="http://schemas.openxmlformats.org/officeDocument/2006/relationships/slide" Target="slide41.xml"/><Relationship Id="rId4" Type="http://schemas.openxmlformats.org/officeDocument/2006/relationships/audio" Target="../media/audio1.wav"/></Relationships>
</file>

<file path=ppt/slides/_rels/slide62.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0.png"/><Relationship Id="rId5" Type="http://schemas.openxmlformats.org/officeDocument/2006/relationships/slide" Target="slide41.xml"/><Relationship Id="rId4" Type="http://schemas.openxmlformats.org/officeDocument/2006/relationships/audio" Target="../media/audio1.wav"/></Relationships>
</file>

<file path=ppt/slides/_rels/slide6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0.png"/><Relationship Id="rId5" Type="http://schemas.openxmlformats.org/officeDocument/2006/relationships/slide" Target="slide41.xml"/><Relationship Id="rId4" Type="http://schemas.openxmlformats.org/officeDocument/2006/relationships/audio" Target="../media/audio1.wav"/></Relationships>
</file>

<file path=ppt/slides/_rels/slide72.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0.png"/><Relationship Id="rId5" Type="http://schemas.openxmlformats.org/officeDocument/2006/relationships/slide" Target="slide41.xml"/><Relationship Id="rId4" Type="http://schemas.openxmlformats.org/officeDocument/2006/relationships/audio" Target="../media/audio1.wav"/></Relationships>
</file>

<file path=ppt/slides/_rels/slide76.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0.png"/><Relationship Id="rId5" Type="http://schemas.openxmlformats.org/officeDocument/2006/relationships/slide" Target="slide41.xml"/><Relationship Id="rId4" Type="http://schemas.openxmlformats.org/officeDocument/2006/relationships/audio" Target="../media/audio1.wav"/></Relationships>
</file>

<file path=ppt/slides/_rels/slide80.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0.png"/><Relationship Id="rId5" Type="http://schemas.openxmlformats.org/officeDocument/2006/relationships/slide" Target="slide41.xml"/><Relationship Id="rId4" Type="http://schemas.openxmlformats.org/officeDocument/2006/relationships/audio" Target="../media/audio1.wav"/></Relationships>
</file>

<file path=ppt/slides/_rels/slide84.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0.png"/><Relationship Id="rId5" Type="http://schemas.openxmlformats.org/officeDocument/2006/relationships/slide" Target="slide41.xml"/><Relationship Id="rId4" Type="http://schemas.openxmlformats.org/officeDocument/2006/relationships/audio" Target="../media/audio1.wav"/></Relationships>
</file>

<file path=ppt/slides/_rels/slide88.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0.png"/><Relationship Id="rId5" Type="http://schemas.openxmlformats.org/officeDocument/2006/relationships/slide" Target="slide41.xml"/><Relationship Id="rId4" Type="http://schemas.openxmlformats.org/officeDocument/2006/relationships/audio" Target="../media/audio1.wav"/></Relationships>
</file>

<file path=ppt/slides/_rels/slide92.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0.png"/><Relationship Id="rId5" Type="http://schemas.openxmlformats.org/officeDocument/2006/relationships/slide" Target="slide41.xml"/><Relationship Id="rId4" Type="http://schemas.openxmlformats.org/officeDocument/2006/relationships/audio" Target="../media/audio1.wav"/></Relationships>
</file>

<file path=ppt/slides/_rels/slide96.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0.png"/><Relationship Id="rId5" Type="http://schemas.openxmlformats.org/officeDocument/2006/relationships/slide" Target="slide41.xml"/><Relationship Id="rId4" Type="http://schemas.openxmlformats.org/officeDocument/2006/relationships/audio" Target="../media/audio1.wav"/></Relationships>
</file>

<file path=ppt/slides/_rels/slide100.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6.xml"/></Relationships>
</file>

<file path=ppt/slides/_rels/slide10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66.xml"/><Relationship Id="rId1" Type="http://schemas.openxmlformats.org/officeDocument/2006/relationships/slideLayout" Target="../slideLayouts/slideLayout35.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5.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6.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3.xml"/></Relationships>
</file>

<file path=ppt/slides/_rels/slide119.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79.xml"/><Relationship Id="rId1" Type="http://schemas.openxmlformats.org/officeDocument/2006/relationships/slideLayout" Target="../slideLayouts/slideLayout24.xml"/><Relationship Id="rId4" Type="http://schemas.openxmlformats.org/officeDocument/2006/relationships/image" Target="../media/image22.tiff"/></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4400" dirty="0" smtClean="0">
                <a:solidFill>
                  <a:schemeClr val="bg1"/>
                </a:solidFill>
                <a:latin typeface="Ravie" panose="04040805050809020602" pitchFamily="82" charset="0"/>
              </a:rPr>
              <a:t>Encouraging, </a:t>
            </a:r>
            <a:r>
              <a:rPr lang="en-GB" sz="4400" dirty="0" smtClean="0">
                <a:solidFill>
                  <a:srgbClr val="FF0000"/>
                </a:solidFill>
                <a:latin typeface="Ravie" panose="04040805050809020602" pitchFamily="82" charset="0"/>
              </a:rPr>
              <a:t>M</a:t>
            </a:r>
            <a:r>
              <a:rPr lang="en-GB" sz="4400" dirty="0" smtClean="0">
                <a:solidFill>
                  <a:schemeClr val="accent5">
                    <a:lumMod val="60000"/>
                    <a:lumOff val="40000"/>
                  </a:schemeClr>
                </a:solidFill>
                <a:latin typeface="Ravie" panose="04040805050809020602" pitchFamily="82" charset="0"/>
              </a:rPr>
              <a:t>o</a:t>
            </a:r>
            <a:r>
              <a:rPr lang="en-GB" sz="4400" dirty="0" smtClean="0">
                <a:solidFill>
                  <a:schemeClr val="accent2">
                    <a:lumMod val="40000"/>
                    <a:lumOff val="60000"/>
                  </a:schemeClr>
                </a:solidFill>
                <a:latin typeface="Ravie" panose="04040805050809020602" pitchFamily="82" charset="0"/>
              </a:rPr>
              <a:t>t</a:t>
            </a:r>
            <a:r>
              <a:rPr lang="en-GB" sz="4400" dirty="0" smtClean="0">
                <a:solidFill>
                  <a:srgbClr val="00B0F0"/>
                </a:solidFill>
                <a:latin typeface="Ravie" panose="04040805050809020602" pitchFamily="82" charset="0"/>
              </a:rPr>
              <a:t>i</a:t>
            </a:r>
            <a:r>
              <a:rPr lang="en-GB" sz="4400" dirty="0" smtClean="0">
                <a:solidFill>
                  <a:schemeClr val="bg1"/>
                </a:solidFill>
                <a:latin typeface="Ravie" panose="04040805050809020602" pitchFamily="82" charset="0"/>
              </a:rPr>
              <a:t>v</a:t>
            </a:r>
            <a:r>
              <a:rPr lang="en-GB" sz="4400" dirty="0" smtClean="0">
                <a:solidFill>
                  <a:schemeClr val="accent3">
                    <a:lumMod val="60000"/>
                    <a:lumOff val="40000"/>
                  </a:schemeClr>
                </a:solidFill>
                <a:latin typeface="Ravie" panose="04040805050809020602" pitchFamily="82" charset="0"/>
              </a:rPr>
              <a:t>a</a:t>
            </a:r>
            <a:r>
              <a:rPr lang="en-GB" sz="4400" dirty="0" smtClean="0">
                <a:solidFill>
                  <a:schemeClr val="accent6">
                    <a:lumMod val="75000"/>
                  </a:schemeClr>
                </a:solidFill>
                <a:latin typeface="Ravie" panose="04040805050809020602" pitchFamily="82" charset="0"/>
              </a:rPr>
              <a:t>t</a:t>
            </a:r>
            <a:r>
              <a:rPr lang="en-GB" sz="4400" dirty="0" smtClean="0">
                <a:solidFill>
                  <a:srgbClr val="00B0F0"/>
                </a:solidFill>
                <a:latin typeface="Ravie" panose="04040805050809020602" pitchFamily="82" charset="0"/>
              </a:rPr>
              <a:t>i</a:t>
            </a:r>
            <a:r>
              <a:rPr lang="en-GB" sz="4400" dirty="0" smtClean="0">
                <a:solidFill>
                  <a:schemeClr val="accent2"/>
                </a:solidFill>
                <a:latin typeface="Ravie" panose="04040805050809020602" pitchFamily="82" charset="0"/>
              </a:rPr>
              <a:t>n</a:t>
            </a:r>
            <a:r>
              <a:rPr lang="en-GB" sz="4400" dirty="0" smtClean="0">
                <a:solidFill>
                  <a:srgbClr val="38A7B6"/>
                </a:solidFill>
                <a:latin typeface="Ravie" panose="04040805050809020602" pitchFamily="82" charset="0"/>
              </a:rPr>
              <a:t>g</a:t>
            </a:r>
            <a:r>
              <a:rPr lang="en-GB" sz="4400" dirty="0" smtClean="0">
                <a:solidFill>
                  <a:schemeClr val="bg1"/>
                </a:solidFill>
                <a:latin typeface="Ravie" panose="04040805050809020602" pitchFamily="82" charset="0"/>
              </a:rPr>
              <a:t> &amp; Inspiring your GP trainee</a:t>
            </a:r>
            <a:endParaRPr lang="en-GB" sz="4400" dirty="0">
              <a:solidFill>
                <a:schemeClr val="bg1"/>
              </a:solidFill>
              <a:latin typeface="Ravie" panose="04040805050809020602" pitchFamily="82" charset="0"/>
            </a:endParaRPr>
          </a:p>
        </p:txBody>
      </p:sp>
      <p:sp>
        <p:nvSpPr>
          <p:cNvPr id="3" name="Subtitle 2"/>
          <p:cNvSpPr>
            <a:spLocks noGrp="1"/>
          </p:cNvSpPr>
          <p:nvPr>
            <p:ph type="subTitle" idx="1"/>
          </p:nvPr>
        </p:nvSpPr>
        <p:spPr>
          <a:xfrm>
            <a:off x="1524000" y="4590660"/>
            <a:ext cx="9144000" cy="667139"/>
          </a:xfrm>
        </p:spPr>
        <p:txBody>
          <a:bodyPr>
            <a:normAutofit/>
          </a:bodyPr>
          <a:lstStyle/>
          <a:p>
            <a:r>
              <a:rPr lang="en-GB" sz="3600" dirty="0">
                <a:solidFill>
                  <a:schemeClr val="accent3"/>
                </a:solidFill>
                <a:latin typeface="Cooper Black" panose="0208090404030B020404" pitchFamily="18" charset="0"/>
                <a:cs typeface="Aparajita" panose="020B0604020202020204" pitchFamily="34" charset="0"/>
              </a:rPr>
              <a:t>i</a:t>
            </a:r>
            <a:r>
              <a:rPr lang="en-GB" sz="3600" dirty="0" smtClean="0">
                <a:solidFill>
                  <a:schemeClr val="accent3"/>
                </a:solidFill>
                <a:latin typeface="Cooper Black" panose="0208090404030B020404" pitchFamily="18" charset="0"/>
                <a:cs typeface="Aparajita" panose="020B0604020202020204" pitchFamily="34" charset="0"/>
              </a:rPr>
              <a:t>ngredients for a successful recipe</a:t>
            </a:r>
            <a:endParaRPr lang="en-GB" sz="3600" dirty="0">
              <a:solidFill>
                <a:schemeClr val="accent3"/>
              </a:solidFill>
              <a:latin typeface="Cooper Black" panose="0208090404030B020404" pitchFamily="18" charset="0"/>
              <a:cs typeface="Aparajita" panose="020B0604020202020204" pitchFamily="34" charset="0"/>
            </a:endParaRPr>
          </a:p>
        </p:txBody>
      </p:sp>
    </p:spTree>
    <p:extLst>
      <p:ext uri="{BB962C8B-B14F-4D97-AF65-F5344CB8AC3E}">
        <p14:creationId xmlns:p14="http://schemas.microsoft.com/office/powerpoint/2010/main" val="9200351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8" name="Picture 4" descr="Nottingham cav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25715">
            <a:off x="6667059" y="180816"/>
            <a:ext cx="2152650" cy="268605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flywithaj.com/img/pictures/tours/golden-temple-punjab-indi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074099">
            <a:off x="90207" y="1299217"/>
            <a:ext cx="3339042" cy="250428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147468">
            <a:off x="8160118" y="2218675"/>
            <a:ext cx="3678698" cy="2373354"/>
          </a:xfrm>
          <a:prstGeom prst="rect">
            <a:avLst/>
          </a:prstGeom>
        </p:spPr>
      </p:pic>
      <p:sp>
        <p:nvSpPr>
          <p:cNvPr id="2" name="Title 1"/>
          <p:cNvSpPr>
            <a:spLocks noGrp="1"/>
          </p:cNvSpPr>
          <p:nvPr>
            <p:ph type="title"/>
          </p:nvPr>
        </p:nvSpPr>
        <p:spPr>
          <a:xfrm>
            <a:off x="0" y="-285325"/>
            <a:ext cx="10515600" cy="1325563"/>
          </a:xfrm>
        </p:spPr>
        <p:txBody>
          <a:bodyPr/>
          <a:lstStyle/>
          <a:p>
            <a:r>
              <a:rPr lang="en-GB" dirty="0" smtClean="0">
                <a:solidFill>
                  <a:srgbClr val="FFFF00"/>
                </a:solidFill>
                <a:latin typeface="Cooper Black" panose="0208090404030B020404" pitchFamily="18" charset="0"/>
              </a:rPr>
              <a:t>Ramesh Mehay</a:t>
            </a:r>
            <a:endParaRPr lang="en-GB" dirty="0">
              <a:solidFill>
                <a:srgbClr val="FFFF00"/>
              </a:solidFill>
              <a:latin typeface="Cooper Black" panose="0208090404030B020404" pitchFamily="18" charset="0"/>
            </a:endParaRPr>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254784">
            <a:off x="107200" y="4115423"/>
            <a:ext cx="3019877" cy="2090684"/>
          </a:xfrm>
          <a:prstGeom prst="rect">
            <a:avLst/>
          </a:prstGeom>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05479">
            <a:off x="2858074" y="3355360"/>
            <a:ext cx="3800669" cy="2483632"/>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742887">
            <a:off x="6187896" y="2909166"/>
            <a:ext cx="2228016" cy="2970688"/>
          </a:xfrm>
          <a:prstGeom prst="rect">
            <a:avLst/>
          </a:prstGeom>
        </p:spPr>
      </p:pic>
      <p:sp>
        <p:nvSpPr>
          <p:cNvPr id="10" name="TextBox 9"/>
          <p:cNvSpPr txBox="1"/>
          <p:nvPr/>
        </p:nvSpPr>
        <p:spPr>
          <a:xfrm>
            <a:off x="8573205" y="5099027"/>
            <a:ext cx="652743" cy="369332"/>
          </a:xfrm>
          <a:prstGeom prst="rect">
            <a:avLst/>
          </a:prstGeom>
          <a:noFill/>
        </p:spPr>
        <p:txBody>
          <a:bodyPr wrap="none" rtlCol="0">
            <a:spAutoFit/>
          </a:bodyPr>
          <a:lstStyle/>
          <a:p>
            <a:r>
              <a:rPr lang="en-GB" dirty="0" smtClean="0">
                <a:solidFill>
                  <a:schemeClr val="bg1">
                    <a:lumMod val="75000"/>
                  </a:schemeClr>
                </a:solidFill>
              </a:rPr>
              <a:t>1998</a:t>
            </a:r>
            <a:endParaRPr lang="en-GB" dirty="0">
              <a:solidFill>
                <a:schemeClr val="bg1">
                  <a:lumMod val="75000"/>
                </a:schemeClr>
              </a:solidFill>
            </a:endParaRPr>
          </a:p>
        </p:txBody>
      </p:sp>
      <p:sp>
        <p:nvSpPr>
          <p:cNvPr id="11" name="TextBox 10"/>
          <p:cNvSpPr txBox="1"/>
          <p:nvPr/>
        </p:nvSpPr>
        <p:spPr>
          <a:xfrm>
            <a:off x="3644228" y="5940266"/>
            <a:ext cx="652743" cy="369332"/>
          </a:xfrm>
          <a:prstGeom prst="rect">
            <a:avLst/>
          </a:prstGeom>
          <a:noFill/>
        </p:spPr>
        <p:txBody>
          <a:bodyPr wrap="none" rtlCol="0">
            <a:spAutoFit/>
          </a:bodyPr>
          <a:lstStyle/>
          <a:p>
            <a:r>
              <a:rPr lang="en-GB" dirty="0" smtClean="0">
                <a:solidFill>
                  <a:schemeClr val="bg1">
                    <a:lumMod val="75000"/>
                  </a:schemeClr>
                </a:solidFill>
              </a:rPr>
              <a:t>1993</a:t>
            </a:r>
            <a:endParaRPr lang="en-GB" dirty="0">
              <a:solidFill>
                <a:schemeClr val="bg1">
                  <a:lumMod val="75000"/>
                </a:schemeClr>
              </a:solidFill>
            </a:endParaRPr>
          </a:p>
        </p:txBody>
      </p:sp>
      <p:sp>
        <p:nvSpPr>
          <p:cNvPr id="12" name="TextBox 11"/>
          <p:cNvSpPr txBox="1"/>
          <p:nvPr/>
        </p:nvSpPr>
        <p:spPr>
          <a:xfrm>
            <a:off x="1617138" y="6333645"/>
            <a:ext cx="652743" cy="369332"/>
          </a:xfrm>
          <a:prstGeom prst="rect">
            <a:avLst/>
          </a:prstGeom>
          <a:noFill/>
        </p:spPr>
        <p:txBody>
          <a:bodyPr wrap="none" rtlCol="0">
            <a:spAutoFit/>
          </a:bodyPr>
          <a:lstStyle/>
          <a:p>
            <a:r>
              <a:rPr lang="en-GB" dirty="0" smtClean="0">
                <a:solidFill>
                  <a:schemeClr val="bg1">
                    <a:lumMod val="75000"/>
                  </a:schemeClr>
                </a:solidFill>
              </a:rPr>
              <a:t>1988</a:t>
            </a:r>
            <a:endParaRPr lang="en-GB" dirty="0">
              <a:solidFill>
                <a:schemeClr val="bg1">
                  <a:lumMod val="75000"/>
                </a:schemeClr>
              </a:solidFill>
            </a:endParaRPr>
          </a:p>
        </p:txBody>
      </p:sp>
      <p:sp>
        <p:nvSpPr>
          <p:cNvPr id="14" name="TextBox 13"/>
          <p:cNvSpPr txBox="1"/>
          <p:nvPr/>
        </p:nvSpPr>
        <p:spPr>
          <a:xfrm>
            <a:off x="4785106" y="6376922"/>
            <a:ext cx="1079142" cy="369332"/>
          </a:xfrm>
          <a:prstGeom prst="rect">
            <a:avLst/>
          </a:prstGeom>
          <a:noFill/>
        </p:spPr>
        <p:txBody>
          <a:bodyPr wrap="none" rtlCol="0">
            <a:spAutoFit/>
          </a:bodyPr>
          <a:lstStyle/>
          <a:p>
            <a:r>
              <a:rPr lang="en-GB" dirty="0" smtClean="0">
                <a:solidFill>
                  <a:schemeClr val="bg1">
                    <a:lumMod val="75000"/>
                  </a:schemeClr>
                </a:solidFill>
              </a:rPr>
              <a:t>TPD 2001</a:t>
            </a:r>
            <a:endParaRPr lang="en-GB" dirty="0">
              <a:solidFill>
                <a:schemeClr val="bg1">
                  <a:lumMod val="75000"/>
                </a:schemeClr>
              </a:solidFill>
            </a:endParaRPr>
          </a:p>
        </p:txBody>
      </p:sp>
      <p:sp>
        <p:nvSpPr>
          <p:cNvPr id="15" name="TextBox 14"/>
          <p:cNvSpPr txBox="1"/>
          <p:nvPr/>
        </p:nvSpPr>
        <p:spPr>
          <a:xfrm>
            <a:off x="8315267" y="5755600"/>
            <a:ext cx="1359859" cy="369332"/>
          </a:xfrm>
          <a:prstGeom prst="rect">
            <a:avLst/>
          </a:prstGeom>
          <a:noFill/>
        </p:spPr>
        <p:txBody>
          <a:bodyPr wrap="none" rtlCol="0">
            <a:spAutoFit/>
          </a:bodyPr>
          <a:lstStyle/>
          <a:p>
            <a:r>
              <a:rPr lang="en-GB" dirty="0" smtClean="0">
                <a:solidFill>
                  <a:schemeClr val="bg1">
                    <a:lumMod val="75000"/>
                  </a:schemeClr>
                </a:solidFill>
              </a:rPr>
              <a:t>Trainer 2004</a:t>
            </a:r>
            <a:endParaRPr lang="en-GB" dirty="0">
              <a:solidFill>
                <a:schemeClr val="bg1">
                  <a:lumMod val="75000"/>
                </a:schemeClr>
              </a:solidFill>
            </a:endParaRPr>
          </a:p>
        </p:txBody>
      </p:sp>
      <p:pic>
        <p:nvPicPr>
          <p:cNvPr id="17" name="Picture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26826" y="6124932"/>
            <a:ext cx="3840346" cy="578045"/>
          </a:xfrm>
          <a:prstGeom prst="rect">
            <a:avLst/>
          </a:prstGeom>
        </p:spPr>
      </p:pic>
      <p:pic>
        <p:nvPicPr>
          <p:cNvPr id="19" name="Picture 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85209" y="4795935"/>
            <a:ext cx="1907042" cy="1907042"/>
          </a:xfrm>
          <a:prstGeom prst="rect">
            <a:avLst/>
          </a:prstGeom>
        </p:spPr>
      </p:pic>
      <p:sp>
        <p:nvSpPr>
          <p:cNvPr id="16" name="TextBox 15"/>
          <p:cNvSpPr txBox="1"/>
          <p:nvPr/>
        </p:nvSpPr>
        <p:spPr>
          <a:xfrm>
            <a:off x="5844563" y="391353"/>
            <a:ext cx="1112326" cy="369332"/>
          </a:xfrm>
          <a:prstGeom prst="rect">
            <a:avLst/>
          </a:prstGeom>
          <a:noFill/>
        </p:spPr>
        <p:txBody>
          <a:bodyPr wrap="square" rtlCol="0">
            <a:spAutoFit/>
          </a:bodyPr>
          <a:lstStyle/>
          <a:p>
            <a:r>
              <a:rPr lang="en-GB" dirty="0" smtClean="0">
                <a:solidFill>
                  <a:schemeClr val="bg1">
                    <a:lumMod val="75000"/>
                  </a:schemeClr>
                </a:solidFill>
              </a:rPr>
              <a:t>Nov 2014</a:t>
            </a:r>
            <a:endParaRPr lang="en-GB" dirty="0">
              <a:solidFill>
                <a:schemeClr val="bg1">
                  <a:lumMod val="75000"/>
                </a:schemeClr>
              </a:solidFill>
            </a:endParaRPr>
          </a:p>
        </p:txBody>
      </p:sp>
      <p:sp>
        <p:nvSpPr>
          <p:cNvPr id="20" name="TextBox 19"/>
          <p:cNvSpPr txBox="1"/>
          <p:nvPr/>
        </p:nvSpPr>
        <p:spPr>
          <a:xfrm>
            <a:off x="3248288" y="1146252"/>
            <a:ext cx="652743" cy="369332"/>
          </a:xfrm>
          <a:prstGeom prst="rect">
            <a:avLst/>
          </a:prstGeom>
          <a:noFill/>
        </p:spPr>
        <p:txBody>
          <a:bodyPr wrap="none" rtlCol="0">
            <a:spAutoFit/>
          </a:bodyPr>
          <a:lstStyle/>
          <a:p>
            <a:r>
              <a:rPr lang="en-GB" dirty="0" smtClean="0">
                <a:solidFill>
                  <a:schemeClr val="bg1">
                    <a:lumMod val="75000"/>
                  </a:schemeClr>
                </a:solidFill>
              </a:rPr>
              <a:t>1963</a:t>
            </a:r>
            <a:endParaRPr lang="en-GB" dirty="0">
              <a:solidFill>
                <a:schemeClr val="bg1">
                  <a:lumMod val="75000"/>
                </a:schemeClr>
              </a:solidFill>
            </a:endParaRPr>
          </a:p>
        </p:txBody>
      </p:sp>
      <p:sp>
        <p:nvSpPr>
          <p:cNvPr id="21" name="TextBox 20"/>
          <p:cNvSpPr txBox="1"/>
          <p:nvPr/>
        </p:nvSpPr>
        <p:spPr>
          <a:xfrm>
            <a:off x="10694105" y="4493798"/>
            <a:ext cx="1191352" cy="369332"/>
          </a:xfrm>
          <a:prstGeom prst="rect">
            <a:avLst/>
          </a:prstGeom>
          <a:noFill/>
        </p:spPr>
        <p:txBody>
          <a:bodyPr wrap="none" rtlCol="0">
            <a:spAutoFit/>
          </a:bodyPr>
          <a:lstStyle/>
          <a:p>
            <a:r>
              <a:rPr lang="en-GB" dirty="0" smtClean="0">
                <a:solidFill>
                  <a:schemeClr val="bg1">
                    <a:lumMod val="75000"/>
                  </a:schemeClr>
                </a:solidFill>
              </a:rPr>
              <a:t>2009-2012</a:t>
            </a:r>
            <a:endParaRPr lang="en-GB" dirty="0">
              <a:solidFill>
                <a:schemeClr val="bg1">
                  <a:lumMod val="75000"/>
                </a:schemeClr>
              </a:solidFill>
            </a:endParaRPr>
          </a:p>
        </p:txBody>
      </p:sp>
    </p:spTree>
    <p:extLst>
      <p:ext uri="{BB962C8B-B14F-4D97-AF65-F5344CB8AC3E}">
        <p14:creationId xmlns:p14="http://schemas.microsoft.com/office/powerpoint/2010/main" val="6902107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531569"/>
            <a:ext cx="10515600" cy="2852737"/>
          </a:xfrm>
        </p:spPr>
        <p:txBody>
          <a:bodyPr/>
          <a:lstStyle/>
          <a:p>
            <a:pPr algn="ctr"/>
            <a:r>
              <a:rPr lang="en-GB" dirty="0" smtClean="0">
                <a:solidFill>
                  <a:srgbClr val="92D050"/>
                </a:solidFill>
                <a:latin typeface="Cooper Black" panose="0208090404030B020404" pitchFamily="18" charset="0"/>
              </a:rPr>
              <a:t>Tell me a bit about you</a:t>
            </a:r>
            <a:endParaRPr lang="en-GB" dirty="0">
              <a:solidFill>
                <a:srgbClr val="92D050"/>
              </a:solidFill>
              <a:latin typeface="Cooper Black" panose="0208090404030B020404" pitchFamily="18" charset="0"/>
            </a:endParaRPr>
          </a:p>
        </p:txBody>
      </p:sp>
      <p:sp>
        <p:nvSpPr>
          <p:cNvPr id="3" name="Content Placeholder 2"/>
          <p:cNvSpPr>
            <a:spLocks noGrp="1"/>
          </p:cNvSpPr>
          <p:nvPr>
            <p:ph type="body" idx="1"/>
          </p:nvPr>
        </p:nvSpPr>
        <p:spPr>
          <a:xfrm>
            <a:off x="831850" y="3780692"/>
            <a:ext cx="10515600" cy="2514599"/>
          </a:xfrm>
        </p:spPr>
        <p:txBody>
          <a:bodyPr>
            <a:normAutofit/>
          </a:bodyPr>
          <a:lstStyle/>
          <a:p>
            <a:r>
              <a:rPr lang="en-GB" dirty="0" smtClean="0">
                <a:solidFill>
                  <a:schemeClr val="bg1"/>
                </a:solidFill>
              </a:rPr>
              <a:t>Arrange yourselves in order of duration as a TPD/APD.</a:t>
            </a:r>
          </a:p>
          <a:p>
            <a:pPr marL="342900" indent="-342900">
              <a:buFont typeface="Arial" panose="020B0604020202020204" pitchFamily="34" charset="0"/>
              <a:buChar char="•"/>
            </a:pPr>
            <a:r>
              <a:rPr lang="en-GB" i="1" dirty="0" smtClean="0">
                <a:solidFill>
                  <a:schemeClr val="bg1"/>
                </a:solidFill>
              </a:rPr>
              <a:t>Your Name</a:t>
            </a:r>
          </a:p>
          <a:p>
            <a:pPr marL="342900" indent="-342900">
              <a:buFont typeface="Arial" panose="020B0604020202020204" pitchFamily="34" charset="0"/>
              <a:buChar char="•"/>
            </a:pPr>
            <a:r>
              <a:rPr lang="en-GB" i="1" dirty="0" smtClean="0">
                <a:solidFill>
                  <a:schemeClr val="bg1"/>
                </a:solidFill>
              </a:rPr>
              <a:t>Which Scheme</a:t>
            </a:r>
          </a:p>
          <a:p>
            <a:pPr marL="342900" indent="-342900">
              <a:buFont typeface="Arial" panose="020B0604020202020204" pitchFamily="34" charset="0"/>
              <a:buChar char="•"/>
            </a:pPr>
            <a:r>
              <a:rPr lang="en-GB" i="1" dirty="0" smtClean="0">
                <a:solidFill>
                  <a:schemeClr val="bg1"/>
                </a:solidFill>
              </a:rPr>
              <a:t>How long?</a:t>
            </a:r>
          </a:p>
          <a:p>
            <a:pPr marL="342900" indent="-342900">
              <a:buFont typeface="Arial" panose="020B0604020202020204" pitchFamily="34" charset="0"/>
              <a:buChar char="•"/>
            </a:pPr>
            <a:r>
              <a:rPr lang="en-GB" i="1" dirty="0" smtClean="0">
                <a:solidFill>
                  <a:schemeClr val="bg1"/>
                </a:solidFill>
              </a:rPr>
              <a:t>Unique, what happened to me yesterday/today</a:t>
            </a:r>
          </a:p>
        </p:txBody>
      </p:sp>
    </p:spTree>
    <p:extLst>
      <p:ext uri="{BB962C8B-B14F-4D97-AF65-F5344CB8AC3E}">
        <p14:creationId xmlns:p14="http://schemas.microsoft.com/office/powerpoint/2010/main" val="14336621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143"/>
            <a:ext cx="9144000" cy="2387600"/>
          </a:xfrm>
        </p:spPr>
        <p:txBody>
          <a:bodyPr>
            <a:noAutofit/>
          </a:bodyPr>
          <a:lstStyle/>
          <a:p>
            <a:r>
              <a:rPr lang="en-GB" sz="4400" dirty="0" smtClean="0">
                <a:solidFill>
                  <a:schemeClr val="bg1"/>
                </a:solidFill>
                <a:latin typeface="Ravie" panose="04040805050809020602" pitchFamily="82" charset="0"/>
              </a:rPr>
              <a:t>Encouraging, </a:t>
            </a:r>
            <a:r>
              <a:rPr lang="en-GB" sz="4400" dirty="0" smtClean="0">
                <a:solidFill>
                  <a:srgbClr val="FF0000"/>
                </a:solidFill>
                <a:latin typeface="Ravie" panose="04040805050809020602" pitchFamily="82" charset="0"/>
              </a:rPr>
              <a:t>M</a:t>
            </a:r>
            <a:r>
              <a:rPr lang="en-GB" sz="4400" dirty="0" smtClean="0">
                <a:solidFill>
                  <a:schemeClr val="accent5">
                    <a:lumMod val="60000"/>
                    <a:lumOff val="40000"/>
                  </a:schemeClr>
                </a:solidFill>
                <a:latin typeface="Ravie" panose="04040805050809020602" pitchFamily="82" charset="0"/>
              </a:rPr>
              <a:t>o</a:t>
            </a:r>
            <a:r>
              <a:rPr lang="en-GB" sz="4400" dirty="0" smtClean="0">
                <a:solidFill>
                  <a:schemeClr val="accent2">
                    <a:lumMod val="40000"/>
                    <a:lumOff val="60000"/>
                  </a:schemeClr>
                </a:solidFill>
                <a:latin typeface="Ravie" panose="04040805050809020602" pitchFamily="82" charset="0"/>
              </a:rPr>
              <a:t>t</a:t>
            </a:r>
            <a:r>
              <a:rPr lang="en-GB" sz="4400" dirty="0" smtClean="0">
                <a:solidFill>
                  <a:srgbClr val="00B0F0"/>
                </a:solidFill>
                <a:latin typeface="Ravie" panose="04040805050809020602" pitchFamily="82" charset="0"/>
              </a:rPr>
              <a:t>i</a:t>
            </a:r>
            <a:r>
              <a:rPr lang="en-GB" sz="4400" dirty="0" smtClean="0">
                <a:solidFill>
                  <a:schemeClr val="bg1"/>
                </a:solidFill>
                <a:latin typeface="Ravie" panose="04040805050809020602" pitchFamily="82" charset="0"/>
              </a:rPr>
              <a:t>v</a:t>
            </a:r>
            <a:r>
              <a:rPr lang="en-GB" sz="4400" dirty="0" smtClean="0">
                <a:solidFill>
                  <a:schemeClr val="accent3">
                    <a:lumMod val="60000"/>
                    <a:lumOff val="40000"/>
                  </a:schemeClr>
                </a:solidFill>
                <a:latin typeface="Ravie" panose="04040805050809020602" pitchFamily="82" charset="0"/>
              </a:rPr>
              <a:t>a</a:t>
            </a:r>
            <a:r>
              <a:rPr lang="en-GB" sz="4400" dirty="0" smtClean="0">
                <a:solidFill>
                  <a:schemeClr val="accent6">
                    <a:lumMod val="75000"/>
                  </a:schemeClr>
                </a:solidFill>
                <a:latin typeface="Ravie" panose="04040805050809020602" pitchFamily="82" charset="0"/>
              </a:rPr>
              <a:t>t</a:t>
            </a:r>
            <a:r>
              <a:rPr lang="en-GB" sz="4400" dirty="0" smtClean="0">
                <a:solidFill>
                  <a:srgbClr val="00B0F0"/>
                </a:solidFill>
                <a:latin typeface="Ravie" panose="04040805050809020602" pitchFamily="82" charset="0"/>
              </a:rPr>
              <a:t>i</a:t>
            </a:r>
            <a:r>
              <a:rPr lang="en-GB" sz="4400" dirty="0" smtClean="0">
                <a:solidFill>
                  <a:schemeClr val="accent2"/>
                </a:solidFill>
                <a:latin typeface="Ravie" panose="04040805050809020602" pitchFamily="82" charset="0"/>
              </a:rPr>
              <a:t>n</a:t>
            </a:r>
            <a:r>
              <a:rPr lang="en-GB" sz="4400" dirty="0" smtClean="0">
                <a:solidFill>
                  <a:srgbClr val="38A7B6"/>
                </a:solidFill>
                <a:latin typeface="Ravie" panose="04040805050809020602" pitchFamily="82" charset="0"/>
              </a:rPr>
              <a:t>g</a:t>
            </a:r>
            <a:r>
              <a:rPr lang="en-GB" sz="4400" dirty="0" smtClean="0">
                <a:solidFill>
                  <a:schemeClr val="bg1"/>
                </a:solidFill>
                <a:latin typeface="Ravie" panose="04040805050809020602" pitchFamily="82" charset="0"/>
              </a:rPr>
              <a:t> &amp; Inspiring your GP trainee</a:t>
            </a:r>
            <a:endParaRPr lang="en-GB" sz="4400" dirty="0">
              <a:solidFill>
                <a:schemeClr val="bg1"/>
              </a:solidFill>
              <a:latin typeface="Ravie" panose="04040805050809020602" pitchFamily="82" charset="0"/>
            </a:endParaRPr>
          </a:p>
        </p:txBody>
      </p:sp>
      <p:sp>
        <p:nvSpPr>
          <p:cNvPr id="3" name="Subtitle 2"/>
          <p:cNvSpPr>
            <a:spLocks noGrp="1"/>
          </p:cNvSpPr>
          <p:nvPr>
            <p:ph type="subTitle" idx="1"/>
          </p:nvPr>
        </p:nvSpPr>
        <p:spPr>
          <a:xfrm>
            <a:off x="1713079" y="2641182"/>
            <a:ext cx="9144000" cy="667139"/>
          </a:xfrm>
        </p:spPr>
        <p:txBody>
          <a:bodyPr>
            <a:normAutofit/>
          </a:bodyPr>
          <a:lstStyle/>
          <a:p>
            <a:r>
              <a:rPr lang="en-GB" sz="3600" dirty="0">
                <a:solidFill>
                  <a:schemeClr val="accent3"/>
                </a:solidFill>
                <a:latin typeface="Cooper Black" panose="0208090404030B020404" pitchFamily="18" charset="0"/>
                <a:cs typeface="Aparajita" panose="020B0604020202020204" pitchFamily="34" charset="0"/>
              </a:rPr>
              <a:t>i</a:t>
            </a:r>
            <a:r>
              <a:rPr lang="en-GB" sz="3600" dirty="0" smtClean="0">
                <a:solidFill>
                  <a:schemeClr val="accent3"/>
                </a:solidFill>
                <a:latin typeface="Cooper Black" panose="0208090404030B020404" pitchFamily="18" charset="0"/>
                <a:cs typeface="Aparajita" panose="020B0604020202020204" pitchFamily="34" charset="0"/>
              </a:rPr>
              <a:t>ngredients for a successful recipe</a:t>
            </a:r>
          </a:p>
          <a:p>
            <a:endParaRPr lang="en-GB" sz="3600" dirty="0">
              <a:solidFill>
                <a:schemeClr val="bg1"/>
              </a:solidFill>
              <a:latin typeface="Cooper Black" panose="0208090404030B020404" pitchFamily="18" charset="0"/>
              <a:cs typeface="Aparajita" panose="020B0604020202020204" pitchFamily="34" charset="0"/>
            </a:endParaRPr>
          </a:p>
          <a:p>
            <a:endParaRPr lang="en-GB" sz="3600" dirty="0" smtClean="0">
              <a:solidFill>
                <a:schemeClr val="bg1"/>
              </a:solidFill>
              <a:latin typeface="Cooper Black" panose="0208090404030B020404" pitchFamily="18" charset="0"/>
              <a:cs typeface="Aparajita" panose="020B0604020202020204" pitchFamily="34" charset="0"/>
            </a:endParaRPr>
          </a:p>
        </p:txBody>
      </p:sp>
      <p:sp>
        <p:nvSpPr>
          <p:cNvPr id="5" name="TextBox 4"/>
          <p:cNvSpPr txBox="1"/>
          <p:nvPr/>
        </p:nvSpPr>
        <p:spPr>
          <a:xfrm>
            <a:off x="10155352" y="165065"/>
            <a:ext cx="2036648" cy="646331"/>
          </a:xfrm>
          <a:prstGeom prst="rect">
            <a:avLst/>
          </a:prstGeom>
          <a:noFill/>
        </p:spPr>
        <p:txBody>
          <a:bodyPr wrap="none" rtlCol="0">
            <a:spAutoFit/>
          </a:bodyPr>
          <a:lstStyle/>
          <a:p>
            <a:r>
              <a:rPr lang="en-GB" dirty="0" smtClean="0">
                <a:solidFill>
                  <a:schemeClr val="accent4">
                    <a:lumMod val="50000"/>
                  </a:schemeClr>
                </a:solidFill>
              </a:rPr>
              <a:t>Ask the audience</a:t>
            </a:r>
          </a:p>
          <a:p>
            <a:r>
              <a:rPr lang="en-GB" dirty="0" smtClean="0">
                <a:solidFill>
                  <a:schemeClr val="accent4">
                    <a:lumMod val="50000"/>
                  </a:schemeClr>
                </a:solidFill>
              </a:rPr>
              <a:t>Dangers of labelling</a:t>
            </a:r>
            <a:endParaRPr lang="en-GB" dirty="0">
              <a:solidFill>
                <a:schemeClr val="accent4">
                  <a:lumMod val="50000"/>
                </a:schemeClr>
              </a:solidFill>
            </a:endParaRPr>
          </a:p>
        </p:txBody>
      </p:sp>
      <p:sp>
        <p:nvSpPr>
          <p:cNvPr id="6" name="Title 1"/>
          <p:cNvSpPr txBox="1">
            <a:spLocks/>
          </p:cNvSpPr>
          <p:nvPr/>
        </p:nvSpPr>
        <p:spPr>
          <a:xfrm>
            <a:off x="987489" y="5336688"/>
            <a:ext cx="10545148" cy="8629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742950" indent="-742950" algn="just">
              <a:buFont typeface="+mj-lt"/>
              <a:buAutoNum type="arabicPeriod"/>
            </a:pPr>
            <a:r>
              <a:rPr lang="en-GB" sz="3600" dirty="0" smtClean="0">
                <a:solidFill>
                  <a:srgbClr val="00B0F0"/>
                </a:solidFill>
                <a:latin typeface="Cooper Black" panose="0208090404030B020404" pitchFamily="18" charset="0"/>
              </a:rPr>
              <a:t>Why are we talking about this?</a:t>
            </a:r>
          </a:p>
          <a:p>
            <a:pPr marL="742950" indent="-742950" algn="just">
              <a:buFont typeface="+mj-lt"/>
              <a:buAutoNum type="arabicPeriod"/>
            </a:pPr>
            <a:r>
              <a:rPr lang="en-GB" sz="3600" dirty="0" smtClean="0">
                <a:solidFill>
                  <a:srgbClr val="00B0F0"/>
                </a:solidFill>
                <a:latin typeface="Cooper Black" panose="0208090404030B020404" pitchFamily="18" charset="0"/>
              </a:rPr>
              <a:t>What difficulties have you encountered?</a:t>
            </a:r>
          </a:p>
          <a:p>
            <a:pPr marL="742950" indent="-742950" algn="just">
              <a:buFont typeface="+mj-lt"/>
              <a:buAutoNum type="arabicPeriod"/>
            </a:pPr>
            <a:r>
              <a:rPr lang="en-GB" sz="3600" dirty="0" smtClean="0">
                <a:solidFill>
                  <a:srgbClr val="00B0F0"/>
                </a:solidFill>
                <a:latin typeface="Cooper Black" panose="0208090404030B020404" pitchFamily="18" charset="0"/>
              </a:rPr>
              <a:t>What sort of trainee are we thinking about? What attributes do we ascribe them?  Be honest.</a:t>
            </a:r>
            <a:endParaRPr lang="en-GB" sz="3600" dirty="0">
              <a:solidFill>
                <a:srgbClr val="00B0F0"/>
              </a:solidFill>
              <a:latin typeface="Cooper Black" panose="0208090404030B020404" pitchFamily="18" charset="0"/>
            </a:endParaRPr>
          </a:p>
        </p:txBody>
      </p:sp>
    </p:spTree>
    <p:extLst>
      <p:ext uri="{BB962C8B-B14F-4D97-AF65-F5344CB8AC3E}">
        <p14:creationId xmlns:p14="http://schemas.microsoft.com/office/powerpoint/2010/main" val="15267280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5706407" y="1695128"/>
            <a:ext cx="3153043" cy="769441"/>
          </a:xfrm>
          <a:prstGeom prst="rect">
            <a:avLst/>
          </a:prstGeom>
          <a:noFill/>
        </p:spPr>
        <p:txBody>
          <a:bodyPr wrap="none" rtlCol="0">
            <a:spAutoFit/>
          </a:bodyPr>
          <a:lstStyle/>
          <a:p>
            <a:r>
              <a:rPr lang="en-GB" sz="4400" dirty="0" smtClean="0">
                <a:solidFill>
                  <a:srgbClr val="00B050"/>
                </a:solidFill>
              </a:rPr>
              <a:t>Demotivated</a:t>
            </a:r>
            <a:endParaRPr lang="en-GB" sz="4400" dirty="0">
              <a:solidFill>
                <a:srgbClr val="00B050"/>
              </a:solidFill>
            </a:endParaRPr>
          </a:p>
        </p:txBody>
      </p:sp>
      <p:sp>
        <p:nvSpPr>
          <p:cNvPr id="8" name="TextBox 7"/>
          <p:cNvSpPr txBox="1"/>
          <p:nvPr/>
        </p:nvSpPr>
        <p:spPr>
          <a:xfrm rot="1323761">
            <a:off x="1500081" y="1839682"/>
            <a:ext cx="1254895" cy="830997"/>
          </a:xfrm>
          <a:prstGeom prst="rect">
            <a:avLst/>
          </a:prstGeom>
          <a:noFill/>
        </p:spPr>
        <p:txBody>
          <a:bodyPr wrap="none" rtlCol="0">
            <a:spAutoFit/>
          </a:bodyPr>
          <a:lstStyle/>
          <a:p>
            <a:r>
              <a:rPr lang="en-GB" sz="4800" dirty="0" smtClean="0">
                <a:solidFill>
                  <a:schemeClr val="bg2">
                    <a:lumMod val="90000"/>
                  </a:schemeClr>
                </a:solidFill>
              </a:rPr>
              <a:t>Lazy</a:t>
            </a:r>
            <a:endParaRPr lang="en-GB" sz="4800" dirty="0">
              <a:solidFill>
                <a:schemeClr val="bg2">
                  <a:lumMod val="90000"/>
                </a:schemeClr>
              </a:solidFill>
            </a:endParaRPr>
          </a:p>
        </p:txBody>
      </p:sp>
      <p:sp>
        <p:nvSpPr>
          <p:cNvPr id="9" name="TextBox 8"/>
          <p:cNvSpPr txBox="1"/>
          <p:nvPr/>
        </p:nvSpPr>
        <p:spPr>
          <a:xfrm rot="20051754">
            <a:off x="4432313" y="1580297"/>
            <a:ext cx="2658164" cy="923330"/>
          </a:xfrm>
          <a:prstGeom prst="rect">
            <a:avLst/>
          </a:prstGeom>
          <a:noFill/>
        </p:spPr>
        <p:txBody>
          <a:bodyPr wrap="none" rtlCol="0">
            <a:spAutoFit/>
          </a:bodyPr>
          <a:lstStyle/>
          <a:p>
            <a:r>
              <a:rPr lang="en-GB" sz="5400" dirty="0" smtClean="0">
                <a:solidFill>
                  <a:schemeClr val="accent3"/>
                </a:solidFill>
              </a:rPr>
              <a:t>Arrogant</a:t>
            </a:r>
            <a:endParaRPr lang="en-GB" sz="4400" dirty="0">
              <a:solidFill>
                <a:schemeClr val="accent3"/>
              </a:solidFill>
            </a:endParaRPr>
          </a:p>
        </p:txBody>
      </p:sp>
      <p:sp>
        <p:nvSpPr>
          <p:cNvPr id="10" name="TextBox 9"/>
          <p:cNvSpPr txBox="1"/>
          <p:nvPr/>
        </p:nvSpPr>
        <p:spPr>
          <a:xfrm rot="1102381">
            <a:off x="2683545" y="3897833"/>
            <a:ext cx="2669320" cy="769441"/>
          </a:xfrm>
          <a:prstGeom prst="rect">
            <a:avLst/>
          </a:prstGeom>
          <a:noFill/>
        </p:spPr>
        <p:txBody>
          <a:bodyPr wrap="none" rtlCol="0">
            <a:spAutoFit/>
          </a:bodyPr>
          <a:lstStyle/>
          <a:p>
            <a:r>
              <a:rPr lang="en-GB" sz="4400" dirty="0" smtClean="0">
                <a:solidFill>
                  <a:srgbClr val="0070C0"/>
                </a:solidFill>
                <a:latin typeface="Aharoni" panose="02010803020104030203" pitchFamily="2" charset="-79"/>
                <a:cs typeface="Aharoni" panose="02010803020104030203" pitchFamily="2" charset="-79"/>
              </a:rPr>
              <a:t>Bone idle</a:t>
            </a:r>
            <a:endParaRPr lang="en-GB" sz="4400" dirty="0">
              <a:solidFill>
                <a:srgbClr val="0070C0"/>
              </a:solidFill>
              <a:latin typeface="Aharoni" panose="02010803020104030203" pitchFamily="2" charset="-79"/>
              <a:cs typeface="Aharoni" panose="02010803020104030203" pitchFamily="2" charset="-79"/>
            </a:endParaRPr>
          </a:p>
        </p:txBody>
      </p:sp>
      <p:sp>
        <p:nvSpPr>
          <p:cNvPr id="11" name="TextBox 10"/>
          <p:cNvSpPr txBox="1"/>
          <p:nvPr/>
        </p:nvSpPr>
        <p:spPr>
          <a:xfrm rot="190663">
            <a:off x="355579" y="3777494"/>
            <a:ext cx="2270173" cy="769441"/>
          </a:xfrm>
          <a:prstGeom prst="rect">
            <a:avLst/>
          </a:prstGeom>
          <a:noFill/>
        </p:spPr>
        <p:txBody>
          <a:bodyPr wrap="none" rtlCol="0">
            <a:spAutoFit/>
          </a:bodyPr>
          <a:lstStyle/>
          <a:p>
            <a:r>
              <a:rPr lang="en-GB" sz="4400" dirty="0" smtClean="0">
                <a:solidFill>
                  <a:schemeClr val="accent2"/>
                </a:solidFill>
                <a:latin typeface="Andalus" panose="02020603050405020304" pitchFamily="18" charset="-78"/>
                <a:cs typeface="Andalus" panose="02020603050405020304" pitchFamily="18" charset="-78"/>
              </a:rPr>
              <a:t>Arrogant</a:t>
            </a:r>
            <a:endParaRPr lang="en-GB" sz="4400" dirty="0">
              <a:solidFill>
                <a:schemeClr val="accent2"/>
              </a:solidFill>
              <a:latin typeface="Andalus" panose="02020603050405020304" pitchFamily="18" charset="-78"/>
              <a:cs typeface="Andalus" panose="02020603050405020304" pitchFamily="18" charset="-78"/>
            </a:endParaRPr>
          </a:p>
        </p:txBody>
      </p:sp>
      <p:sp>
        <p:nvSpPr>
          <p:cNvPr id="12" name="TextBox 11"/>
          <p:cNvSpPr txBox="1"/>
          <p:nvPr/>
        </p:nvSpPr>
        <p:spPr>
          <a:xfrm rot="677162">
            <a:off x="7262617" y="4629131"/>
            <a:ext cx="2653547" cy="769441"/>
          </a:xfrm>
          <a:prstGeom prst="rect">
            <a:avLst/>
          </a:prstGeom>
          <a:noFill/>
        </p:spPr>
        <p:txBody>
          <a:bodyPr wrap="none" rtlCol="0">
            <a:spAutoFit/>
          </a:bodyPr>
          <a:lstStyle/>
          <a:p>
            <a:r>
              <a:rPr lang="en-GB" sz="4400" dirty="0" smtClean="0">
                <a:solidFill>
                  <a:srgbClr val="0070C0"/>
                </a:solidFill>
              </a:rPr>
              <a:t>Belligerent</a:t>
            </a:r>
            <a:endParaRPr lang="en-GB" sz="4400" dirty="0">
              <a:solidFill>
                <a:srgbClr val="0070C0"/>
              </a:solidFill>
            </a:endParaRPr>
          </a:p>
        </p:txBody>
      </p:sp>
      <p:sp>
        <p:nvSpPr>
          <p:cNvPr id="13" name="TextBox 12"/>
          <p:cNvSpPr txBox="1"/>
          <p:nvPr/>
        </p:nvSpPr>
        <p:spPr>
          <a:xfrm rot="20051754">
            <a:off x="7794661" y="1170187"/>
            <a:ext cx="3081293" cy="1107996"/>
          </a:xfrm>
          <a:prstGeom prst="rect">
            <a:avLst/>
          </a:prstGeom>
          <a:noFill/>
        </p:spPr>
        <p:txBody>
          <a:bodyPr wrap="none" rtlCol="0">
            <a:spAutoFit/>
          </a:bodyPr>
          <a:lstStyle/>
          <a:p>
            <a:r>
              <a:rPr lang="en-GB" sz="6600" dirty="0" smtClean="0">
                <a:solidFill>
                  <a:schemeClr val="accent1">
                    <a:lumMod val="40000"/>
                    <a:lumOff val="60000"/>
                  </a:schemeClr>
                </a:solidFill>
                <a:latin typeface="Arial Narrow" panose="020B0606020202030204" pitchFamily="34" charset="0"/>
              </a:rPr>
              <a:t>Annoying</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8248566" y="2525038"/>
            <a:ext cx="3999813" cy="769441"/>
          </a:xfrm>
          <a:prstGeom prst="rect">
            <a:avLst/>
          </a:prstGeom>
          <a:noFill/>
        </p:spPr>
        <p:txBody>
          <a:bodyPr wrap="none" rtlCol="0">
            <a:spAutoFit/>
          </a:bodyPr>
          <a:lstStyle/>
          <a:p>
            <a:r>
              <a:rPr lang="en-GB" sz="4400" dirty="0" smtClean="0">
                <a:solidFill>
                  <a:srgbClr val="FF0000"/>
                </a:solidFill>
                <a:latin typeface="Felix Titling" panose="04060505060202020A04" pitchFamily="82" charset="0"/>
              </a:rPr>
              <a:t>Obstructive</a:t>
            </a:r>
            <a:endParaRPr lang="en-GB" sz="4400" dirty="0">
              <a:solidFill>
                <a:srgbClr val="FF0000"/>
              </a:solidFill>
              <a:latin typeface="Felix Titling" panose="04060505060202020A04" pitchFamily="82" charset="0"/>
            </a:endParaRPr>
          </a:p>
        </p:txBody>
      </p:sp>
      <p:sp>
        <p:nvSpPr>
          <p:cNvPr id="15" name="TextBox 14"/>
          <p:cNvSpPr txBox="1"/>
          <p:nvPr/>
        </p:nvSpPr>
        <p:spPr>
          <a:xfrm rot="21298789">
            <a:off x="1393228" y="5604776"/>
            <a:ext cx="3782510" cy="769441"/>
          </a:xfrm>
          <a:prstGeom prst="rect">
            <a:avLst/>
          </a:prstGeom>
          <a:noFill/>
        </p:spPr>
        <p:txBody>
          <a:bodyPr wrap="none" rtlCol="0">
            <a:spAutoFit/>
          </a:bodyPr>
          <a:lstStyle/>
          <a:p>
            <a:r>
              <a:rPr lang="en-GB" sz="4400" dirty="0" smtClean="0">
                <a:solidFill>
                  <a:schemeClr val="accent3"/>
                </a:solidFill>
              </a:rPr>
              <a:t>Pain in the bum</a:t>
            </a:r>
            <a:endParaRPr lang="en-GB" sz="4400" dirty="0">
              <a:solidFill>
                <a:schemeClr val="accent3"/>
              </a:solidFill>
            </a:endParaRPr>
          </a:p>
        </p:txBody>
      </p:sp>
      <p:sp>
        <p:nvSpPr>
          <p:cNvPr id="16" name="TextBox 15"/>
          <p:cNvSpPr txBox="1"/>
          <p:nvPr/>
        </p:nvSpPr>
        <p:spPr>
          <a:xfrm rot="20051754">
            <a:off x="3858484" y="1104969"/>
            <a:ext cx="1713931" cy="769441"/>
          </a:xfrm>
          <a:prstGeom prst="rect">
            <a:avLst/>
          </a:prstGeom>
          <a:noFill/>
        </p:spPr>
        <p:txBody>
          <a:bodyPr wrap="none" rtlCol="0">
            <a:spAutoFit/>
          </a:bodyPr>
          <a:lstStyle/>
          <a:p>
            <a:r>
              <a:rPr lang="en-GB" sz="4400" dirty="0" smtClean="0">
                <a:solidFill>
                  <a:schemeClr val="accent6">
                    <a:lumMod val="20000"/>
                    <a:lumOff val="80000"/>
                  </a:schemeClr>
                </a:solidFill>
                <a:latin typeface="Baskerville Old Face" panose="02020602080505020303" pitchFamily="18" charset="0"/>
              </a:rPr>
              <a:t>Boring</a:t>
            </a:r>
            <a:endParaRPr lang="en-GB" sz="4400" dirty="0">
              <a:solidFill>
                <a:schemeClr val="accent6">
                  <a:lumMod val="20000"/>
                  <a:lumOff val="80000"/>
                </a:schemeClr>
              </a:solidFill>
              <a:latin typeface="Baskerville Old Face" panose="02020602080505020303" pitchFamily="18" charset="0"/>
            </a:endParaRPr>
          </a:p>
        </p:txBody>
      </p:sp>
      <p:sp>
        <p:nvSpPr>
          <p:cNvPr id="17" name="TextBox 16"/>
          <p:cNvSpPr txBox="1"/>
          <p:nvPr/>
        </p:nvSpPr>
        <p:spPr>
          <a:xfrm rot="2666760">
            <a:off x="4338372" y="3513000"/>
            <a:ext cx="3046027" cy="1107996"/>
          </a:xfrm>
          <a:prstGeom prst="rect">
            <a:avLst/>
          </a:prstGeom>
          <a:noFill/>
        </p:spPr>
        <p:txBody>
          <a:bodyPr wrap="none" rtlCol="0">
            <a:spAutoFit/>
          </a:bodyPr>
          <a:lstStyle/>
          <a:p>
            <a:r>
              <a:rPr lang="en-GB" sz="6600" dirty="0" smtClean="0">
                <a:solidFill>
                  <a:srgbClr val="FFFF00"/>
                </a:solidFill>
                <a:latin typeface="Aharoni" panose="02010803020104030203" pitchFamily="2" charset="-79"/>
                <a:cs typeface="Aharoni" panose="02010803020104030203" pitchFamily="2" charset="-79"/>
              </a:rPr>
              <a:t>Moody</a:t>
            </a:r>
            <a:endParaRPr lang="en-GB" sz="6600" dirty="0">
              <a:solidFill>
                <a:srgbClr val="FFFF00"/>
              </a:solidFill>
              <a:latin typeface="Aharoni" panose="02010803020104030203" pitchFamily="2" charset="-79"/>
              <a:cs typeface="Aharoni" panose="02010803020104030203" pitchFamily="2" charset="-79"/>
            </a:endParaRPr>
          </a:p>
        </p:txBody>
      </p:sp>
      <p:sp>
        <p:nvSpPr>
          <p:cNvPr id="18" name="TextBox 17"/>
          <p:cNvSpPr txBox="1"/>
          <p:nvPr/>
        </p:nvSpPr>
        <p:spPr>
          <a:xfrm rot="20051754">
            <a:off x="8898228" y="5240166"/>
            <a:ext cx="3123356" cy="646331"/>
          </a:xfrm>
          <a:prstGeom prst="rect">
            <a:avLst/>
          </a:prstGeom>
          <a:noFill/>
        </p:spPr>
        <p:txBody>
          <a:bodyPr wrap="none" rtlCol="0">
            <a:spAutoFit/>
          </a:bodyPr>
          <a:lstStyle/>
          <a:p>
            <a:r>
              <a:rPr lang="en-GB" sz="3600" dirty="0" smtClean="0">
                <a:solidFill>
                  <a:schemeClr val="accent3"/>
                </a:solidFill>
              </a:rPr>
              <a:t>Narrow minded</a:t>
            </a:r>
            <a:endParaRPr lang="en-GB" sz="3600" dirty="0">
              <a:solidFill>
                <a:schemeClr val="accent3"/>
              </a:solidFill>
            </a:endParaRPr>
          </a:p>
        </p:txBody>
      </p:sp>
      <p:sp>
        <p:nvSpPr>
          <p:cNvPr id="19" name="TextBox 18"/>
          <p:cNvSpPr txBox="1"/>
          <p:nvPr/>
        </p:nvSpPr>
        <p:spPr>
          <a:xfrm rot="20051754">
            <a:off x="-56241" y="588741"/>
            <a:ext cx="3502882" cy="1015663"/>
          </a:xfrm>
          <a:prstGeom prst="rect">
            <a:avLst/>
          </a:prstGeom>
          <a:noFill/>
        </p:spPr>
        <p:txBody>
          <a:bodyPr wrap="none" rtlCol="0">
            <a:spAutoFit/>
          </a:bodyPr>
          <a:lstStyle/>
          <a:p>
            <a:r>
              <a:rPr lang="en-GB" sz="6000" dirty="0" smtClean="0">
                <a:solidFill>
                  <a:schemeClr val="accent3"/>
                </a:solidFill>
                <a:latin typeface="Agency FB" panose="020B0503020202020204" pitchFamily="34" charset="0"/>
              </a:rPr>
              <a:t>Pusillanimous</a:t>
            </a:r>
            <a:endParaRPr lang="en-GB" sz="6000" dirty="0">
              <a:solidFill>
                <a:schemeClr val="accent3"/>
              </a:solidFill>
              <a:latin typeface="Agency FB" panose="020B0503020202020204" pitchFamily="34" charset="0"/>
            </a:endParaRPr>
          </a:p>
        </p:txBody>
      </p:sp>
      <p:sp>
        <p:nvSpPr>
          <p:cNvPr id="20" name="TextBox 19"/>
          <p:cNvSpPr txBox="1"/>
          <p:nvPr/>
        </p:nvSpPr>
        <p:spPr>
          <a:xfrm rot="21229784">
            <a:off x="461179" y="2914699"/>
            <a:ext cx="1612942" cy="769441"/>
          </a:xfrm>
          <a:prstGeom prst="rect">
            <a:avLst/>
          </a:prstGeom>
          <a:noFill/>
        </p:spPr>
        <p:txBody>
          <a:bodyPr wrap="none" rtlCol="0">
            <a:spAutoFit/>
          </a:bodyPr>
          <a:lstStyle/>
          <a:p>
            <a:r>
              <a:rPr lang="en-GB" sz="4400" dirty="0" smtClean="0">
                <a:solidFill>
                  <a:schemeClr val="accent6">
                    <a:lumMod val="60000"/>
                    <a:lumOff val="40000"/>
                  </a:schemeClr>
                </a:solidFill>
                <a:latin typeface="Angsana New" panose="02020603050405020304" pitchFamily="18" charset="-34"/>
                <a:cs typeface="Angsana New" panose="02020603050405020304" pitchFamily="18" charset="-34"/>
              </a:rPr>
              <a:t>Obstinate</a:t>
            </a:r>
            <a:endParaRPr lang="en-GB" sz="4400" dirty="0">
              <a:solidFill>
                <a:schemeClr val="accent6">
                  <a:lumMod val="60000"/>
                  <a:lumOff val="40000"/>
                </a:schemeClr>
              </a:solidFill>
              <a:latin typeface="Angsana New" panose="02020603050405020304" pitchFamily="18" charset="-34"/>
              <a:cs typeface="Angsana New" panose="02020603050405020304" pitchFamily="18" charset="-34"/>
            </a:endParaRPr>
          </a:p>
        </p:txBody>
      </p:sp>
      <p:sp>
        <p:nvSpPr>
          <p:cNvPr id="21" name="TextBox 20"/>
          <p:cNvSpPr txBox="1"/>
          <p:nvPr/>
        </p:nvSpPr>
        <p:spPr>
          <a:xfrm rot="2809684">
            <a:off x="2384867" y="1786764"/>
            <a:ext cx="2654894" cy="769441"/>
          </a:xfrm>
          <a:prstGeom prst="rect">
            <a:avLst/>
          </a:prstGeom>
          <a:noFill/>
        </p:spPr>
        <p:txBody>
          <a:bodyPr wrap="none" rtlCol="0">
            <a:spAutoFit/>
          </a:bodyPr>
          <a:lstStyle/>
          <a:p>
            <a:r>
              <a:rPr lang="en-GB" sz="4400" dirty="0" smtClean="0">
                <a:solidFill>
                  <a:srgbClr val="00B0F0"/>
                </a:solidFill>
                <a:latin typeface="Arial Rounded MT Bold" panose="020F0704030504030204" pitchFamily="34" charset="0"/>
              </a:rPr>
              <a:t>Inflexible</a:t>
            </a:r>
            <a:endParaRPr lang="en-GB" sz="4400" dirty="0">
              <a:solidFill>
                <a:srgbClr val="00B0F0"/>
              </a:solidFill>
              <a:latin typeface="Arial Rounded MT Bold" panose="020F0704030504030204" pitchFamily="34" charset="0"/>
            </a:endParaRPr>
          </a:p>
        </p:txBody>
      </p:sp>
      <p:sp>
        <p:nvSpPr>
          <p:cNvPr id="22" name="TextBox 21"/>
          <p:cNvSpPr txBox="1"/>
          <p:nvPr/>
        </p:nvSpPr>
        <p:spPr>
          <a:xfrm rot="20051754">
            <a:off x="5487454" y="5396679"/>
            <a:ext cx="2326214" cy="769441"/>
          </a:xfrm>
          <a:prstGeom prst="rect">
            <a:avLst/>
          </a:prstGeom>
          <a:noFill/>
        </p:spPr>
        <p:txBody>
          <a:bodyPr wrap="none" rtlCol="0">
            <a:spAutoFit/>
          </a:bodyPr>
          <a:lstStyle/>
          <a:p>
            <a:r>
              <a:rPr lang="en-GB" sz="4400" dirty="0" smtClean="0">
                <a:solidFill>
                  <a:schemeClr val="accent1">
                    <a:lumMod val="60000"/>
                    <a:lumOff val="40000"/>
                  </a:schemeClr>
                </a:solidFill>
              </a:rPr>
              <a:t>Pompous</a:t>
            </a:r>
            <a:endParaRPr lang="en-GB" sz="4400" dirty="0">
              <a:solidFill>
                <a:schemeClr val="accent1">
                  <a:lumMod val="60000"/>
                  <a:lumOff val="40000"/>
                </a:schemeClr>
              </a:solidFill>
            </a:endParaRPr>
          </a:p>
        </p:txBody>
      </p:sp>
      <p:sp>
        <p:nvSpPr>
          <p:cNvPr id="23" name="TextBox 22"/>
          <p:cNvSpPr txBox="1"/>
          <p:nvPr/>
        </p:nvSpPr>
        <p:spPr>
          <a:xfrm rot="446567">
            <a:off x="3519763" y="337781"/>
            <a:ext cx="3179653" cy="769441"/>
          </a:xfrm>
          <a:prstGeom prst="rect">
            <a:avLst/>
          </a:prstGeom>
          <a:noFill/>
        </p:spPr>
        <p:txBody>
          <a:bodyPr wrap="none" rtlCol="0">
            <a:spAutoFit/>
          </a:bodyPr>
          <a:lstStyle/>
          <a:p>
            <a:r>
              <a:rPr lang="en-GB" sz="4400" dirty="0" smtClean="0">
                <a:solidFill>
                  <a:schemeClr val="accent5"/>
                </a:solidFill>
              </a:rPr>
              <a:t>Quarrelsome</a:t>
            </a:r>
            <a:endParaRPr lang="en-GB" sz="4400" dirty="0">
              <a:solidFill>
                <a:schemeClr val="accent5"/>
              </a:solidFill>
            </a:endParaRPr>
          </a:p>
        </p:txBody>
      </p:sp>
      <p:sp>
        <p:nvSpPr>
          <p:cNvPr id="24" name="TextBox 23"/>
          <p:cNvSpPr txBox="1"/>
          <p:nvPr/>
        </p:nvSpPr>
        <p:spPr>
          <a:xfrm rot="1931306">
            <a:off x="7581192" y="3328642"/>
            <a:ext cx="3448829" cy="1200329"/>
          </a:xfrm>
          <a:prstGeom prst="rect">
            <a:avLst/>
          </a:prstGeom>
          <a:noFill/>
        </p:spPr>
        <p:txBody>
          <a:bodyPr wrap="none" rtlCol="0">
            <a:spAutoFit/>
          </a:bodyPr>
          <a:lstStyle/>
          <a:p>
            <a:r>
              <a:rPr lang="en-GB" sz="7200" dirty="0" smtClean="0">
                <a:solidFill>
                  <a:schemeClr val="bg1"/>
                </a:solidFill>
              </a:rPr>
              <a:t>Sarcastic</a:t>
            </a:r>
            <a:endParaRPr lang="en-GB" sz="7200" dirty="0">
              <a:solidFill>
                <a:schemeClr val="bg1"/>
              </a:solidFill>
            </a:endParaRPr>
          </a:p>
        </p:txBody>
      </p:sp>
      <p:sp>
        <p:nvSpPr>
          <p:cNvPr id="25" name="TextBox 24"/>
          <p:cNvSpPr txBox="1"/>
          <p:nvPr/>
        </p:nvSpPr>
        <p:spPr>
          <a:xfrm rot="20051754">
            <a:off x="84132" y="4847279"/>
            <a:ext cx="2948243" cy="769441"/>
          </a:xfrm>
          <a:prstGeom prst="rect">
            <a:avLst/>
          </a:prstGeom>
          <a:noFill/>
        </p:spPr>
        <p:txBody>
          <a:bodyPr wrap="none" rtlCol="0">
            <a:spAutoFit/>
          </a:bodyPr>
          <a:lstStyle/>
          <a:p>
            <a:r>
              <a:rPr lang="en-GB" sz="4400" dirty="0" smtClean="0">
                <a:solidFill>
                  <a:schemeClr val="accent6"/>
                </a:solidFill>
                <a:latin typeface="Algerian" panose="04020705040A02060702" pitchFamily="82" charset="0"/>
              </a:rPr>
              <a:t>Stubborn</a:t>
            </a:r>
            <a:endParaRPr lang="en-GB" sz="4400" dirty="0">
              <a:solidFill>
                <a:schemeClr val="accent6"/>
              </a:solidFill>
              <a:latin typeface="Algerian" panose="04020705040A02060702" pitchFamily="82" charset="0"/>
            </a:endParaRPr>
          </a:p>
        </p:txBody>
      </p:sp>
      <p:sp>
        <p:nvSpPr>
          <p:cNvPr id="26" name="TextBox 25"/>
          <p:cNvSpPr txBox="1"/>
          <p:nvPr/>
        </p:nvSpPr>
        <p:spPr>
          <a:xfrm rot="647370">
            <a:off x="8512956" y="78198"/>
            <a:ext cx="3420103" cy="1107996"/>
          </a:xfrm>
          <a:prstGeom prst="rect">
            <a:avLst/>
          </a:prstGeom>
          <a:noFill/>
        </p:spPr>
        <p:txBody>
          <a:bodyPr wrap="none" rtlCol="0">
            <a:spAutoFit/>
          </a:bodyPr>
          <a:lstStyle/>
          <a:p>
            <a:r>
              <a:rPr lang="en-GB" sz="6600" dirty="0" smtClean="0">
                <a:solidFill>
                  <a:srgbClr val="BD92DE"/>
                </a:solidFill>
              </a:rPr>
              <a:t>Truculent</a:t>
            </a:r>
            <a:endParaRPr lang="en-GB" sz="6600" dirty="0">
              <a:solidFill>
                <a:srgbClr val="BD92DE"/>
              </a:solidFill>
            </a:endParaRPr>
          </a:p>
        </p:txBody>
      </p:sp>
    </p:spTree>
    <p:extLst>
      <p:ext uri="{BB962C8B-B14F-4D97-AF65-F5344CB8AC3E}">
        <p14:creationId xmlns:p14="http://schemas.microsoft.com/office/powerpoint/2010/main" val="38214637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solidFill>
                  <a:schemeClr val="accent3"/>
                </a:solidFill>
                <a:latin typeface="Cooper Black" panose="0208090404030B020404" pitchFamily="18" charset="0"/>
              </a:rPr>
              <a:t>And assessments</a:t>
            </a:r>
            <a:r>
              <a:rPr lang="en-GB" sz="3600" dirty="0">
                <a:solidFill>
                  <a:schemeClr val="accent3"/>
                </a:solidFill>
                <a:latin typeface="Cooper Black" panose="0208090404030B020404" pitchFamily="18" charset="0"/>
              </a:rPr>
              <a:t> </a:t>
            </a:r>
            <a:r>
              <a:rPr lang="en-GB" sz="3600" dirty="0" smtClean="0">
                <a:solidFill>
                  <a:schemeClr val="accent3"/>
                </a:solidFill>
                <a:latin typeface="Cooper Black" panose="0208090404030B020404" pitchFamily="18" charset="0"/>
              </a:rPr>
              <a:t>don’t make it any easier!</a:t>
            </a:r>
            <a:endParaRPr lang="en-GB" sz="3600" dirty="0">
              <a:solidFill>
                <a:schemeClr val="accent3"/>
              </a:solidFill>
              <a:latin typeface="Cooper Black" panose="0208090404030B020404" pitchFamily="18" charset="0"/>
            </a:endParaRPr>
          </a:p>
        </p:txBody>
      </p:sp>
      <p:sp>
        <p:nvSpPr>
          <p:cNvPr id="3" name="Content Placeholder 2"/>
          <p:cNvSpPr>
            <a:spLocks noGrp="1"/>
          </p:cNvSpPr>
          <p:nvPr>
            <p:ph sz="half" idx="1"/>
          </p:nvPr>
        </p:nvSpPr>
        <p:spPr>
          <a:xfrm>
            <a:off x="615820" y="1825625"/>
            <a:ext cx="5403980" cy="4351338"/>
          </a:xfrm>
        </p:spPr>
        <p:txBody>
          <a:bodyPr>
            <a:normAutofit/>
          </a:bodyPr>
          <a:lstStyle/>
          <a:p>
            <a:pPr algn="just"/>
            <a:r>
              <a:rPr lang="en-GB" dirty="0" smtClean="0">
                <a:solidFill>
                  <a:schemeClr val="bg1"/>
                </a:solidFill>
              </a:rPr>
              <a:t>They are </a:t>
            </a:r>
            <a:r>
              <a:rPr lang="en-GB" dirty="0" smtClean="0">
                <a:solidFill>
                  <a:schemeClr val="accent6"/>
                </a:solidFill>
              </a:rPr>
              <a:t>reductionist</a:t>
            </a:r>
          </a:p>
          <a:p>
            <a:pPr algn="just"/>
            <a:r>
              <a:rPr lang="en-GB" dirty="0">
                <a:solidFill>
                  <a:schemeClr val="bg1"/>
                </a:solidFill>
              </a:rPr>
              <a:t>M</a:t>
            </a:r>
            <a:r>
              <a:rPr lang="en-GB" dirty="0" smtClean="0">
                <a:solidFill>
                  <a:schemeClr val="bg1"/>
                </a:solidFill>
              </a:rPr>
              <a:t>akes us behave in a </a:t>
            </a:r>
            <a:r>
              <a:rPr lang="en-GB" dirty="0" smtClean="0">
                <a:solidFill>
                  <a:schemeClr val="accent3"/>
                </a:solidFill>
              </a:rPr>
              <a:t>tick box </a:t>
            </a:r>
            <a:r>
              <a:rPr lang="en-GB" dirty="0" smtClean="0">
                <a:solidFill>
                  <a:schemeClr val="bg1"/>
                </a:solidFill>
              </a:rPr>
              <a:t>way</a:t>
            </a:r>
          </a:p>
          <a:p>
            <a:pPr algn="just"/>
            <a:r>
              <a:rPr lang="en-GB" dirty="0" smtClean="0">
                <a:solidFill>
                  <a:schemeClr val="bg1"/>
                </a:solidFill>
              </a:rPr>
              <a:t>We </a:t>
            </a:r>
            <a:r>
              <a:rPr lang="en-GB" dirty="0" smtClean="0">
                <a:solidFill>
                  <a:schemeClr val="accent3">
                    <a:lumMod val="60000"/>
                    <a:lumOff val="40000"/>
                  </a:schemeClr>
                </a:solidFill>
              </a:rPr>
              <a:t>forget the bigger picture</a:t>
            </a:r>
          </a:p>
          <a:p>
            <a:pPr algn="just"/>
            <a:r>
              <a:rPr lang="en-GB" dirty="0" smtClean="0">
                <a:solidFill>
                  <a:schemeClr val="bg1"/>
                </a:solidFill>
              </a:rPr>
              <a:t>We </a:t>
            </a:r>
            <a:r>
              <a:rPr lang="en-GB" dirty="0" smtClean="0">
                <a:solidFill>
                  <a:schemeClr val="accent2">
                    <a:lumMod val="60000"/>
                    <a:lumOff val="40000"/>
                  </a:schemeClr>
                </a:solidFill>
              </a:rPr>
              <a:t>forget the trainee as a person</a:t>
            </a:r>
          </a:p>
          <a:p>
            <a:pPr algn="just"/>
            <a:r>
              <a:rPr lang="en-GB" dirty="0" smtClean="0">
                <a:solidFill>
                  <a:schemeClr val="bg1"/>
                </a:solidFill>
              </a:rPr>
              <a:t>And they </a:t>
            </a:r>
            <a:r>
              <a:rPr lang="en-GB" dirty="0" smtClean="0">
                <a:solidFill>
                  <a:srgbClr val="00B0F0"/>
                </a:solidFill>
              </a:rPr>
              <a:t>drain us </a:t>
            </a:r>
            <a:r>
              <a:rPr lang="en-GB" dirty="0" smtClean="0">
                <a:solidFill>
                  <a:schemeClr val="bg1"/>
                </a:solidFill>
              </a:rPr>
              <a:t>and the trainee</a:t>
            </a:r>
          </a:p>
          <a:p>
            <a:pPr algn="just"/>
            <a:r>
              <a:rPr lang="en-GB" dirty="0" smtClean="0">
                <a:solidFill>
                  <a:schemeClr val="accent3"/>
                </a:solidFill>
              </a:rPr>
              <a:t>No time </a:t>
            </a:r>
            <a:r>
              <a:rPr lang="en-GB" dirty="0" smtClean="0">
                <a:solidFill>
                  <a:schemeClr val="bg1"/>
                </a:solidFill>
              </a:rPr>
              <a:t>to do the exciting dynamic spontaneous stuff</a:t>
            </a:r>
          </a:p>
        </p:txBody>
      </p:sp>
      <p:sp>
        <p:nvSpPr>
          <p:cNvPr id="4" name="Content Placeholder 3"/>
          <p:cNvSpPr>
            <a:spLocks noGrp="1"/>
          </p:cNvSpPr>
          <p:nvPr>
            <p:ph sz="half" idx="2"/>
          </p:nvPr>
        </p:nvSpPr>
        <p:spPr>
          <a:xfrm>
            <a:off x="6960636" y="1825625"/>
            <a:ext cx="4393163" cy="4351338"/>
          </a:xfrm>
        </p:spPr>
        <p:txBody>
          <a:bodyPr>
            <a:normAutofit/>
          </a:bodyPr>
          <a:lstStyle/>
          <a:p>
            <a:r>
              <a:rPr lang="en-GB" dirty="0">
                <a:solidFill>
                  <a:schemeClr val="bg1"/>
                </a:solidFill>
              </a:rPr>
              <a:t>And when they leave</a:t>
            </a:r>
          </a:p>
          <a:p>
            <a:pPr lvl="1"/>
            <a:r>
              <a:rPr lang="en-GB" dirty="0">
                <a:solidFill>
                  <a:schemeClr val="bg1"/>
                </a:solidFill>
              </a:rPr>
              <a:t>We were their Trainer</a:t>
            </a:r>
          </a:p>
          <a:p>
            <a:pPr lvl="1"/>
            <a:r>
              <a:rPr lang="en-GB" dirty="0">
                <a:solidFill>
                  <a:schemeClr val="bg1"/>
                </a:solidFill>
              </a:rPr>
              <a:t>And they were our </a:t>
            </a:r>
            <a:r>
              <a:rPr lang="en-GB" dirty="0" smtClean="0">
                <a:solidFill>
                  <a:schemeClr val="bg1"/>
                </a:solidFill>
              </a:rPr>
              <a:t>Trainee</a:t>
            </a:r>
            <a:endParaRPr lang="en-GB" dirty="0">
              <a:solidFill>
                <a:schemeClr val="bg1"/>
              </a:solidFill>
            </a:endParaRPr>
          </a:p>
          <a:p>
            <a:endParaRPr lang="en-GB" dirty="0" smtClean="0">
              <a:solidFill>
                <a:schemeClr val="bg1"/>
              </a:solidFill>
            </a:endParaRPr>
          </a:p>
          <a:p>
            <a:endParaRPr lang="en-GB" dirty="0" smtClean="0">
              <a:solidFill>
                <a:schemeClr val="bg1"/>
              </a:solidFill>
            </a:endParaRPr>
          </a:p>
          <a:p>
            <a:pPr marL="0" indent="0" algn="ctr">
              <a:buNone/>
            </a:pPr>
            <a:r>
              <a:rPr lang="en-GB" i="1" dirty="0" smtClean="0">
                <a:solidFill>
                  <a:srgbClr val="FFFF00"/>
                </a:solidFill>
              </a:rPr>
              <a:t>In other words…</a:t>
            </a:r>
          </a:p>
          <a:p>
            <a:pPr marL="0" indent="0">
              <a:buNone/>
            </a:pPr>
            <a:endParaRPr lang="en-GB" sz="800" i="1" dirty="0">
              <a:solidFill>
                <a:schemeClr val="bg1"/>
              </a:solidFill>
            </a:endParaRPr>
          </a:p>
          <a:p>
            <a:pPr marL="0" indent="0" algn="ctr">
              <a:buNone/>
            </a:pPr>
            <a:r>
              <a:rPr lang="en-GB" i="1" dirty="0" smtClean="0">
                <a:solidFill>
                  <a:srgbClr val="FFFF00"/>
                </a:solidFill>
              </a:rPr>
              <a:t>we become tick boxes too!</a:t>
            </a:r>
            <a:endParaRPr lang="en-GB" i="1" dirty="0">
              <a:solidFill>
                <a:srgbClr val="FFFF00"/>
              </a:solidFill>
            </a:endParaRPr>
          </a:p>
        </p:txBody>
      </p:sp>
    </p:spTree>
    <p:extLst>
      <p:ext uri="{BB962C8B-B14F-4D97-AF65-F5344CB8AC3E}">
        <p14:creationId xmlns:p14="http://schemas.microsoft.com/office/powerpoint/2010/main" val="41936472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anim calcmode="lin" valueType="num">
                                      <p:cBhvr additive="base">
                                        <p:cTn id="4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anim calcmode="lin" valueType="num">
                                      <p:cBhvr additive="base">
                                        <p:cTn id="4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anim calcmode="lin" valueType="num">
                                      <p:cBhvr additive="base">
                                        <p:cTn id="5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4">
                                            <p:txEl>
                                              <p:pRg st="7" end="7"/>
                                            </p:txEl>
                                          </p:spTgt>
                                        </p:tgtEl>
                                        <p:attrNameLst>
                                          <p:attrName>style.visibility</p:attrName>
                                        </p:attrNameLst>
                                      </p:cBhvr>
                                      <p:to>
                                        <p:strVal val="visible"/>
                                      </p:to>
                                    </p:set>
                                    <p:anim calcmode="lin" valueType="num">
                                      <p:cBhvr additive="base">
                                        <p:cTn id="57"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92D050"/>
                </a:solidFill>
                <a:latin typeface="Cooper Black" panose="0208090404030B020404" pitchFamily="18" charset="0"/>
              </a:rPr>
              <a:t>But in some </a:t>
            </a:r>
            <a:r>
              <a:rPr lang="en-GB" dirty="0" smtClean="0">
                <a:solidFill>
                  <a:srgbClr val="92D050"/>
                </a:solidFill>
                <a:latin typeface="Cooper Black" panose="0208090404030B020404" pitchFamily="18" charset="0"/>
              </a:rPr>
              <a:t>practices</a:t>
            </a:r>
            <a:endParaRPr lang="en-GB" dirty="0">
              <a:solidFill>
                <a:srgbClr val="92D050"/>
              </a:solidFill>
              <a:latin typeface="Cooper Black" panose="0208090404030B020404" pitchFamily="18" charset="0"/>
            </a:endParaRPr>
          </a:p>
        </p:txBody>
      </p:sp>
      <p:sp>
        <p:nvSpPr>
          <p:cNvPr id="3" name="Content Placeholder 2"/>
          <p:cNvSpPr>
            <a:spLocks noGrp="1"/>
          </p:cNvSpPr>
          <p:nvPr>
            <p:ph idx="1"/>
          </p:nvPr>
        </p:nvSpPr>
        <p:spPr/>
        <p:txBody>
          <a:bodyPr>
            <a:normAutofit lnSpcReduction="10000"/>
          </a:bodyPr>
          <a:lstStyle/>
          <a:p>
            <a:r>
              <a:rPr lang="en-GB" dirty="0">
                <a:solidFill>
                  <a:schemeClr val="bg1"/>
                </a:solidFill>
              </a:rPr>
              <a:t>T</a:t>
            </a:r>
            <a:r>
              <a:rPr lang="en-GB" dirty="0" smtClean="0">
                <a:solidFill>
                  <a:schemeClr val="bg1"/>
                </a:solidFill>
              </a:rPr>
              <a:t>he </a:t>
            </a:r>
            <a:r>
              <a:rPr lang="en-GB" dirty="0">
                <a:solidFill>
                  <a:schemeClr val="bg1"/>
                </a:solidFill>
              </a:rPr>
              <a:t>trainee isn’t just the trainee </a:t>
            </a:r>
          </a:p>
          <a:p>
            <a:r>
              <a:rPr lang="en-GB" dirty="0" smtClean="0">
                <a:solidFill>
                  <a:schemeClr val="bg1"/>
                </a:solidFill>
              </a:rPr>
              <a:t>The </a:t>
            </a:r>
            <a:r>
              <a:rPr lang="en-GB" dirty="0">
                <a:solidFill>
                  <a:schemeClr val="bg1"/>
                </a:solidFill>
              </a:rPr>
              <a:t>trainer isn’t seen just as a trainer.</a:t>
            </a:r>
          </a:p>
          <a:p>
            <a:r>
              <a:rPr lang="en-GB" dirty="0">
                <a:solidFill>
                  <a:schemeClr val="bg1"/>
                </a:solidFill>
              </a:rPr>
              <a:t>They have a special </a:t>
            </a:r>
            <a:r>
              <a:rPr lang="en-GB" dirty="0" smtClean="0">
                <a:solidFill>
                  <a:schemeClr val="bg1"/>
                </a:solidFill>
              </a:rPr>
              <a:t>relationship</a:t>
            </a:r>
          </a:p>
          <a:p>
            <a:pPr lvl="1"/>
            <a:r>
              <a:rPr lang="en-GB" dirty="0" smtClean="0">
                <a:solidFill>
                  <a:schemeClr val="accent3"/>
                </a:solidFill>
              </a:rPr>
              <a:t>bounce</a:t>
            </a:r>
            <a:r>
              <a:rPr lang="en-GB" dirty="0" smtClean="0">
                <a:solidFill>
                  <a:schemeClr val="bg1"/>
                </a:solidFill>
              </a:rPr>
              <a:t> </a:t>
            </a:r>
            <a:r>
              <a:rPr lang="en-GB" dirty="0">
                <a:solidFill>
                  <a:schemeClr val="bg1"/>
                </a:solidFill>
              </a:rPr>
              <a:t>off one </a:t>
            </a:r>
            <a:r>
              <a:rPr lang="en-GB" dirty="0" smtClean="0">
                <a:solidFill>
                  <a:schemeClr val="bg1"/>
                </a:solidFill>
              </a:rPr>
              <a:t>another</a:t>
            </a:r>
          </a:p>
          <a:p>
            <a:pPr lvl="1"/>
            <a:r>
              <a:rPr lang="en-GB" dirty="0" smtClean="0">
                <a:solidFill>
                  <a:schemeClr val="bg1"/>
                </a:solidFill>
              </a:rPr>
              <a:t>the </a:t>
            </a:r>
            <a:r>
              <a:rPr lang="en-GB" dirty="0">
                <a:solidFill>
                  <a:schemeClr val="bg1"/>
                </a:solidFill>
              </a:rPr>
              <a:t>next tutorial is </a:t>
            </a:r>
            <a:r>
              <a:rPr lang="en-GB" dirty="0">
                <a:solidFill>
                  <a:schemeClr val="accent3"/>
                </a:solidFill>
              </a:rPr>
              <a:t>spontaneous, creative and exciting.</a:t>
            </a:r>
          </a:p>
          <a:p>
            <a:pPr lvl="1"/>
            <a:r>
              <a:rPr lang="en-GB" dirty="0" smtClean="0">
                <a:solidFill>
                  <a:schemeClr val="bg1"/>
                </a:solidFill>
              </a:rPr>
              <a:t>their </a:t>
            </a:r>
            <a:r>
              <a:rPr lang="en-GB" dirty="0">
                <a:solidFill>
                  <a:schemeClr val="accent3"/>
                </a:solidFill>
              </a:rPr>
              <a:t>fondness</a:t>
            </a:r>
            <a:r>
              <a:rPr lang="en-GB" dirty="0">
                <a:solidFill>
                  <a:schemeClr val="bg1"/>
                </a:solidFill>
              </a:rPr>
              <a:t> continues for eternity</a:t>
            </a:r>
            <a:r>
              <a:rPr lang="en-GB" dirty="0" smtClean="0">
                <a:solidFill>
                  <a:schemeClr val="bg1"/>
                </a:solidFill>
              </a:rPr>
              <a:t>.</a:t>
            </a:r>
          </a:p>
          <a:p>
            <a:pPr lvl="1"/>
            <a:endParaRPr lang="en-GB" dirty="0">
              <a:solidFill>
                <a:schemeClr val="bg1"/>
              </a:solidFill>
            </a:endParaRPr>
          </a:p>
          <a:p>
            <a:pPr lvl="1"/>
            <a:endParaRPr lang="en-GB" sz="4400" dirty="0" smtClean="0">
              <a:solidFill>
                <a:schemeClr val="bg1"/>
              </a:solidFill>
              <a:latin typeface="Cooper Black" panose="0208090404030B020404" pitchFamily="18" charset="0"/>
            </a:endParaRPr>
          </a:p>
          <a:p>
            <a:pPr marL="457200" lvl="1" indent="0" algn="ctr">
              <a:buNone/>
            </a:pPr>
            <a:r>
              <a:rPr lang="en-GB" sz="4400" dirty="0" smtClean="0">
                <a:solidFill>
                  <a:schemeClr val="accent2">
                    <a:lumMod val="60000"/>
                    <a:lumOff val="40000"/>
                  </a:schemeClr>
                </a:solidFill>
                <a:latin typeface="Cooper Black" panose="0208090404030B020404" pitchFamily="18" charset="0"/>
              </a:rPr>
              <a:t>“I WANT SOME OF THAT!”</a:t>
            </a:r>
            <a:endParaRPr lang="en-GB" sz="4400" dirty="0">
              <a:solidFill>
                <a:schemeClr val="accent2">
                  <a:lumMod val="60000"/>
                  <a:lumOff val="40000"/>
                </a:schemeClr>
              </a:solidFill>
              <a:latin typeface="Cooper Black" panose="0208090404030B020404" pitchFamily="18" charset="0"/>
            </a:endParaRPr>
          </a:p>
          <a:p>
            <a:endParaRPr lang="en-GB" dirty="0">
              <a:solidFill>
                <a:schemeClr val="bg1"/>
              </a:solidFill>
            </a:endParaRPr>
          </a:p>
        </p:txBody>
      </p:sp>
    </p:spTree>
    <p:extLst>
      <p:ext uri="{BB962C8B-B14F-4D97-AF65-F5344CB8AC3E}">
        <p14:creationId xmlns:p14="http://schemas.microsoft.com/office/powerpoint/2010/main" val="1587451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6122291" y="1695128"/>
            <a:ext cx="2321276" cy="769441"/>
          </a:xfrm>
          <a:prstGeom prst="rect">
            <a:avLst/>
          </a:prstGeom>
          <a:noFill/>
        </p:spPr>
        <p:txBody>
          <a:bodyPr wrap="none" rtlCol="0">
            <a:spAutoFit/>
          </a:bodyPr>
          <a:lstStyle/>
          <a:p>
            <a:r>
              <a:rPr lang="en-GB" sz="4400" dirty="0" smtClean="0">
                <a:solidFill>
                  <a:srgbClr val="00B050"/>
                </a:solidFill>
              </a:rPr>
              <a:t>Proactive</a:t>
            </a:r>
            <a:endParaRPr lang="en-GB" sz="4400" dirty="0">
              <a:solidFill>
                <a:srgbClr val="00B050"/>
              </a:solidFill>
            </a:endParaRPr>
          </a:p>
        </p:txBody>
      </p:sp>
      <p:sp>
        <p:nvSpPr>
          <p:cNvPr id="8" name="TextBox 7"/>
          <p:cNvSpPr txBox="1"/>
          <p:nvPr/>
        </p:nvSpPr>
        <p:spPr>
          <a:xfrm rot="1323761">
            <a:off x="778349" y="1470351"/>
            <a:ext cx="2698367" cy="1569660"/>
          </a:xfrm>
          <a:prstGeom prst="rect">
            <a:avLst/>
          </a:prstGeom>
          <a:noFill/>
        </p:spPr>
        <p:txBody>
          <a:bodyPr wrap="none" rtlCol="0">
            <a:spAutoFit/>
          </a:bodyPr>
          <a:lstStyle/>
          <a:p>
            <a:pPr algn="ctr"/>
            <a:r>
              <a:rPr lang="en-GB" sz="4800" dirty="0" smtClean="0">
                <a:solidFill>
                  <a:schemeClr val="bg2">
                    <a:lumMod val="90000"/>
                  </a:schemeClr>
                </a:solidFill>
              </a:rPr>
              <a:t>Open to </a:t>
            </a:r>
          </a:p>
          <a:p>
            <a:pPr algn="ctr"/>
            <a:r>
              <a:rPr lang="en-GB" sz="4800" dirty="0" smtClean="0">
                <a:solidFill>
                  <a:schemeClr val="bg2">
                    <a:lumMod val="90000"/>
                  </a:schemeClr>
                </a:solidFill>
              </a:rPr>
              <a:t>new ideas</a:t>
            </a:r>
            <a:endParaRPr lang="en-GB" sz="4800" dirty="0">
              <a:solidFill>
                <a:schemeClr val="bg2">
                  <a:lumMod val="90000"/>
                </a:schemeClr>
              </a:solidFill>
            </a:endParaRPr>
          </a:p>
        </p:txBody>
      </p:sp>
      <p:sp>
        <p:nvSpPr>
          <p:cNvPr id="9" name="TextBox 8"/>
          <p:cNvSpPr txBox="1"/>
          <p:nvPr/>
        </p:nvSpPr>
        <p:spPr>
          <a:xfrm rot="20051754">
            <a:off x="4547059" y="1164799"/>
            <a:ext cx="2428678" cy="1754326"/>
          </a:xfrm>
          <a:prstGeom prst="rect">
            <a:avLst/>
          </a:prstGeom>
          <a:noFill/>
        </p:spPr>
        <p:txBody>
          <a:bodyPr wrap="none" rtlCol="0">
            <a:spAutoFit/>
          </a:bodyPr>
          <a:lstStyle/>
          <a:p>
            <a:pPr algn="ctr"/>
            <a:r>
              <a:rPr lang="en-GB" sz="5400" dirty="0" smtClean="0">
                <a:solidFill>
                  <a:schemeClr val="accent3"/>
                </a:solidFill>
              </a:rPr>
              <a:t>Positive</a:t>
            </a:r>
          </a:p>
          <a:p>
            <a:pPr algn="ctr"/>
            <a:r>
              <a:rPr lang="en-GB" sz="5400" dirty="0" smtClean="0">
                <a:solidFill>
                  <a:schemeClr val="accent3"/>
                </a:solidFill>
              </a:rPr>
              <a:t>attitude</a:t>
            </a:r>
            <a:endParaRPr lang="en-GB" sz="4400" dirty="0">
              <a:solidFill>
                <a:schemeClr val="accent3"/>
              </a:solidFill>
            </a:endParaRPr>
          </a:p>
        </p:txBody>
      </p:sp>
      <p:sp>
        <p:nvSpPr>
          <p:cNvPr id="10" name="TextBox 9"/>
          <p:cNvSpPr txBox="1"/>
          <p:nvPr/>
        </p:nvSpPr>
        <p:spPr>
          <a:xfrm rot="1102381">
            <a:off x="2079216" y="3559279"/>
            <a:ext cx="3877985" cy="1446550"/>
          </a:xfrm>
          <a:prstGeom prst="rect">
            <a:avLst/>
          </a:prstGeom>
          <a:noFill/>
        </p:spPr>
        <p:txBody>
          <a:bodyPr wrap="none" rtlCol="0">
            <a:spAutoFit/>
          </a:bodyPr>
          <a:lstStyle/>
          <a:p>
            <a:pPr algn="ctr"/>
            <a:r>
              <a:rPr lang="en-GB" sz="4400" dirty="0" smtClean="0">
                <a:solidFill>
                  <a:srgbClr val="0070C0"/>
                </a:solidFill>
                <a:latin typeface="Aharoni" panose="02010803020104030203" pitchFamily="2" charset="-79"/>
                <a:cs typeface="Aharoni" panose="02010803020104030203" pitchFamily="2" charset="-79"/>
              </a:rPr>
              <a:t>Prepares well</a:t>
            </a:r>
          </a:p>
          <a:p>
            <a:pPr algn="ctr"/>
            <a:r>
              <a:rPr lang="en-GB" sz="4400" dirty="0">
                <a:solidFill>
                  <a:srgbClr val="0070C0"/>
                </a:solidFill>
                <a:latin typeface="Aharoni" panose="02010803020104030203" pitchFamily="2" charset="-79"/>
                <a:cs typeface="Aharoni" panose="02010803020104030203" pitchFamily="2" charset="-79"/>
              </a:rPr>
              <a:t>f</a:t>
            </a:r>
            <a:r>
              <a:rPr lang="en-GB" sz="4400" dirty="0" smtClean="0">
                <a:solidFill>
                  <a:srgbClr val="0070C0"/>
                </a:solidFill>
                <a:latin typeface="Aharoni" panose="02010803020104030203" pitchFamily="2" charset="-79"/>
                <a:cs typeface="Aharoni" panose="02010803020104030203" pitchFamily="2" charset="-79"/>
              </a:rPr>
              <a:t>or tutorials</a:t>
            </a:r>
            <a:endParaRPr lang="en-GB" sz="4400" dirty="0">
              <a:solidFill>
                <a:srgbClr val="0070C0"/>
              </a:solidFill>
              <a:latin typeface="Aharoni" panose="02010803020104030203" pitchFamily="2" charset="-79"/>
              <a:cs typeface="Aharoni" panose="02010803020104030203" pitchFamily="2" charset="-79"/>
            </a:endParaRPr>
          </a:p>
        </p:txBody>
      </p:sp>
      <p:sp>
        <p:nvSpPr>
          <p:cNvPr id="11" name="TextBox 10"/>
          <p:cNvSpPr txBox="1"/>
          <p:nvPr/>
        </p:nvSpPr>
        <p:spPr>
          <a:xfrm rot="190663">
            <a:off x="178115" y="3984764"/>
            <a:ext cx="2082621" cy="769441"/>
          </a:xfrm>
          <a:prstGeom prst="rect">
            <a:avLst/>
          </a:prstGeom>
          <a:noFill/>
        </p:spPr>
        <p:txBody>
          <a:bodyPr wrap="none" rtlCol="0">
            <a:spAutoFit/>
          </a:bodyPr>
          <a:lstStyle/>
          <a:p>
            <a:r>
              <a:rPr lang="en-GB" sz="4400" dirty="0" smtClean="0">
                <a:solidFill>
                  <a:schemeClr val="accent2"/>
                </a:solidFill>
                <a:latin typeface="Andalus" panose="02020603050405020304" pitchFamily="18" charset="-78"/>
                <a:cs typeface="Andalus" panose="02020603050405020304" pitchFamily="18" charset="-78"/>
              </a:rPr>
              <a:t>Likeable</a:t>
            </a:r>
            <a:endParaRPr lang="en-GB" sz="4400" dirty="0">
              <a:solidFill>
                <a:schemeClr val="accent2"/>
              </a:solidFill>
              <a:latin typeface="Andalus" panose="02020603050405020304" pitchFamily="18" charset="-78"/>
              <a:cs typeface="Andalus" panose="02020603050405020304" pitchFamily="18" charset="-78"/>
            </a:endParaRPr>
          </a:p>
        </p:txBody>
      </p:sp>
      <p:sp>
        <p:nvSpPr>
          <p:cNvPr id="12" name="TextBox 11"/>
          <p:cNvSpPr txBox="1"/>
          <p:nvPr/>
        </p:nvSpPr>
        <p:spPr>
          <a:xfrm rot="677162">
            <a:off x="6481885" y="4043111"/>
            <a:ext cx="3374322" cy="769441"/>
          </a:xfrm>
          <a:prstGeom prst="rect">
            <a:avLst/>
          </a:prstGeom>
          <a:noFill/>
        </p:spPr>
        <p:txBody>
          <a:bodyPr wrap="none" rtlCol="0">
            <a:spAutoFit/>
          </a:bodyPr>
          <a:lstStyle/>
          <a:p>
            <a:r>
              <a:rPr lang="en-GB" sz="4400" dirty="0" smtClean="0">
                <a:solidFill>
                  <a:srgbClr val="0070C0"/>
                </a:solidFill>
              </a:rPr>
              <a:t>Eager to learn</a:t>
            </a:r>
            <a:endParaRPr lang="en-GB" sz="4400" dirty="0">
              <a:solidFill>
                <a:srgbClr val="0070C0"/>
              </a:solidFill>
            </a:endParaRPr>
          </a:p>
        </p:txBody>
      </p:sp>
      <p:sp>
        <p:nvSpPr>
          <p:cNvPr id="13" name="TextBox 12"/>
          <p:cNvSpPr txBox="1"/>
          <p:nvPr/>
        </p:nvSpPr>
        <p:spPr>
          <a:xfrm rot="20051754">
            <a:off x="7506924" y="662356"/>
            <a:ext cx="3656770" cy="2123658"/>
          </a:xfrm>
          <a:prstGeom prst="rect">
            <a:avLst/>
          </a:prstGeom>
          <a:noFill/>
        </p:spPr>
        <p:txBody>
          <a:bodyPr wrap="none" rtlCol="0">
            <a:spAutoFit/>
          </a:bodyPr>
          <a:lstStyle/>
          <a:p>
            <a:pPr algn="ctr"/>
            <a:r>
              <a:rPr lang="en-GB" sz="6600" dirty="0" smtClean="0">
                <a:solidFill>
                  <a:schemeClr val="accent1">
                    <a:lumMod val="40000"/>
                    <a:lumOff val="60000"/>
                  </a:schemeClr>
                </a:solidFill>
                <a:latin typeface="Arial Narrow" panose="020B0606020202030204" pitchFamily="34" charset="0"/>
              </a:rPr>
              <a:t>Great team</a:t>
            </a:r>
          </a:p>
          <a:p>
            <a:pPr algn="ctr"/>
            <a:r>
              <a:rPr lang="en-GB" sz="6600" dirty="0" smtClean="0">
                <a:solidFill>
                  <a:schemeClr val="accent1">
                    <a:lumMod val="40000"/>
                    <a:lumOff val="60000"/>
                  </a:schemeClr>
                </a:solidFill>
                <a:latin typeface="Arial Narrow" panose="020B0606020202030204" pitchFamily="34" charset="0"/>
              </a:rPr>
              <a:t>player</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9194610" y="2702320"/>
            <a:ext cx="2874569" cy="954107"/>
          </a:xfrm>
          <a:prstGeom prst="rect">
            <a:avLst/>
          </a:prstGeom>
          <a:noFill/>
        </p:spPr>
        <p:txBody>
          <a:bodyPr wrap="none" rtlCol="0">
            <a:spAutoFit/>
          </a:bodyPr>
          <a:lstStyle/>
          <a:p>
            <a:r>
              <a:rPr lang="en-GB" sz="2800" dirty="0" smtClean="0">
                <a:solidFill>
                  <a:srgbClr val="FF0000"/>
                </a:solidFill>
                <a:latin typeface="Felix Titling" panose="04060505060202020A04" pitchFamily="82" charset="0"/>
              </a:rPr>
              <a:t>ADMITS WHEN </a:t>
            </a:r>
          </a:p>
          <a:p>
            <a:r>
              <a:rPr lang="en-GB" sz="2800" dirty="0" smtClean="0">
                <a:solidFill>
                  <a:srgbClr val="FF0000"/>
                </a:solidFill>
                <a:latin typeface="Felix Titling" panose="04060505060202020A04" pitchFamily="82" charset="0"/>
              </a:rPr>
              <a:t>RIGHT/WRONG</a:t>
            </a:r>
            <a:endParaRPr lang="en-GB" sz="2800" dirty="0">
              <a:solidFill>
                <a:srgbClr val="FF0000"/>
              </a:solidFill>
              <a:latin typeface="Felix Titling" panose="04060505060202020A04" pitchFamily="82" charset="0"/>
            </a:endParaRPr>
          </a:p>
        </p:txBody>
      </p:sp>
      <p:sp>
        <p:nvSpPr>
          <p:cNvPr id="15" name="TextBox 14"/>
          <p:cNvSpPr txBox="1"/>
          <p:nvPr/>
        </p:nvSpPr>
        <p:spPr>
          <a:xfrm rot="21298789">
            <a:off x="264774" y="5763765"/>
            <a:ext cx="5823582" cy="769441"/>
          </a:xfrm>
          <a:prstGeom prst="rect">
            <a:avLst/>
          </a:prstGeom>
          <a:noFill/>
        </p:spPr>
        <p:txBody>
          <a:bodyPr wrap="none" rtlCol="0">
            <a:spAutoFit/>
          </a:bodyPr>
          <a:lstStyle/>
          <a:p>
            <a:r>
              <a:rPr lang="en-GB" sz="4400" dirty="0" smtClean="0">
                <a:solidFill>
                  <a:schemeClr val="accent3"/>
                </a:solidFill>
              </a:rPr>
              <a:t>Spontaneously helps out</a:t>
            </a:r>
            <a:endParaRPr lang="en-GB" sz="4400" dirty="0">
              <a:solidFill>
                <a:schemeClr val="accent3"/>
              </a:solidFill>
            </a:endParaRPr>
          </a:p>
        </p:txBody>
      </p:sp>
      <p:sp>
        <p:nvSpPr>
          <p:cNvPr id="16" name="TextBox 15"/>
          <p:cNvSpPr txBox="1"/>
          <p:nvPr/>
        </p:nvSpPr>
        <p:spPr>
          <a:xfrm rot="20051754">
            <a:off x="6873944" y="5355416"/>
            <a:ext cx="2848857" cy="769441"/>
          </a:xfrm>
          <a:prstGeom prst="rect">
            <a:avLst/>
          </a:prstGeom>
          <a:noFill/>
        </p:spPr>
        <p:txBody>
          <a:bodyPr wrap="none" rtlCol="0">
            <a:spAutoFit/>
          </a:bodyPr>
          <a:lstStyle/>
          <a:p>
            <a:r>
              <a:rPr lang="en-GB" sz="4400" dirty="0" smtClean="0">
                <a:solidFill>
                  <a:schemeClr val="accent6">
                    <a:lumMod val="20000"/>
                    <a:lumOff val="80000"/>
                  </a:schemeClr>
                </a:solidFill>
                <a:latin typeface="Baskerville Old Face" panose="02020602080505020303" pitchFamily="18" charset="0"/>
              </a:rPr>
              <a:t>Enthusiastic</a:t>
            </a:r>
            <a:endParaRPr lang="en-GB" sz="4400" dirty="0">
              <a:solidFill>
                <a:schemeClr val="accent6">
                  <a:lumMod val="20000"/>
                  <a:lumOff val="80000"/>
                </a:schemeClr>
              </a:solidFill>
              <a:latin typeface="Baskerville Old Face" panose="02020602080505020303" pitchFamily="18" charset="0"/>
            </a:endParaRPr>
          </a:p>
        </p:txBody>
      </p:sp>
      <p:sp>
        <p:nvSpPr>
          <p:cNvPr id="17" name="TextBox 16"/>
          <p:cNvSpPr txBox="1"/>
          <p:nvPr/>
        </p:nvSpPr>
        <p:spPr>
          <a:xfrm rot="2666760">
            <a:off x="4824082" y="3513000"/>
            <a:ext cx="2074607" cy="1107996"/>
          </a:xfrm>
          <a:prstGeom prst="rect">
            <a:avLst/>
          </a:prstGeom>
          <a:noFill/>
        </p:spPr>
        <p:txBody>
          <a:bodyPr wrap="none" rtlCol="0">
            <a:spAutoFit/>
          </a:bodyPr>
          <a:lstStyle/>
          <a:p>
            <a:r>
              <a:rPr lang="en-GB" sz="6600" dirty="0" smtClean="0">
                <a:solidFill>
                  <a:srgbClr val="FFFF00"/>
                </a:solidFill>
                <a:latin typeface="Aharoni" panose="02010803020104030203" pitchFamily="2" charset="-79"/>
                <a:cs typeface="Aharoni" panose="02010803020104030203" pitchFamily="2" charset="-79"/>
              </a:rPr>
              <a:t>Jolly</a:t>
            </a:r>
            <a:endParaRPr lang="en-GB" sz="6600" dirty="0">
              <a:solidFill>
                <a:srgbClr val="FFFF00"/>
              </a:solidFill>
              <a:latin typeface="Aharoni" panose="02010803020104030203" pitchFamily="2" charset="-79"/>
              <a:cs typeface="Aharoni" panose="02010803020104030203" pitchFamily="2" charset="-79"/>
            </a:endParaRPr>
          </a:p>
        </p:txBody>
      </p:sp>
      <p:sp>
        <p:nvSpPr>
          <p:cNvPr id="18" name="TextBox 17"/>
          <p:cNvSpPr txBox="1"/>
          <p:nvPr/>
        </p:nvSpPr>
        <p:spPr>
          <a:xfrm rot="20051754">
            <a:off x="9130537" y="4963167"/>
            <a:ext cx="2658741" cy="1200329"/>
          </a:xfrm>
          <a:prstGeom prst="rect">
            <a:avLst/>
          </a:prstGeom>
          <a:noFill/>
        </p:spPr>
        <p:txBody>
          <a:bodyPr wrap="none" rtlCol="0">
            <a:spAutoFit/>
          </a:bodyPr>
          <a:lstStyle/>
          <a:p>
            <a:pPr algn="ctr"/>
            <a:r>
              <a:rPr lang="en-GB" sz="3600" dirty="0" smtClean="0">
                <a:solidFill>
                  <a:schemeClr val="accent3"/>
                </a:solidFill>
              </a:rPr>
              <a:t>A pleasure to</a:t>
            </a:r>
          </a:p>
          <a:p>
            <a:pPr algn="ctr"/>
            <a:r>
              <a:rPr lang="en-GB" sz="3600" dirty="0">
                <a:solidFill>
                  <a:schemeClr val="accent3"/>
                </a:solidFill>
              </a:rPr>
              <a:t>b</a:t>
            </a:r>
            <a:r>
              <a:rPr lang="en-GB" sz="3600" dirty="0" smtClean="0">
                <a:solidFill>
                  <a:schemeClr val="accent3"/>
                </a:solidFill>
              </a:rPr>
              <a:t>e with</a:t>
            </a:r>
            <a:endParaRPr lang="en-GB" sz="3600" dirty="0">
              <a:solidFill>
                <a:schemeClr val="accent3"/>
              </a:solidFill>
            </a:endParaRPr>
          </a:p>
        </p:txBody>
      </p:sp>
      <p:sp>
        <p:nvSpPr>
          <p:cNvPr id="19" name="TextBox 18"/>
          <p:cNvSpPr txBox="1"/>
          <p:nvPr/>
        </p:nvSpPr>
        <p:spPr>
          <a:xfrm rot="20051754">
            <a:off x="-62794" y="315360"/>
            <a:ext cx="3320140" cy="1015663"/>
          </a:xfrm>
          <a:prstGeom prst="rect">
            <a:avLst/>
          </a:prstGeom>
          <a:noFill/>
        </p:spPr>
        <p:txBody>
          <a:bodyPr wrap="none" rtlCol="0">
            <a:spAutoFit/>
          </a:bodyPr>
          <a:lstStyle/>
          <a:p>
            <a:r>
              <a:rPr lang="en-GB" sz="6000" dirty="0" smtClean="0">
                <a:solidFill>
                  <a:schemeClr val="accent3"/>
                </a:solidFill>
                <a:latin typeface="Agency FB" panose="020B0503020202020204" pitchFamily="34" charset="0"/>
              </a:rPr>
              <a:t>Hard-worker</a:t>
            </a:r>
            <a:endParaRPr lang="en-GB" sz="6000" dirty="0">
              <a:solidFill>
                <a:schemeClr val="accent3"/>
              </a:solidFill>
              <a:latin typeface="Agency FB" panose="020B0503020202020204" pitchFamily="34" charset="0"/>
            </a:endParaRPr>
          </a:p>
        </p:txBody>
      </p:sp>
      <p:sp>
        <p:nvSpPr>
          <p:cNvPr id="20" name="TextBox 19"/>
          <p:cNvSpPr txBox="1"/>
          <p:nvPr/>
        </p:nvSpPr>
        <p:spPr>
          <a:xfrm rot="21229784">
            <a:off x="140747" y="2859309"/>
            <a:ext cx="1611339" cy="769441"/>
          </a:xfrm>
          <a:prstGeom prst="rect">
            <a:avLst/>
          </a:prstGeom>
          <a:noFill/>
        </p:spPr>
        <p:txBody>
          <a:bodyPr wrap="none" rtlCol="0">
            <a:spAutoFit/>
          </a:bodyPr>
          <a:lstStyle/>
          <a:p>
            <a:r>
              <a:rPr lang="en-GB" sz="4400" dirty="0" smtClean="0">
                <a:solidFill>
                  <a:schemeClr val="accent6">
                    <a:lumMod val="60000"/>
                    <a:lumOff val="40000"/>
                  </a:schemeClr>
                </a:solidFill>
                <a:latin typeface="Angsana New" panose="02020603050405020304" pitchFamily="18" charset="-34"/>
                <a:cs typeface="Angsana New" panose="02020603050405020304" pitchFamily="18" charset="-34"/>
              </a:rPr>
              <a:t>Engaging</a:t>
            </a:r>
            <a:endParaRPr lang="en-GB" sz="4400" dirty="0">
              <a:solidFill>
                <a:schemeClr val="accent6">
                  <a:lumMod val="60000"/>
                  <a:lumOff val="40000"/>
                </a:schemeClr>
              </a:solidFill>
              <a:latin typeface="Angsana New" panose="02020603050405020304" pitchFamily="18" charset="-34"/>
              <a:cs typeface="Angsana New" panose="02020603050405020304" pitchFamily="18" charset="-34"/>
            </a:endParaRPr>
          </a:p>
        </p:txBody>
      </p:sp>
      <p:sp>
        <p:nvSpPr>
          <p:cNvPr id="21" name="TextBox 20"/>
          <p:cNvSpPr txBox="1"/>
          <p:nvPr/>
        </p:nvSpPr>
        <p:spPr>
          <a:xfrm rot="2809684">
            <a:off x="2121176" y="1786764"/>
            <a:ext cx="3182281" cy="769441"/>
          </a:xfrm>
          <a:prstGeom prst="rect">
            <a:avLst/>
          </a:prstGeom>
          <a:noFill/>
        </p:spPr>
        <p:txBody>
          <a:bodyPr wrap="none" rtlCol="0">
            <a:spAutoFit/>
          </a:bodyPr>
          <a:lstStyle/>
          <a:p>
            <a:r>
              <a:rPr lang="en-GB" sz="4400" dirty="0" smtClean="0">
                <a:solidFill>
                  <a:srgbClr val="00B0F0"/>
                </a:solidFill>
                <a:latin typeface="Arial Rounded MT Bold" panose="020F0704030504030204" pitchFamily="34" charset="0"/>
              </a:rPr>
              <a:t>Committed</a:t>
            </a:r>
            <a:endParaRPr lang="en-GB" sz="4400" dirty="0">
              <a:solidFill>
                <a:srgbClr val="00B0F0"/>
              </a:solidFill>
              <a:latin typeface="Arial Rounded MT Bold" panose="020F0704030504030204" pitchFamily="34" charset="0"/>
            </a:endParaRPr>
          </a:p>
        </p:txBody>
      </p:sp>
      <p:sp>
        <p:nvSpPr>
          <p:cNvPr id="22" name="TextBox 21"/>
          <p:cNvSpPr txBox="1"/>
          <p:nvPr/>
        </p:nvSpPr>
        <p:spPr>
          <a:xfrm rot="20051754">
            <a:off x="5357742" y="5396679"/>
            <a:ext cx="2585644" cy="769441"/>
          </a:xfrm>
          <a:prstGeom prst="rect">
            <a:avLst/>
          </a:prstGeom>
          <a:noFill/>
        </p:spPr>
        <p:txBody>
          <a:bodyPr wrap="none" rtlCol="0">
            <a:spAutoFit/>
          </a:bodyPr>
          <a:lstStyle/>
          <a:p>
            <a:r>
              <a:rPr lang="en-GB" sz="4400" dirty="0" smtClean="0">
                <a:solidFill>
                  <a:schemeClr val="accent1">
                    <a:lumMod val="60000"/>
                    <a:lumOff val="40000"/>
                  </a:schemeClr>
                </a:solidFill>
              </a:rPr>
              <a:t>Respectful</a:t>
            </a:r>
            <a:endParaRPr lang="en-GB" sz="4400" dirty="0">
              <a:solidFill>
                <a:schemeClr val="accent1">
                  <a:lumMod val="60000"/>
                  <a:lumOff val="40000"/>
                </a:schemeClr>
              </a:solidFill>
            </a:endParaRPr>
          </a:p>
        </p:txBody>
      </p:sp>
      <p:sp>
        <p:nvSpPr>
          <p:cNvPr id="23" name="TextBox 22"/>
          <p:cNvSpPr txBox="1"/>
          <p:nvPr/>
        </p:nvSpPr>
        <p:spPr>
          <a:xfrm rot="446567">
            <a:off x="4188946" y="215511"/>
            <a:ext cx="2152769" cy="769441"/>
          </a:xfrm>
          <a:prstGeom prst="rect">
            <a:avLst/>
          </a:prstGeom>
          <a:noFill/>
        </p:spPr>
        <p:txBody>
          <a:bodyPr wrap="none" rtlCol="0">
            <a:spAutoFit/>
          </a:bodyPr>
          <a:lstStyle/>
          <a:p>
            <a:r>
              <a:rPr lang="en-GB" sz="4400" smtClean="0">
                <a:solidFill>
                  <a:schemeClr val="accent5"/>
                </a:solidFill>
              </a:rPr>
              <a:t>Bouncey</a:t>
            </a:r>
            <a:endParaRPr lang="en-GB" sz="4400" dirty="0">
              <a:solidFill>
                <a:schemeClr val="accent5"/>
              </a:solidFill>
            </a:endParaRPr>
          </a:p>
        </p:txBody>
      </p:sp>
      <p:sp>
        <p:nvSpPr>
          <p:cNvPr id="24" name="TextBox 23"/>
          <p:cNvSpPr txBox="1"/>
          <p:nvPr/>
        </p:nvSpPr>
        <p:spPr>
          <a:xfrm rot="1931306">
            <a:off x="7459976" y="3467140"/>
            <a:ext cx="3691267" cy="923330"/>
          </a:xfrm>
          <a:prstGeom prst="rect">
            <a:avLst/>
          </a:prstGeom>
          <a:noFill/>
        </p:spPr>
        <p:txBody>
          <a:bodyPr wrap="none" rtlCol="0">
            <a:spAutoFit/>
          </a:bodyPr>
          <a:lstStyle/>
          <a:p>
            <a:r>
              <a:rPr lang="en-GB" sz="5400" dirty="0" smtClean="0">
                <a:solidFill>
                  <a:schemeClr val="bg1"/>
                </a:solidFill>
              </a:rPr>
              <a:t>Collaborates</a:t>
            </a:r>
            <a:endParaRPr lang="en-GB" sz="5400" dirty="0">
              <a:solidFill>
                <a:schemeClr val="bg1"/>
              </a:solidFill>
            </a:endParaRPr>
          </a:p>
        </p:txBody>
      </p:sp>
      <p:sp>
        <p:nvSpPr>
          <p:cNvPr id="25" name="TextBox 24"/>
          <p:cNvSpPr txBox="1"/>
          <p:nvPr/>
        </p:nvSpPr>
        <p:spPr>
          <a:xfrm rot="20051754">
            <a:off x="129018" y="4847279"/>
            <a:ext cx="2858475" cy="769441"/>
          </a:xfrm>
          <a:prstGeom prst="rect">
            <a:avLst/>
          </a:prstGeom>
          <a:noFill/>
        </p:spPr>
        <p:txBody>
          <a:bodyPr wrap="none" rtlCol="0">
            <a:spAutoFit/>
          </a:bodyPr>
          <a:lstStyle/>
          <a:p>
            <a:r>
              <a:rPr lang="en-GB" sz="4400" dirty="0" smtClean="0">
                <a:solidFill>
                  <a:schemeClr val="accent6"/>
                </a:solidFill>
                <a:latin typeface="Algerian" panose="04020705040A02060702" pitchFamily="82" charset="0"/>
              </a:rPr>
              <a:t>Truthful</a:t>
            </a:r>
            <a:endParaRPr lang="en-GB" sz="4400" dirty="0">
              <a:solidFill>
                <a:schemeClr val="accent6"/>
              </a:solidFill>
              <a:latin typeface="Algerian" panose="04020705040A02060702" pitchFamily="82" charset="0"/>
            </a:endParaRPr>
          </a:p>
        </p:txBody>
      </p:sp>
      <p:sp>
        <p:nvSpPr>
          <p:cNvPr id="26" name="TextBox 25"/>
          <p:cNvSpPr txBox="1"/>
          <p:nvPr/>
        </p:nvSpPr>
        <p:spPr>
          <a:xfrm rot="647370">
            <a:off x="8449190" y="78198"/>
            <a:ext cx="3547638" cy="1107996"/>
          </a:xfrm>
          <a:prstGeom prst="rect">
            <a:avLst/>
          </a:prstGeom>
          <a:noFill/>
        </p:spPr>
        <p:txBody>
          <a:bodyPr wrap="none" rtlCol="0">
            <a:spAutoFit/>
          </a:bodyPr>
          <a:lstStyle/>
          <a:p>
            <a:r>
              <a:rPr lang="en-GB" sz="6600" dirty="0" smtClean="0">
                <a:solidFill>
                  <a:srgbClr val="BD92DE"/>
                </a:solidFill>
              </a:rPr>
              <a:t>Reflective</a:t>
            </a:r>
            <a:endParaRPr lang="en-GB" sz="6600" dirty="0">
              <a:solidFill>
                <a:srgbClr val="BD92DE"/>
              </a:solidFill>
            </a:endParaRPr>
          </a:p>
        </p:txBody>
      </p:sp>
    </p:spTree>
    <p:extLst>
      <p:ext uri="{BB962C8B-B14F-4D97-AF65-F5344CB8AC3E}">
        <p14:creationId xmlns:p14="http://schemas.microsoft.com/office/powerpoint/2010/main" val="25340505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583515"/>
          </a:xfrm>
        </p:spPr>
        <p:txBody>
          <a:bodyPr>
            <a:normAutofit fontScale="90000"/>
          </a:bodyPr>
          <a:lstStyle/>
          <a:p>
            <a:r>
              <a:rPr lang="en-GB" dirty="0" smtClean="0">
                <a:solidFill>
                  <a:schemeClr val="accent3"/>
                </a:solidFill>
                <a:latin typeface="Cooper Black" panose="0208090404030B020404" pitchFamily="18" charset="0"/>
              </a:rPr>
              <a:t>How would you demotivate your trainee?</a:t>
            </a:r>
            <a:endParaRPr lang="en-GB" dirty="0">
              <a:solidFill>
                <a:schemeClr val="accent3"/>
              </a:solidFill>
              <a:latin typeface="Cooper Black" panose="0208090404030B020404" pitchFamily="18" charset="0"/>
            </a:endParaRPr>
          </a:p>
        </p:txBody>
      </p:sp>
      <p:sp>
        <p:nvSpPr>
          <p:cNvPr id="3" name="Content Placeholder 2"/>
          <p:cNvSpPr>
            <a:spLocks noGrp="1"/>
          </p:cNvSpPr>
          <p:nvPr>
            <p:ph type="subTitle" idx="1"/>
          </p:nvPr>
        </p:nvSpPr>
        <p:spPr>
          <a:xfrm>
            <a:off x="1524000" y="3041781"/>
            <a:ext cx="9144000" cy="3135084"/>
          </a:xfrm>
        </p:spPr>
        <p:txBody>
          <a:bodyPr>
            <a:normAutofit fontScale="55000" lnSpcReduction="20000"/>
          </a:bodyPr>
          <a:lstStyle/>
          <a:p>
            <a:r>
              <a:rPr lang="en-GB" sz="4500" dirty="0">
                <a:solidFill>
                  <a:schemeClr val="bg1"/>
                </a:solidFill>
              </a:rPr>
              <a:t>2</a:t>
            </a:r>
            <a:r>
              <a:rPr lang="en-GB" sz="4500" dirty="0" smtClean="0">
                <a:solidFill>
                  <a:schemeClr val="bg1"/>
                </a:solidFill>
              </a:rPr>
              <a:t> small groups of 5-6 </a:t>
            </a:r>
          </a:p>
          <a:p>
            <a:r>
              <a:rPr lang="en-GB" sz="4500" dirty="0" smtClean="0">
                <a:solidFill>
                  <a:schemeClr val="bg1"/>
                </a:solidFill>
              </a:rPr>
              <a:t>Flip chart, pen, scribe</a:t>
            </a:r>
          </a:p>
          <a:p>
            <a:r>
              <a:rPr lang="en-GB" sz="4500" dirty="0" smtClean="0">
                <a:solidFill>
                  <a:schemeClr val="bg1"/>
                </a:solidFill>
              </a:rPr>
              <a:t>20 minutes</a:t>
            </a:r>
          </a:p>
          <a:p>
            <a:endParaRPr lang="en-GB" sz="4500" dirty="0" smtClean="0">
              <a:solidFill>
                <a:schemeClr val="bg1"/>
              </a:solidFill>
            </a:endParaRPr>
          </a:p>
          <a:p>
            <a:r>
              <a:rPr lang="en-GB" sz="4500" u="sng" dirty="0" smtClean="0">
                <a:solidFill>
                  <a:srgbClr val="92D050"/>
                </a:solidFill>
              </a:rPr>
              <a:t>Use your own motivating/demotivating experiences</a:t>
            </a:r>
          </a:p>
          <a:p>
            <a:pPr lvl="1"/>
            <a:r>
              <a:rPr lang="en-GB" sz="4500" dirty="0" smtClean="0">
                <a:solidFill>
                  <a:srgbClr val="92D050"/>
                </a:solidFill>
              </a:rPr>
              <a:t>As a trainee doctor</a:t>
            </a:r>
          </a:p>
          <a:p>
            <a:pPr lvl="1"/>
            <a:r>
              <a:rPr lang="en-GB" sz="4500" dirty="0" smtClean="0">
                <a:solidFill>
                  <a:srgbClr val="92D050"/>
                </a:solidFill>
              </a:rPr>
              <a:t>As a trainee something else (skiing, cake making)</a:t>
            </a:r>
          </a:p>
          <a:p>
            <a:pPr lvl="1"/>
            <a:r>
              <a:rPr lang="en-GB" sz="4500" dirty="0" smtClean="0">
                <a:solidFill>
                  <a:srgbClr val="92D050"/>
                </a:solidFill>
              </a:rPr>
              <a:t>In relation to household activities?</a:t>
            </a:r>
          </a:p>
          <a:p>
            <a:endParaRPr lang="en-GB" dirty="0" smtClean="0">
              <a:solidFill>
                <a:schemeClr val="bg1"/>
              </a:solidFill>
            </a:endParaRPr>
          </a:p>
          <a:p>
            <a:endParaRPr lang="en-GB" dirty="0" smtClean="0">
              <a:solidFill>
                <a:schemeClr val="bg1"/>
              </a:solidFill>
            </a:endParaRPr>
          </a:p>
        </p:txBody>
      </p:sp>
      <p:sp>
        <p:nvSpPr>
          <p:cNvPr id="5" name="TextBox 4"/>
          <p:cNvSpPr txBox="1"/>
          <p:nvPr/>
        </p:nvSpPr>
        <p:spPr>
          <a:xfrm>
            <a:off x="9376172" y="140129"/>
            <a:ext cx="2697533" cy="646331"/>
          </a:xfrm>
          <a:prstGeom prst="rect">
            <a:avLst/>
          </a:prstGeom>
          <a:noFill/>
        </p:spPr>
        <p:txBody>
          <a:bodyPr wrap="none" rtlCol="0">
            <a:spAutoFit/>
          </a:bodyPr>
          <a:lstStyle/>
          <a:p>
            <a:r>
              <a:rPr lang="en-GB" dirty="0" smtClean="0">
                <a:solidFill>
                  <a:schemeClr val="accent4">
                    <a:lumMod val="50000"/>
                  </a:schemeClr>
                </a:solidFill>
              </a:rPr>
              <a:t>Reverse the </a:t>
            </a:r>
            <a:r>
              <a:rPr lang="en-GB" dirty="0" err="1" smtClean="0">
                <a:solidFill>
                  <a:schemeClr val="accent4">
                    <a:lumMod val="50000"/>
                  </a:schemeClr>
                </a:solidFill>
              </a:rPr>
              <a:t>demotivators</a:t>
            </a:r>
            <a:endParaRPr lang="en-GB" dirty="0" smtClean="0">
              <a:solidFill>
                <a:schemeClr val="accent4">
                  <a:lumMod val="50000"/>
                </a:schemeClr>
              </a:solidFill>
            </a:endParaRPr>
          </a:p>
          <a:p>
            <a:r>
              <a:rPr lang="en-GB" dirty="0" err="1" smtClean="0">
                <a:solidFill>
                  <a:schemeClr val="accent4">
                    <a:lumMod val="50000"/>
                  </a:schemeClr>
                </a:solidFill>
              </a:rPr>
              <a:t>Flipcahrt</a:t>
            </a:r>
            <a:r>
              <a:rPr lang="en-GB" dirty="0" smtClean="0">
                <a:solidFill>
                  <a:schemeClr val="accent4">
                    <a:lumMod val="50000"/>
                  </a:schemeClr>
                </a:solidFill>
              </a:rPr>
              <a:t> &amp; </a:t>
            </a:r>
            <a:r>
              <a:rPr lang="en-GB" dirty="0" err="1" smtClean="0">
                <a:solidFill>
                  <a:schemeClr val="accent4">
                    <a:lumMod val="50000"/>
                  </a:schemeClr>
                </a:solidFill>
              </a:rPr>
              <a:t>Mindmanager</a:t>
            </a:r>
            <a:r>
              <a:rPr lang="en-GB" dirty="0" smtClean="0">
                <a:solidFill>
                  <a:schemeClr val="accent4">
                    <a:lumMod val="50000"/>
                  </a:schemeClr>
                </a:solidFill>
              </a:rPr>
              <a:t>?</a:t>
            </a:r>
          </a:p>
        </p:txBody>
      </p:sp>
    </p:spTree>
    <p:extLst>
      <p:ext uri="{BB962C8B-B14F-4D97-AF65-F5344CB8AC3E}">
        <p14:creationId xmlns:p14="http://schemas.microsoft.com/office/powerpoint/2010/main" val="42007078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solidFill>
                  <a:srgbClr val="92D050"/>
                </a:solidFill>
                <a:latin typeface="Cooper Black" panose="0208090404030B020404" pitchFamily="18" charset="0"/>
              </a:rPr>
              <a:t>Encouraging, Motivating &amp; Inspiring your GP Trainee</a:t>
            </a:r>
            <a:endParaRPr lang="en-GB" sz="3600" dirty="0">
              <a:solidFill>
                <a:srgbClr val="92D050"/>
              </a:solidFill>
              <a:latin typeface="Cooper Black" panose="0208090404030B020404" pitchFamily="18" charset="0"/>
            </a:endParaRP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smtClean="0">
                <a:solidFill>
                  <a:schemeClr val="bg1"/>
                </a:solidFill>
              </a:rPr>
              <a:t>ENCOURAGE </a:t>
            </a:r>
            <a:r>
              <a:rPr lang="en-GB" b="1" dirty="0" smtClean="0">
                <a:solidFill>
                  <a:schemeClr val="bg1"/>
                </a:solidFill>
                <a:sym typeface="Wingdings" panose="05000000000000000000" pitchFamily="2" charset="2"/>
              </a:rPr>
              <a:t> Maslow &amp; Self-Actualisation</a:t>
            </a:r>
          </a:p>
          <a:p>
            <a:endParaRPr lang="en-GB" dirty="0" smtClean="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smtClean="0">
                <a:solidFill>
                  <a:schemeClr val="bg1"/>
                </a:solidFill>
              </a:rPr>
              <a:t>GETTING TO KNOW THE TRAINEE</a:t>
            </a:r>
            <a:endParaRPr lang="en-GB" sz="2800" b="1" dirty="0">
              <a:solidFill>
                <a:schemeClr val="bg1"/>
              </a:solidFill>
            </a:endParaRP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MOTIVATE  </a:t>
            </a:r>
            <a:r>
              <a:rPr lang="en-GB" b="1" dirty="0">
                <a:solidFill>
                  <a:schemeClr val="bg1"/>
                </a:solidFill>
                <a:sym typeface="Wingdings" panose="05000000000000000000" pitchFamily="2" charset="2"/>
              </a:rPr>
              <a:t>Energising through MI</a:t>
            </a:r>
          </a:p>
          <a:p>
            <a:endParaRPr lang="en-GB" b="1" dirty="0" smtClean="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a:t>
            </a:r>
            <a:r>
              <a:rPr lang="en-GB" b="1" dirty="0" smtClean="0">
                <a:solidFill>
                  <a:schemeClr val="bg1"/>
                </a:solidFill>
                <a:sym typeface="Wingdings" panose="05000000000000000000" pitchFamily="2" charset="2"/>
              </a:rPr>
              <a:t>                                                Organisation</a:t>
            </a:r>
            <a:endParaRPr lang="en-GB" b="1" dirty="0">
              <a:solidFill>
                <a:schemeClr val="bg1"/>
              </a:solidFill>
            </a:endParaRPr>
          </a:p>
          <a:p>
            <a:endParaRPr lang="en-GB" b="1" dirty="0" smtClean="0">
              <a:solidFill>
                <a:schemeClr val="bg1"/>
              </a:solidFill>
              <a:sym typeface="Wingdings" panose="05000000000000000000" pitchFamily="2" charset="2"/>
            </a:endParaRPr>
          </a:p>
        </p:txBody>
      </p:sp>
      <p:sp>
        <p:nvSpPr>
          <p:cNvPr id="7" name="Down Arrow 6"/>
          <p:cNvSpPr/>
          <p:nvPr/>
        </p:nvSpPr>
        <p:spPr>
          <a:xfrm>
            <a:off x="9737451" y="1314113"/>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412931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GET TO KNOW THE TRAINEE AS A PERSON, AND START FROM THERE</a:t>
            </a:r>
            <a:endParaRPr lang="en-GB" sz="4000" dirty="0"/>
          </a:p>
        </p:txBody>
      </p:sp>
      <p:sp>
        <p:nvSpPr>
          <p:cNvPr id="3" name="Text Placeholder 2"/>
          <p:cNvSpPr>
            <a:spLocks noGrp="1"/>
          </p:cNvSpPr>
          <p:nvPr>
            <p:ph type="body" idx="1"/>
          </p:nvPr>
        </p:nvSpPr>
        <p:spPr/>
        <p:txBody>
          <a:bodyPr>
            <a:normAutofit/>
          </a:bodyPr>
          <a:lstStyle/>
          <a:p>
            <a:pPr algn="r"/>
            <a:r>
              <a:rPr lang="en-GB" sz="3200" dirty="0" smtClean="0"/>
              <a:t>The Solution</a:t>
            </a:r>
            <a:endParaRPr lang="en-GB" sz="3200" dirty="0"/>
          </a:p>
        </p:txBody>
      </p:sp>
    </p:spTree>
    <p:extLst>
      <p:ext uri="{BB962C8B-B14F-4D97-AF65-F5344CB8AC3E}">
        <p14:creationId xmlns:p14="http://schemas.microsoft.com/office/powerpoint/2010/main" val="10644244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Getting to know the trainee as a person…</a:t>
            </a:r>
            <a:endParaRPr lang="en-GB" dirty="0"/>
          </a:p>
        </p:txBody>
      </p:sp>
      <p:sp>
        <p:nvSpPr>
          <p:cNvPr id="3" name="Content Placeholder 2"/>
          <p:cNvSpPr>
            <a:spLocks noGrp="1"/>
          </p:cNvSpPr>
          <p:nvPr>
            <p:ph idx="1"/>
          </p:nvPr>
        </p:nvSpPr>
        <p:spPr/>
        <p:txBody>
          <a:bodyPr/>
          <a:lstStyle/>
          <a:p>
            <a:r>
              <a:rPr lang="en-GB" sz="2400" dirty="0" smtClean="0"/>
              <a:t>Not only at induction.</a:t>
            </a:r>
          </a:p>
          <a:p>
            <a:r>
              <a:rPr lang="en-GB" sz="2400" dirty="0" smtClean="0"/>
              <a:t>Be genuinely inquisitive about their lives regularly</a:t>
            </a:r>
          </a:p>
          <a:p>
            <a:r>
              <a:rPr lang="en-GB" sz="2400" dirty="0" smtClean="0"/>
              <a:t>Share stories</a:t>
            </a:r>
          </a:p>
          <a:p>
            <a:r>
              <a:rPr lang="en-GB" sz="2400" dirty="0" smtClean="0"/>
              <a:t>Use what you know about their lives – contextualise</a:t>
            </a:r>
          </a:p>
          <a:p>
            <a:r>
              <a:rPr lang="en-GB" sz="2400" dirty="0" smtClean="0"/>
              <a:t>Build on their experience (constructivism)</a:t>
            </a:r>
          </a:p>
          <a:p>
            <a:r>
              <a:rPr lang="en-GB" sz="2400" dirty="0" smtClean="0"/>
              <a:t>Use your experience too (past/real-time)</a:t>
            </a:r>
          </a:p>
          <a:p>
            <a:r>
              <a:rPr lang="en-GB" sz="2400" dirty="0" smtClean="0"/>
              <a:t>Build together (collaborate)</a:t>
            </a:r>
          </a:p>
          <a:p>
            <a:r>
              <a:rPr lang="en-GB" sz="2400" dirty="0" smtClean="0"/>
              <a:t>Bounce off each other.</a:t>
            </a:r>
          </a:p>
          <a:p>
            <a:endParaRPr lang="en-GB" dirty="0" smtClean="0"/>
          </a:p>
          <a:p>
            <a:endParaRPr lang="en-GB" dirty="0" smtClean="0"/>
          </a:p>
          <a:p>
            <a:endParaRPr lang="en-GB" dirty="0"/>
          </a:p>
        </p:txBody>
      </p:sp>
    </p:spTree>
    <p:extLst>
      <p:ext uri="{BB962C8B-B14F-4D97-AF65-F5344CB8AC3E}">
        <p14:creationId xmlns:p14="http://schemas.microsoft.com/office/powerpoint/2010/main" val="532667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ircle(in)">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56903"/>
            <a:ext cx="10515600" cy="5403273"/>
          </a:xfrm>
        </p:spPr>
        <p:txBody>
          <a:bodyPr>
            <a:normAutofit fontScale="62500" lnSpcReduction="20000"/>
          </a:bodyPr>
          <a:lstStyle/>
          <a:p>
            <a:pPr algn="just"/>
            <a:r>
              <a:rPr lang="en-GB" dirty="0" smtClean="0">
                <a:solidFill>
                  <a:schemeClr val="tx2"/>
                </a:solidFill>
              </a:rPr>
              <a:t>Why do we look at random cases?  Why can’t we just look at the problem ones?  The ones I know I have a problem with?</a:t>
            </a:r>
          </a:p>
          <a:p>
            <a:pPr algn="just"/>
            <a:r>
              <a:rPr lang="en-GB" dirty="0" smtClean="0">
                <a:solidFill>
                  <a:srgbClr val="0070C0"/>
                </a:solidFill>
              </a:rPr>
              <a:t>Have you heard of something called the </a:t>
            </a:r>
            <a:r>
              <a:rPr lang="en-GB" dirty="0" err="1" smtClean="0">
                <a:solidFill>
                  <a:srgbClr val="0070C0"/>
                </a:solidFill>
              </a:rPr>
              <a:t>Johari</a:t>
            </a:r>
            <a:r>
              <a:rPr lang="en-GB" dirty="0" smtClean="0">
                <a:solidFill>
                  <a:srgbClr val="0070C0"/>
                </a:solidFill>
              </a:rPr>
              <a:t> Window Shaun?</a:t>
            </a:r>
          </a:p>
          <a:p>
            <a:pPr algn="just"/>
            <a:r>
              <a:rPr lang="en-GB" dirty="0" smtClean="0">
                <a:solidFill>
                  <a:schemeClr val="tx2"/>
                </a:solidFill>
              </a:rPr>
              <a:t>Nope. </a:t>
            </a:r>
          </a:p>
          <a:p>
            <a:pPr algn="just"/>
            <a:r>
              <a:rPr lang="en-GB" dirty="0" smtClean="0">
                <a:solidFill>
                  <a:srgbClr val="0070C0"/>
                </a:solidFill>
              </a:rPr>
              <a:t>In that case, let’s go back a bit to something you told me about yourself at induction.  I remember you saying that you were a serious triathlon competitor when you were in your 20s.</a:t>
            </a:r>
          </a:p>
          <a:p>
            <a:pPr algn="just"/>
            <a:r>
              <a:rPr lang="en-GB" dirty="0" smtClean="0">
                <a:solidFill>
                  <a:schemeClr val="tx2"/>
                </a:solidFill>
              </a:rPr>
              <a:t>Yeah, that’s right.</a:t>
            </a:r>
          </a:p>
          <a:p>
            <a:pPr algn="just"/>
            <a:r>
              <a:rPr lang="en-GB" dirty="0" smtClean="0">
                <a:solidFill>
                  <a:srgbClr val="0070C0"/>
                </a:solidFill>
              </a:rPr>
              <a:t>And if I remember rightly, you had a good professional coach?</a:t>
            </a:r>
          </a:p>
          <a:p>
            <a:pPr algn="just"/>
            <a:r>
              <a:rPr lang="en-GB" dirty="0" smtClean="0">
                <a:solidFill>
                  <a:schemeClr val="tx2"/>
                </a:solidFill>
              </a:rPr>
              <a:t>Yes – he was really good.  Helped me a lot!</a:t>
            </a:r>
          </a:p>
          <a:p>
            <a:pPr algn="just"/>
            <a:r>
              <a:rPr lang="en-GB" dirty="0" smtClean="0">
                <a:solidFill>
                  <a:srgbClr val="0070C0"/>
                </a:solidFill>
              </a:rPr>
              <a:t>So, tell me, what was so good about him?</a:t>
            </a:r>
          </a:p>
          <a:p>
            <a:pPr algn="just"/>
            <a:r>
              <a:rPr lang="en-GB" dirty="0" smtClean="0">
                <a:solidFill>
                  <a:schemeClr val="tx2"/>
                </a:solidFill>
              </a:rPr>
              <a:t>He would give some really good advice on how I could improve.</a:t>
            </a:r>
          </a:p>
          <a:p>
            <a:pPr algn="just"/>
            <a:r>
              <a:rPr lang="en-GB" dirty="0" smtClean="0">
                <a:solidFill>
                  <a:srgbClr val="0070C0"/>
                </a:solidFill>
              </a:rPr>
              <a:t>And was that advice new or was it stuff that you always knew already in your own mind?</a:t>
            </a:r>
          </a:p>
          <a:p>
            <a:pPr algn="just"/>
            <a:r>
              <a:rPr lang="en-GB" dirty="0" smtClean="0">
                <a:solidFill>
                  <a:schemeClr val="tx2"/>
                </a:solidFill>
              </a:rPr>
              <a:t>Occasionally I knew what I had to do but often there were things that I wasn’t really aware of.  Some were impossible for me to know about because I can’t look at myself when I’m performing.  It would be great if I could perform AND be a fly on the wall at the same time.  But I suppose that’s what professional coaches are for…</a:t>
            </a:r>
          </a:p>
          <a:p>
            <a:pPr algn="just"/>
            <a:r>
              <a:rPr lang="en-GB" dirty="0" smtClean="0">
                <a:solidFill>
                  <a:srgbClr val="0070C0"/>
                </a:solidFill>
              </a:rPr>
              <a:t>So, am I right in saying that in this case, there were things that you knew about yourself - where you needed to improve - and things which you didn’t, but your coach did.  Is that about right?   </a:t>
            </a:r>
            <a:r>
              <a:rPr lang="en-GB" dirty="0" smtClean="0"/>
              <a:t>(trainee nods)</a:t>
            </a:r>
          </a:p>
          <a:p>
            <a:pPr algn="just"/>
            <a:r>
              <a:rPr lang="en-GB" dirty="0" smtClean="0">
                <a:solidFill>
                  <a:srgbClr val="0070C0"/>
                </a:solidFill>
              </a:rPr>
              <a:t>Back to your original question then – PROBLEM CASES are about areas YOU KNOW where there is a deficiency.   So, what do you think RANDOM CASES offer that PROBLEM CASES don’t?</a:t>
            </a:r>
          </a:p>
          <a:p>
            <a:pPr algn="just"/>
            <a:r>
              <a:rPr lang="en-GB" dirty="0" smtClean="0">
                <a:solidFill>
                  <a:schemeClr val="tx2"/>
                </a:solidFill>
              </a:rPr>
              <a:t>Yeah, I get it now.  Things I don’t know about - no one’s ever explained that before.  Makes sense, but what’s this Johari thing then?</a:t>
            </a:r>
          </a:p>
        </p:txBody>
      </p:sp>
      <p:sp>
        <p:nvSpPr>
          <p:cNvPr id="4" name="TextBox 3"/>
          <p:cNvSpPr txBox="1"/>
          <p:nvPr/>
        </p:nvSpPr>
        <p:spPr>
          <a:xfrm>
            <a:off x="5365991" y="374301"/>
            <a:ext cx="6234848" cy="461665"/>
          </a:xfrm>
          <a:prstGeom prst="rect">
            <a:avLst/>
          </a:prstGeom>
          <a:noFill/>
        </p:spPr>
        <p:txBody>
          <a:bodyPr wrap="none" rtlCol="0">
            <a:spAutoFit/>
          </a:bodyPr>
          <a:lstStyle/>
          <a:p>
            <a:r>
              <a:rPr lang="en-GB" sz="2400" b="1" dirty="0" smtClean="0"/>
              <a:t>Teaching through real contextual conversations</a:t>
            </a:r>
            <a:endParaRPr lang="en-GB" sz="2400" b="1" dirty="0">
              <a:solidFill>
                <a:srgbClr val="0070C0"/>
              </a:solidFill>
            </a:endParaRPr>
          </a:p>
        </p:txBody>
      </p:sp>
    </p:spTree>
    <p:extLst>
      <p:ext uri="{BB962C8B-B14F-4D97-AF65-F5344CB8AC3E}">
        <p14:creationId xmlns:p14="http://schemas.microsoft.com/office/powerpoint/2010/main" val="405525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5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5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5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5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50"/>
                                  </p:iterate>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type="lt">
                                    <p:tmAbs val="50"/>
                                  </p:iterate>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type="lt">
                                    <p:tmAbs val="50"/>
                                  </p:iterate>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type="lt">
                                    <p:tmAbs val="50"/>
                                  </p:iterate>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type="lt">
                                    <p:tmAbs val="50"/>
                                  </p:iterate>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iterate type="lt">
                                    <p:tmAbs val="50"/>
                                  </p:iterate>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iterate type="lt">
                                    <p:tmAbs val="50"/>
                                  </p:iterate>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iterate type="lt">
                                    <p:tmAbs val="50"/>
                                  </p:iterate>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iterate type="lt">
                                    <p:tmAbs val="50"/>
                                  </p:iterate>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iterate type="lt">
                                    <p:tmAbs val="50"/>
                                  </p:iterate>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shields</a:t>
            </a:r>
            <a:endParaRPr lang="en-GB" dirty="0"/>
          </a:p>
        </p:txBody>
      </p:sp>
      <p:sp>
        <p:nvSpPr>
          <p:cNvPr id="3" name="Content Placeholder 2"/>
          <p:cNvSpPr>
            <a:spLocks noGrp="1"/>
          </p:cNvSpPr>
          <p:nvPr>
            <p:ph idx="1"/>
          </p:nvPr>
        </p:nvSpPr>
        <p:spPr>
          <a:xfrm>
            <a:off x="1040080" y="1856942"/>
            <a:ext cx="10515600" cy="4351338"/>
          </a:xfrm>
        </p:spPr>
        <p:txBody>
          <a:bodyPr/>
          <a:lstStyle/>
          <a:p>
            <a:pPr lvl="0"/>
            <a:r>
              <a:rPr lang="en-US" dirty="0" smtClean="0"/>
              <a:t>Pair up with someone you don’t know.</a:t>
            </a:r>
          </a:p>
          <a:p>
            <a:pPr lvl="0"/>
            <a:r>
              <a:rPr lang="en-US" dirty="0" smtClean="0"/>
              <a:t>In </a:t>
            </a:r>
            <a:r>
              <a:rPr lang="en-US" dirty="0"/>
              <a:t>each quadrant, use any combination of </a:t>
            </a:r>
            <a:r>
              <a:rPr lang="en-US" b="1" dirty="0"/>
              <a:t>drawings, pictures, or words</a:t>
            </a:r>
            <a:r>
              <a:rPr lang="en-US" dirty="0"/>
              <a:t> to say something about </a:t>
            </a:r>
            <a:r>
              <a:rPr lang="en-US" dirty="0" smtClean="0"/>
              <a:t>yourself.</a:t>
            </a:r>
            <a:endParaRPr lang="en-GB" dirty="0"/>
          </a:p>
          <a:p>
            <a:pPr marL="0" lvl="0" indent="0">
              <a:buNone/>
            </a:pPr>
            <a:r>
              <a:rPr lang="en-US" i="1" dirty="0"/>
              <a:t>For </a:t>
            </a:r>
            <a:r>
              <a:rPr lang="en-US" i="1" dirty="0" smtClean="0"/>
              <a:t>example</a:t>
            </a:r>
          </a:p>
          <a:p>
            <a:pPr lvl="0"/>
            <a:r>
              <a:rPr lang="en-US" b="1" dirty="0" smtClean="0"/>
              <a:t>county/city/town </a:t>
            </a:r>
          </a:p>
          <a:p>
            <a:pPr lvl="0"/>
            <a:r>
              <a:rPr lang="en-US" b="1" dirty="0" smtClean="0"/>
              <a:t>hobby </a:t>
            </a:r>
            <a:r>
              <a:rPr lang="en-US" b="1" dirty="0"/>
              <a:t>or interest </a:t>
            </a:r>
            <a:endParaRPr lang="en-US" b="1" dirty="0" smtClean="0"/>
          </a:p>
          <a:p>
            <a:pPr lvl="0"/>
            <a:r>
              <a:rPr lang="en-US" b="1" dirty="0" smtClean="0"/>
              <a:t>greatest </a:t>
            </a:r>
            <a:r>
              <a:rPr lang="en-US" b="1" dirty="0"/>
              <a:t>achievement </a:t>
            </a:r>
            <a:endParaRPr lang="en-US" dirty="0" smtClean="0"/>
          </a:p>
          <a:p>
            <a:pPr lvl="0"/>
            <a:r>
              <a:rPr lang="en-US" b="1" dirty="0" smtClean="0"/>
              <a:t>personal aspiration</a:t>
            </a:r>
            <a:endParaRPr lang="en-GB" dirty="0"/>
          </a:p>
        </p:txBody>
      </p:sp>
      <p:sp>
        <p:nvSpPr>
          <p:cNvPr id="4" name="TextBox 3"/>
          <p:cNvSpPr txBox="1"/>
          <p:nvPr/>
        </p:nvSpPr>
        <p:spPr>
          <a:xfrm>
            <a:off x="10155352" y="165065"/>
            <a:ext cx="2017412" cy="369332"/>
          </a:xfrm>
          <a:prstGeom prst="rect">
            <a:avLst/>
          </a:prstGeom>
          <a:noFill/>
        </p:spPr>
        <p:txBody>
          <a:bodyPr wrap="none" rtlCol="0">
            <a:spAutoFit/>
          </a:bodyPr>
          <a:lstStyle/>
          <a:p>
            <a:r>
              <a:rPr lang="en-GB" dirty="0" smtClean="0">
                <a:solidFill>
                  <a:schemeClr val="bg1">
                    <a:lumMod val="85000"/>
                  </a:schemeClr>
                </a:solidFill>
              </a:rPr>
              <a:t>Talk: other exercises</a:t>
            </a:r>
            <a:endParaRPr lang="en-GB" dirty="0">
              <a:solidFill>
                <a:schemeClr val="bg1">
                  <a:lumMod val="85000"/>
                </a:schemeClr>
              </a:solidFill>
            </a:endParaRPr>
          </a:p>
        </p:txBody>
      </p:sp>
    </p:spTree>
    <p:extLst>
      <p:ext uri="{BB962C8B-B14F-4D97-AF65-F5344CB8AC3E}">
        <p14:creationId xmlns:p14="http://schemas.microsoft.com/office/powerpoint/2010/main" val="42216649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Reflections (personal shields exercise)</a:t>
            </a:r>
            <a:endParaRPr lang="en-GB" dirty="0"/>
          </a:p>
        </p:txBody>
      </p:sp>
      <p:sp>
        <p:nvSpPr>
          <p:cNvPr id="3" name="Content Placeholder 2"/>
          <p:cNvSpPr>
            <a:spLocks noGrp="1"/>
          </p:cNvSpPr>
          <p:nvPr>
            <p:ph idx="1"/>
          </p:nvPr>
        </p:nvSpPr>
        <p:spPr/>
        <p:txBody>
          <a:bodyPr/>
          <a:lstStyle/>
          <a:p>
            <a:pPr lvl="0">
              <a:buFont typeface="Wingdings" panose="05000000000000000000" pitchFamily="2" charset="2"/>
              <a:buChar char="v"/>
            </a:pPr>
            <a:r>
              <a:rPr lang="en-GB" sz="2400" dirty="0" smtClean="0"/>
              <a:t>Notice </a:t>
            </a:r>
            <a:r>
              <a:rPr lang="en-GB" sz="2400" dirty="0"/>
              <a:t>how you all had a little initial giggle at the start of talking to each other</a:t>
            </a:r>
            <a:r>
              <a:rPr lang="en-GB" sz="2400" dirty="0" smtClean="0"/>
              <a:t>. </a:t>
            </a:r>
            <a:r>
              <a:rPr lang="en-GB" sz="2400" dirty="0"/>
              <a:t>This will undoubtedly have a positive impact on the rest of the interaction.  </a:t>
            </a:r>
          </a:p>
          <a:p>
            <a:pPr lvl="0">
              <a:buFont typeface="Wingdings" panose="05000000000000000000" pitchFamily="2" charset="2"/>
              <a:buChar char="v"/>
            </a:pPr>
            <a:r>
              <a:rPr lang="en-GB" sz="2400" dirty="0"/>
              <a:t>And you all look so engaged</a:t>
            </a:r>
            <a:r>
              <a:rPr lang="en-GB" sz="2400" dirty="0" smtClean="0"/>
              <a:t>.  Lots of talking, positive non-</a:t>
            </a:r>
            <a:r>
              <a:rPr lang="en-GB" sz="2400" dirty="0" err="1" smtClean="0"/>
              <a:t>verbals</a:t>
            </a:r>
            <a:r>
              <a:rPr lang="en-GB" sz="2400" dirty="0" smtClean="0"/>
              <a:t>.</a:t>
            </a:r>
            <a:endParaRPr lang="en-GB" sz="2400" dirty="0"/>
          </a:p>
          <a:p>
            <a:pPr lvl="0">
              <a:buFont typeface="Wingdings" panose="05000000000000000000" pitchFamily="2" charset="2"/>
              <a:buChar char="v"/>
            </a:pPr>
            <a:r>
              <a:rPr lang="en-GB" sz="2400" dirty="0"/>
              <a:t>And genuinely interested in bits of information on the shields</a:t>
            </a:r>
            <a:r>
              <a:rPr lang="en-GB" sz="2400" dirty="0" smtClean="0"/>
              <a:t>.</a:t>
            </a:r>
          </a:p>
          <a:p>
            <a:pPr lvl="0">
              <a:buFont typeface="Wingdings" panose="05000000000000000000" pitchFamily="2" charset="2"/>
              <a:buChar char="v"/>
            </a:pPr>
            <a:r>
              <a:rPr lang="en-GB" sz="2400" dirty="0" smtClean="0"/>
              <a:t>Generating real two-way dialogue.  By real, I mean spontaneous, creative and energetic.</a:t>
            </a:r>
            <a:endParaRPr lang="en-GB" sz="2400" dirty="0"/>
          </a:p>
          <a:p>
            <a:pPr lvl="0">
              <a:buFont typeface="Wingdings" panose="05000000000000000000" pitchFamily="2" charset="2"/>
              <a:buChar char="v"/>
            </a:pPr>
            <a:r>
              <a:rPr lang="en-GB" sz="2400" dirty="0"/>
              <a:t>And the giggles continue here and there.</a:t>
            </a:r>
            <a:endParaRPr lang="en-GB" dirty="0"/>
          </a:p>
          <a:p>
            <a:endParaRPr lang="en-GB" dirty="0"/>
          </a:p>
        </p:txBody>
      </p:sp>
    </p:spTree>
    <p:extLst>
      <p:ext uri="{BB962C8B-B14F-4D97-AF65-F5344CB8AC3E}">
        <p14:creationId xmlns:p14="http://schemas.microsoft.com/office/powerpoint/2010/main" val="2752863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solidFill>
                  <a:srgbClr val="92D050"/>
                </a:solidFill>
                <a:latin typeface="Cooper Black" panose="0208090404030B020404" pitchFamily="18" charset="0"/>
              </a:rPr>
              <a:t>Encouraging, Motivating &amp; Inspiring your GP Trainee</a:t>
            </a:r>
            <a:endParaRPr lang="en-GB" sz="3600" dirty="0">
              <a:solidFill>
                <a:srgbClr val="92D050"/>
              </a:solidFill>
              <a:latin typeface="Cooper Black" panose="0208090404030B020404" pitchFamily="18" charset="0"/>
            </a:endParaRP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smtClean="0">
                <a:solidFill>
                  <a:schemeClr val="bg1"/>
                </a:solidFill>
              </a:rPr>
              <a:t>ENCOURAGE </a:t>
            </a:r>
            <a:r>
              <a:rPr lang="en-GB" b="1" dirty="0" smtClean="0">
                <a:solidFill>
                  <a:schemeClr val="bg1"/>
                </a:solidFill>
                <a:sym typeface="Wingdings" panose="05000000000000000000" pitchFamily="2" charset="2"/>
              </a:rPr>
              <a:t> Maslow &amp; Self-Actualisation</a:t>
            </a:r>
          </a:p>
          <a:p>
            <a:endParaRPr lang="en-GB" dirty="0" smtClean="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smtClean="0">
                <a:solidFill>
                  <a:schemeClr val="bg1"/>
                </a:solidFill>
              </a:rPr>
              <a:t>GETTING TO KNOW THE TRAINEE</a:t>
            </a:r>
            <a:endParaRPr lang="en-GB" sz="2800" b="1" dirty="0">
              <a:solidFill>
                <a:schemeClr val="bg1"/>
              </a:solidFill>
            </a:endParaRP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MOTIVATE  </a:t>
            </a:r>
            <a:r>
              <a:rPr lang="en-GB" b="1" dirty="0">
                <a:solidFill>
                  <a:schemeClr val="bg1"/>
                </a:solidFill>
                <a:sym typeface="Wingdings" panose="05000000000000000000" pitchFamily="2" charset="2"/>
              </a:rPr>
              <a:t>Energising through MI</a:t>
            </a:r>
          </a:p>
          <a:p>
            <a:endParaRPr lang="en-GB" b="1" dirty="0" smtClean="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a:t>
            </a:r>
            <a:r>
              <a:rPr lang="en-GB" b="1" dirty="0" smtClean="0">
                <a:solidFill>
                  <a:schemeClr val="bg1"/>
                </a:solidFill>
                <a:sym typeface="Wingdings" panose="05000000000000000000" pitchFamily="2" charset="2"/>
              </a:rPr>
              <a:t>                                                Organisation</a:t>
            </a:r>
            <a:endParaRPr lang="en-GB" b="1" dirty="0">
              <a:solidFill>
                <a:schemeClr val="bg1"/>
              </a:solidFill>
            </a:endParaRPr>
          </a:p>
          <a:p>
            <a:endParaRPr lang="en-GB" b="1" dirty="0" smtClean="0">
              <a:solidFill>
                <a:schemeClr val="bg1"/>
              </a:solidFill>
              <a:sym typeface="Wingdings" panose="05000000000000000000" pitchFamily="2" charset="2"/>
            </a:endParaRPr>
          </a:p>
        </p:txBody>
      </p:sp>
      <p:sp>
        <p:nvSpPr>
          <p:cNvPr id="7" name="Down Arrow 6"/>
          <p:cNvSpPr/>
          <p:nvPr/>
        </p:nvSpPr>
        <p:spPr>
          <a:xfrm rot="16200000">
            <a:off x="803755" y="2276279"/>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43450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Encouraging towards Self-Actualisation</a:t>
            </a:r>
            <a:endParaRPr lang="en-GB" dirty="0"/>
          </a:p>
        </p:txBody>
      </p:sp>
      <p:sp>
        <p:nvSpPr>
          <p:cNvPr id="3" name="Text Placeholder 2"/>
          <p:cNvSpPr>
            <a:spLocks noGrp="1"/>
          </p:cNvSpPr>
          <p:nvPr>
            <p:ph type="body" idx="1"/>
          </p:nvPr>
        </p:nvSpPr>
        <p:spPr/>
        <p:txBody>
          <a:bodyPr/>
          <a:lstStyle/>
          <a:p>
            <a:r>
              <a:rPr lang="en-GB" sz="2800" dirty="0" smtClean="0"/>
              <a:t>Abraham Maslow</a:t>
            </a:r>
          </a:p>
          <a:p>
            <a:r>
              <a:rPr lang="en-GB" i="1" dirty="0" smtClean="0"/>
              <a:t>A Theory of Human Motivation</a:t>
            </a:r>
            <a:endParaRPr lang="en-GB" i="1" dirty="0"/>
          </a:p>
        </p:txBody>
      </p:sp>
    </p:spTree>
    <p:extLst>
      <p:ext uri="{BB962C8B-B14F-4D97-AF65-F5344CB8AC3E}">
        <p14:creationId xmlns:p14="http://schemas.microsoft.com/office/powerpoint/2010/main" val="33771947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Self-actualisation Questionnaire</a:t>
            </a:r>
            <a:endParaRPr lang="en-GB" dirty="0"/>
          </a:p>
        </p:txBody>
      </p:sp>
      <p:sp>
        <p:nvSpPr>
          <p:cNvPr id="3" name="Content Placeholder 2"/>
          <p:cNvSpPr>
            <a:spLocks noGrp="1"/>
          </p:cNvSpPr>
          <p:nvPr>
            <p:ph idx="1"/>
          </p:nvPr>
        </p:nvSpPr>
        <p:spPr/>
        <p:txBody>
          <a:bodyPr/>
          <a:lstStyle/>
          <a:p>
            <a:r>
              <a:rPr lang="en-GB" dirty="0" smtClean="0"/>
              <a:t>Try it – where are you?</a:t>
            </a:r>
          </a:p>
          <a:p>
            <a:r>
              <a:rPr lang="en-GB" dirty="0" smtClean="0"/>
              <a:t>Examine low scores </a:t>
            </a:r>
            <a:r>
              <a:rPr lang="en-GB" dirty="0" smtClean="0">
                <a:sym typeface="Wingdings" panose="05000000000000000000" pitchFamily="2" charset="2"/>
              </a:rPr>
              <a:t> What needs to happen to move these up?</a:t>
            </a:r>
          </a:p>
          <a:p>
            <a:r>
              <a:rPr lang="en-GB" dirty="0" smtClean="0">
                <a:sym typeface="Wingdings" panose="05000000000000000000" pitchFamily="2" charset="2"/>
              </a:rPr>
              <a:t>That’s of course if you want to move them up</a:t>
            </a:r>
            <a:endParaRPr lang="en-GB" dirty="0"/>
          </a:p>
        </p:txBody>
      </p:sp>
    </p:spTree>
    <p:extLst>
      <p:ext uri="{BB962C8B-B14F-4D97-AF65-F5344CB8AC3E}">
        <p14:creationId xmlns:p14="http://schemas.microsoft.com/office/powerpoint/2010/main" val="3993602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Self-actualised people</a:t>
            </a:r>
            <a:endParaRPr lang="en-GB" dirty="0"/>
          </a:p>
        </p:txBody>
      </p:sp>
      <p:sp>
        <p:nvSpPr>
          <p:cNvPr id="3" name="Content Placeholder 2"/>
          <p:cNvSpPr>
            <a:spLocks noGrp="1"/>
          </p:cNvSpPr>
          <p:nvPr>
            <p:ph idx="1"/>
          </p:nvPr>
        </p:nvSpPr>
        <p:spPr/>
        <p:txBody>
          <a:bodyPr>
            <a:normAutofit lnSpcReduction="10000"/>
          </a:bodyPr>
          <a:lstStyle/>
          <a:p>
            <a:pPr algn="just"/>
            <a:r>
              <a:rPr lang="en-GB" sz="2400" dirty="0"/>
              <a:t>Self-actualised people are </a:t>
            </a:r>
            <a:r>
              <a:rPr lang="en-GB" sz="2400" dirty="0" smtClean="0"/>
              <a:t>‘whole’ people </a:t>
            </a:r>
            <a:r>
              <a:rPr lang="en-GB" sz="2400" dirty="0"/>
              <a:t>who yearn to realise their full potential.   </a:t>
            </a:r>
            <a:r>
              <a:rPr lang="en-GB" sz="2400" dirty="0" smtClean="0"/>
              <a:t>They have the desire for self-fulfilment.  A self-actualiser is a person who is living creatively and fully using his or her potentials.  In </a:t>
            </a:r>
            <a:r>
              <a:rPr lang="en-GB" sz="2400" dirty="0"/>
              <a:t>doing so, they express their creativity, quest for spiritual enlightenment, pursuit for knowledge and their desire to give back to society (contribution).   </a:t>
            </a:r>
            <a:r>
              <a:rPr lang="en-GB" sz="2400" dirty="0" smtClean="0"/>
              <a:t>The need to be good, to be fully alive and to find meaning in life.  It is growth-motivated rather than deficiency-motivated.  In </a:t>
            </a:r>
            <a:r>
              <a:rPr lang="en-GB" sz="2400" dirty="0"/>
              <a:t>summary, </a:t>
            </a:r>
            <a:r>
              <a:rPr lang="en-GB" sz="2400" dirty="0" smtClean="0"/>
              <a:t>it’s the final </a:t>
            </a:r>
            <a:r>
              <a:rPr lang="en-GB" sz="2400" dirty="0"/>
              <a:t>level of psychological development that can be achieved </a:t>
            </a:r>
            <a:r>
              <a:rPr lang="en-GB" sz="2400" b="1" dirty="0"/>
              <a:t>when basic and mental needs are essentially fulfilled</a:t>
            </a:r>
            <a:r>
              <a:rPr lang="en-GB" sz="2400" dirty="0"/>
              <a:t>.</a:t>
            </a:r>
          </a:p>
          <a:p>
            <a:pPr algn="just"/>
            <a:r>
              <a:rPr lang="en-GB" sz="2000" i="1" dirty="0" smtClean="0"/>
              <a:t>[actualised = make a reality; self-actualised = make a reality of what one is capable of becoming; the full realisation of one’s potential; intrinsic growth of what is already in the organism.  Words </a:t>
            </a:r>
            <a:r>
              <a:rPr lang="en-GB" sz="2000" i="1" dirty="0"/>
              <a:t>synonymous with self-actualisation: self-discovery, self-realisation and self-exploration</a:t>
            </a:r>
            <a:r>
              <a:rPr lang="en-GB" sz="2000" i="1" dirty="0" smtClean="0"/>
              <a:t>.]</a:t>
            </a:r>
            <a:endParaRPr lang="en-GB" sz="2000" i="1" dirty="0"/>
          </a:p>
          <a:p>
            <a:pPr algn="just"/>
            <a:endParaRPr lang="en-GB" sz="2000" i="1" dirty="0"/>
          </a:p>
        </p:txBody>
      </p:sp>
    </p:spTree>
    <p:extLst>
      <p:ext uri="{BB962C8B-B14F-4D97-AF65-F5344CB8AC3E}">
        <p14:creationId xmlns:p14="http://schemas.microsoft.com/office/powerpoint/2010/main" val="6001527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Characteristics of self-actualised people</a:t>
            </a:r>
            <a:endParaRPr lang="en-GB" dirty="0"/>
          </a:p>
        </p:txBody>
      </p:sp>
      <p:sp>
        <p:nvSpPr>
          <p:cNvPr id="3" name="Content Placeholder 2"/>
          <p:cNvSpPr>
            <a:spLocks noGrp="1"/>
          </p:cNvSpPr>
          <p:nvPr>
            <p:ph idx="1"/>
          </p:nvPr>
        </p:nvSpPr>
        <p:spPr>
          <a:xfrm>
            <a:off x="838200" y="1853514"/>
            <a:ext cx="10515600" cy="4621426"/>
          </a:xfrm>
        </p:spPr>
        <p:txBody>
          <a:bodyPr>
            <a:noAutofit/>
          </a:bodyPr>
          <a:lstStyle/>
          <a:p>
            <a:pPr marL="0" indent="0" algn="just">
              <a:buNone/>
            </a:pPr>
            <a:r>
              <a:rPr lang="en-GB" sz="2100" dirty="0" smtClean="0">
                <a:latin typeface="Arial" panose="020B0604020202020204" pitchFamily="34" charset="0"/>
                <a:cs typeface="Arial" panose="020B0604020202020204" pitchFamily="34" charset="0"/>
              </a:rPr>
              <a:t>Self-actualisers are </a:t>
            </a:r>
            <a:r>
              <a:rPr lang="en-GB" sz="2100" b="1" dirty="0" smtClean="0">
                <a:latin typeface="Arial" panose="020B0604020202020204" pitchFamily="34" charset="0"/>
                <a:cs typeface="Arial" panose="020B0604020202020204" pitchFamily="34" charset="0"/>
              </a:rPr>
              <a:t>comfortable with themselves </a:t>
            </a:r>
            <a:r>
              <a:rPr lang="en-GB" sz="2100" dirty="0" smtClean="0">
                <a:latin typeface="Arial" panose="020B0604020202020204" pitchFamily="34" charset="0"/>
                <a:cs typeface="Arial" panose="020B0604020202020204" pitchFamily="34" charset="0"/>
              </a:rPr>
              <a:t>and are </a:t>
            </a:r>
            <a:r>
              <a:rPr lang="en-GB" sz="2100" b="1" dirty="0" smtClean="0">
                <a:latin typeface="Arial" panose="020B0604020202020204" pitchFamily="34" charset="0"/>
                <a:cs typeface="Arial" panose="020B0604020202020204" pitchFamily="34" charset="0"/>
              </a:rPr>
              <a:t>accepting of others </a:t>
            </a:r>
            <a:r>
              <a:rPr lang="en-GB" sz="2100" dirty="0" smtClean="0">
                <a:latin typeface="Arial" panose="020B0604020202020204" pitchFamily="34" charset="0"/>
                <a:cs typeface="Arial" panose="020B0604020202020204" pitchFamily="34" charset="0"/>
              </a:rPr>
              <a:t>around them and of nature.  They </a:t>
            </a:r>
            <a:r>
              <a:rPr lang="en-GB" sz="2100" b="1" dirty="0" smtClean="0">
                <a:latin typeface="Arial" panose="020B0604020202020204" pitchFamily="34" charset="0"/>
                <a:cs typeface="Arial" panose="020B0604020202020204" pitchFamily="34" charset="0"/>
              </a:rPr>
              <a:t>accept the positives and the fundamental flaws </a:t>
            </a:r>
            <a:r>
              <a:rPr lang="en-GB" sz="2100" dirty="0" smtClean="0">
                <a:latin typeface="Arial" panose="020B0604020202020204" pitchFamily="34" charset="0"/>
                <a:cs typeface="Arial" panose="020B0604020202020204" pitchFamily="34" charset="0"/>
              </a:rPr>
              <a:t>of human nature.   They make their own judgement about things and aren’t reliant on other people or societal rules (they </a:t>
            </a:r>
            <a:r>
              <a:rPr lang="en-GB" sz="2100" b="1" dirty="0" smtClean="0">
                <a:latin typeface="Arial" panose="020B0604020202020204" pitchFamily="34" charset="0"/>
                <a:cs typeface="Arial" panose="020B0604020202020204" pitchFamily="34" charset="0"/>
              </a:rPr>
              <a:t>have autonomy</a:t>
            </a:r>
            <a:r>
              <a:rPr lang="en-GB" sz="2100" dirty="0" smtClean="0">
                <a:latin typeface="Arial" panose="020B0604020202020204" pitchFamily="34" charset="0"/>
                <a:cs typeface="Arial" panose="020B0604020202020204" pitchFamily="34" charset="0"/>
              </a:rPr>
              <a:t>).  They inherently know </a:t>
            </a:r>
            <a:r>
              <a:rPr lang="en-GB" sz="2100" b="1" dirty="0" smtClean="0">
                <a:latin typeface="Arial" panose="020B0604020202020204" pitchFamily="34" charset="0"/>
                <a:cs typeface="Arial" panose="020B0604020202020204" pitchFamily="34" charset="0"/>
              </a:rPr>
              <a:t>right from wrong. </a:t>
            </a:r>
            <a:r>
              <a:rPr lang="en-GB" sz="2100" dirty="0" smtClean="0">
                <a:latin typeface="Arial" panose="020B0604020202020204" pitchFamily="34" charset="0"/>
                <a:cs typeface="Arial" panose="020B0604020202020204" pitchFamily="34" charset="0"/>
              </a:rPr>
              <a:t> They are able to judge situations correctly and </a:t>
            </a:r>
            <a:r>
              <a:rPr lang="en-GB" sz="2100" b="1" dirty="0" smtClean="0">
                <a:latin typeface="Arial" panose="020B0604020202020204" pitchFamily="34" charset="0"/>
                <a:cs typeface="Arial" panose="020B0604020202020204" pitchFamily="34" charset="0"/>
              </a:rPr>
              <a:t>honestly.  </a:t>
            </a:r>
            <a:r>
              <a:rPr lang="en-GB" sz="2100" dirty="0" smtClean="0">
                <a:latin typeface="Arial" panose="020B0604020202020204" pitchFamily="34" charset="0"/>
                <a:cs typeface="Arial" panose="020B0604020202020204" pitchFamily="34" charset="0"/>
              </a:rPr>
              <a:t>They can even </a:t>
            </a:r>
            <a:r>
              <a:rPr lang="en-GB" sz="2100" b="1" dirty="0" smtClean="0">
                <a:latin typeface="Arial" panose="020B0604020202020204" pitchFamily="34" charset="0"/>
                <a:cs typeface="Arial" panose="020B0604020202020204" pitchFamily="34" charset="0"/>
              </a:rPr>
              <a:t>discern people </a:t>
            </a:r>
            <a:r>
              <a:rPr lang="en-GB" sz="2100" dirty="0" smtClean="0">
                <a:latin typeface="Arial" panose="020B0604020202020204" pitchFamily="34" charset="0"/>
                <a:cs typeface="Arial" panose="020B0604020202020204" pitchFamily="34" charset="0"/>
              </a:rPr>
              <a:t>fairly quickly – from those that are genuine from those that are fake.  They often feel they have a </a:t>
            </a:r>
            <a:r>
              <a:rPr lang="en-GB" sz="2100" b="1" dirty="0" smtClean="0">
                <a:latin typeface="Arial" panose="020B0604020202020204" pitchFamily="34" charset="0"/>
                <a:cs typeface="Arial" panose="020B0604020202020204" pitchFamily="34" charset="0"/>
              </a:rPr>
              <a:t>mission to fulfil in life </a:t>
            </a:r>
            <a:r>
              <a:rPr lang="en-GB" sz="2100" dirty="0" smtClean="0">
                <a:latin typeface="Arial" panose="020B0604020202020204" pitchFamily="34" charset="0"/>
                <a:cs typeface="Arial" panose="020B0604020202020204" pitchFamily="34" charset="0"/>
              </a:rPr>
              <a:t>or some task or problem ‘beyond’ themselves (instead of outside of themselves).  They </a:t>
            </a:r>
            <a:r>
              <a:rPr lang="en-GB" sz="2100" b="1" dirty="0" smtClean="0">
                <a:latin typeface="Arial" panose="020B0604020202020204" pitchFamily="34" charset="0"/>
                <a:cs typeface="Arial" panose="020B0604020202020204" pitchFamily="34" charset="0"/>
              </a:rPr>
              <a:t>constantly appreciate </a:t>
            </a:r>
            <a:r>
              <a:rPr lang="en-GB" sz="2100" dirty="0" smtClean="0">
                <a:latin typeface="Arial" panose="020B0604020202020204" pitchFamily="34" charset="0"/>
                <a:cs typeface="Arial" panose="020B0604020202020204" pitchFamily="34" charset="0"/>
              </a:rPr>
              <a:t>the </a:t>
            </a:r>
            <a:r>
              <a:rPr lang="en-GB" sz="2100" b="1" dirty="0" smtClean="0">
                <a:latin typeface="Arial" panose="020B0604020202020204" pitchFamily="34" charset="0"/>
                <a:cs typeface="Arial" panose="020B0604020202020204" pitchFamily="34" charset="0"/>
              </a:rPr>
              <a:t>here and now </a:t>
            </a:r>
            <a:r>
              <a:rPr lang="en-GB" sz="2100" dirty="0" smtClean="0">
                <a:latin typeface="Arial" panose="020B0604020202020204" pitchFamily="34" charset="0"/>
                <a:cs typeface="Arial" panose="020B0604020202020204" pitchFamily="34" charset="0"/>
              </a:rPr>
              <a:t>and within it the natural </a:t>
            </a:r>
            <a:r>
              <a:rPr lang="en-GB" sz="2100" b="1" dirty="0" smtClean="0">
                <a:latin typeface="Arial" panose="020B0604020202020204" pitchFamily="34" charset="0"/>
                <a:cs typeface="Arial" panose="020B0604020202020204" pitchFamily="34" charset="0"/>
              </a:rPr>
              <a:t>wonders in the world </a:t>
            </a:r>
            <a:r>
              <a:rPr lang="en-GB" sz="2100" dirty="0" smtClean="0">
                <a:latin typeface="Arial" panose="020B0604020202020204" pitchFamily="34" charset="0"/>
                <a:cs typeface="Arial" panose="020B0604020202020204" pitchFamily="34" charset="0"/>
              </a:rPr>
              <a:t>– a sunset, or a flower; which is as intensely experienced as it was at first.   They develop </a:t>
            </a:r>
            <a:r>
              <a:rPr lang="en-GB" sz="2100" b="1" dirty="0" smtClean="0">
                <a:latin typeface="Arial" panose="020B0604020202020204" pitchFamily="34" charset="0"/>
                <a:cs typeface="Arial" panose="020B0604020202020204" pitchFamily="34" charset="0"/>
              </a:rPr>
              <a:t>close loving bonds </a:t>
            </a:r>
            <a:r>
              <a:rPr lang="en-GB" sz="2100" dirty="0" smtClean="0">
                <a:latin typeface="Arial" panose="020B0604020202020204" pitchFamily="34" charset="0"/>
                <a:cs typeface="Arial" panose="020B0604020202020204" pitchFamily="34" charset="0"/>
              </a:rPr>
              <a:t>with those around them – they tend to have a few close friends rather than many superficial relationships.  Their </a:t>
            </a:r>
            <a:r>
              <a:rPr lang="en-GB" sz="2100" b="1" dirty="0" smtClean="0">
                <a:latin typeface="Arial" panose="020B0604020202020204" pitchFamily="34" charset="0"/>
                <a:cs typeface="Arial" panose="020B0604020202020204" pitchFamily="34" charset="0"/>
              </a:rPr>
              <a:t>lives are dotted with peak experiences (moments of rapture) </a:t>
            </a:r>
            <a:r>
              <a:rPr lang="en-GB" sz="2100" dirty="0" smtClean="0">
                <a:latin typeface="Arial" panose="020B0604020202020204" pitchFamily="34" charset="0"/>
                <a:cs typeface="Arial" panose="020B0604020202020204" pitchFamily="34" charset="0"/>
              </a:rPr>
              <a:t>– occasions marked by feelings of </a:t>
            </a:r>
            <a:r>
              <a:rPr lang="en-GB" sz="2100" b="1" dirty="0" smtClean="0">
                <a:latin typeface="Arial" panose="020B0604020202020204" pitchFamily="34" charset="0"/>
                <a:cs typeface="Arial" panose="020B0604020202020204" pitchFamily="34" charset="0"/>
              </a:rPr>
              <a:t>wonderment</a:t>
            </a:r>
            <a:r>
              <a:rPr lang="en-GB" sz="2100" dirty="0" smtClean="0">
                <a:latin typeface="Arial" panose="020B0604020202020204" pitchFamily="34" charset="0"/>
                <a:cs typeface="Arial" panose="020B0604020202020204" pitchFamily="34" charset="0"/>
              </a:rPr>
              <a:t>, </a:t>
            </a:r>
            <a:r>
              <a:rPr lang="en-GB" sz="2100" b="1" dirty="0" smtClean="0">
                <a:latin typeface="Arial" panose="020B0604020202020204" pitchFamily="34" charset="0"/>
                <a:cs typeface="Arial" panose="020B0604020202020204" pitchFamily="34" charset="0"/>
              </a:rPr>
              <a:t>ecstasy, harmony and deep meaning</a:t>
            </a:r>
            <a:r>
              <a:rPr lang="en-GB" sz="2100" dirty="0" smtClean="0">
                <a:latin typeface="Arial" panose="020B0604020202020204" pitchFamily="34" charset="0"/>
                <a:cs typeface="Arial" panose="020B0604020202020204" pitchFamily="34" charset="0"/>
              </a:rPr>
              <a:t>.  In this way, they </a:t>
            </a:r>
            <a:r>
              <a:rPr lang="en-GB" sz="2100" b="1" dirty="0" smtClean="0">
                <a:latin typeface="Arial" panose="020B0604020202020204" pitchFamily="34" charset="0"/>
                <a:cs typeface="Arial" panose="020B0604020202020204" pitchFamily="34" charset="0"/>
              </a:rPr>
              <a:t>feel at one with the universe, </a:t>
            </a:r>
            <a:r>
              <a:rPr lang="en-GB" sz="2100" dirty="0" smtClean="0">
                <a:latin typeface="Arial" panose="020B0604020202020204" pitchFamily="34" charset="0"/>
                <a:cs typeface="Arial" panose="020B0604020202020204" pitchFamily="34" charset="0"/>
              </a:rPr>
              <a:t>have an </a:t>
            </a:r>
            <a:r>
              <a:rPr lang="en-GB" sz="2100" b="1" dirty="0" smtClean="0">
                <a:latin typeface="Arial" panose="020B0604020202020204" pitchFamily="34" charset="0"/>
                <a:cs typeface="Arial" panose="020B0604020202020204" pitchFamily="34" charset="0"/>
              </a:rPr>
              <a:t>intense desire to help their fellow mankind, </a:t>
            </a:r>
            <a:r>
              <a:rPr lang="en-GB" sz="2100" dirty="0" smtClean="0">
                <a:latin typeface="Arial" panose="020B0604020202020204" pitchFamily="34" charset="0"/>
                <a:cs typeface="Arial" panose="020B0604020202020204" pitchFamily="34" charset="0"/>
              </a:rPr>
              <a:t>are</a:t>
            </a:r>
            <a:r>
              <a:rPr lang="en-GB" sz="2100" b="1" dirty="0" smtClean="0">
                <a:latin typeface="Arial" panose="020B0604020202020204" pitchFamily="34" charset="0"/>
                <a:cs typeface="Arial" panose="020B0604020202020204" pitchFamily="34" charset="0"/>
              </a:rPr>
              <a:t> </a:t>
            </a:r>
            <a:r>
              <a:rPr lang="en-GB" sz="2100" dirty="0" smtClean="0">
                <a:latin typeface="Arial" panose="020B0604020202020204" pitchFamily="34" charset="0"/>
                <a:cs typeface="Arial" panose="020B0604020202020204" pitchFamily="34" charset="0"/>
              </a:rPr>
              <a:t>dedicated to a </a:t>
            </a:r>
            <a:r>
              <a:rPr lang="en-GB" sz="2100" b="1" dirty="0" smtClean="0">
                <a:latin typeface="Arial" panose="020B0604020202020204" pitchFamily="34" charset="0"/>
                <a:cs typeface="Arial" panose="020B0604020202020204" pitchFamily="34" charset="0"/>
              </a:rPr>
              <a:t>vocation </a:t>
            </a:r>
            <a:r>
              <a:rPr lang="en-GB" sz="2100" dirty="0" smtClean="0">
                <a:latin typeface="Arial" panose="020B0604020202020204" pitchFamily="34" charset="0"/>
                <a:cs typeface="Arial" panose="020B0604020202020204" pitchFamily="34" charset="0"/>
              </a:rPr>
              <a:t>and are </a:t>
            </a:r>
            <a:r>
              <a:rPr lang="en-GB" sz="2100" b="1" dirty="0" smtClean="0">
                <a:latin typeface="Arial" panose="020B0604020202020204" pitchFamily="34" charset="0"/>
                <a:cs typeface="Arial" panose="020B0604020202020204" pitchFamily="34" charset="0"/>
              </a:rPr>
              <a:t>satisfied with themselves</a:t>
            </a:r>
            <a:r>
              <a:rPr lang="en-GB" sz="22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66362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0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summary, self-actualised people are </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smtClean="0"/>
              <a:t>Dedicated to a vocation</a:t>
            </a:r>
          </a:p>
          <a:p>
            <a:pPr>
              <a:buFont typeface="Wingdings" panose="05000000000000000000" pitchFamily="2" charset="2"/>
              <a:buChar char="§"/>
            </a:pPr>
            <a:r>
              <a:rPr lang="en-GB" dirty="0" smtClean="0"/>
              <a:t>Hard working</a:t>
            </a:r>
          </a:p>
          <a:p>
            <a:pPr>
              <a:buFont typeface="Wingdings" panose="05000000000000000000" pitchFamily="2" charset="2"/>
              <a:buChar char="§"/>
            </a:pPr>
            <a:r>
              <a:rPr lang="en-GB" dirty="0" smtClean="0"/>
              <a:t>Honest</a:t>
            </a:r>
          </a:p>
          <a:p>
            <a:pPr>
              <a:buFont typeface="Wingdings" panose="05000000000000000000" pitchFamily="2" charset="2"/>
              <a:buChar char="§"/>
            </a:pPr>
            <a:r>
              <a:rPr lang="en-GB" dirty="0" smtClean="0"/>
              <a:t>Courageous</a:t>
            </a:r>
          </a:p>
          <a:p>
            <a:pPr>
              <a:buFont typeface="Wingdings" panose="05000000000000000000" pitchFamily="2" charset="2"/>
              <a:buChar char="§"/>
            </a:pPr>
            <a:r>
              <a:rPr lang="en-GB" dirty="0" smtClean="0"/>
              <a:t>Creative</a:t>
            </a:r>
          </a:p>
          <a:p>
            <a:pPr>
              <a:buFont typeface="Wingdings" panose="05000000000000000000" pitchFamily="2" charset="2"/>
              <a:buChar char="§"/>
            </a:pPr>
            <a:r>
              <a:rPr lang="en-GB" dirty="0" smtClean="0"/>
              <a:t>Spontaneous</a:t>
            </a:r>
          </a:p>
          <a:p>
            <a:pPr marL="0" indent="0" algn="ctr">
              <a:buNone/>
            </a:pPr>
            <a:r>
              <a:rPr lang="en-GB" sz="3600" dirty="0" smtClean="0">
                <a:solidFill>
                  <a:srgbClr val="FF6600"/>
                </a:solidFill>
                <a:latin typeface="Cooper Black" panose="0208090404030B020404" pitchFamily="18" charset="0"/>
              </a:rPr>
              <a:t>Isn’t that what we are after?</a:t>
            </a:r>
            <a:endParaRPr lang="en-GB" sz="3600" dirty="0">
              <a:solidFill>
                <a:srgbClr val="FF6600"/>
              </a:solidFill>
              <a:latin typeface="Cooper Black" panose="0208090404030B020404" pitchFamily="18" charset="0"/>
            </a:endParaRPr>
          </a:p>
        </p:txBody>
      </p:sp>
    </p:spTree>
    <p:extLst>
      <p:ext uri="{BB962C8B-B14F-4D97-AF65-F5344CB8AC3E}">
        <p14:creationId xmlns:p14="http://schemas.microsoft.com/office/powerpoint/2010/main" val="20842877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5706407" y="1695128"/>
            <a:ext cx="3153043" cy="769441"/>
          </a:xfrm>
          <a:prstGeom prst="rect">
            <a:avLst/>
          </a:prstGeom>
          <a:noFill/>
        </p:spPr>
        <p:txBody>
          <a:bodyPr wrap="none" rtlCol="0">
            <a:spAutoFit/>
          </a:bodyPr>
          <a:lstStyle/>
          <a:p>
            <a:r>
              <a:rPr lang="en-GB" sz="4400" dirty="0" smtClean="0">
                <a:solidFill>
                  <a:srgbClr val="00B050"/>
                </a:solidFill>
              </a:rPr>
              <a:t>Demotivated</a:t>
            </a:r>
            <a:endParaRPr lang="en-GB" sz="4400" dirty="0">
              <a:solidFill>
                <a:srgbClr val="00B050"/>
              </a:solidFill>
            </a:endParaRPr>
          </a:p>
        </p:txBody>
      </p:sp>
      <p:sp>
        <p:nvSpPr>
          <p:cNvPr id="8" name="TextBox 7"/>
          <p:cNvSpPr txBox="1"/>
          <p:nvPr/>
        </p:nvSpPr>
        <p:spPr>
          <a:xfrm rot="1323761">
            <a:off x="1500081" y="1839682"/>
            <a:ext cx="1254895" cy="830997"/>
          </a:xfrm>
          <a:prstGeom prst="rect">
            <a:avLst/>
          </a:prstGeom>
          <a:noFill/>
        </p:spPr>
        <p:txBody>
          <a:bodyPr wrap="none" rtlCol="0">
            <a:spAutoFit/>
          </a:bodyPr>
          <a:lstStyle/>
          <a:p>
            <a:r>
              <a:rPr lang="en-GB" sz="4800" dirty="0" smtClean="0">
                <a:solidFill>
                  <a:schemeClr val="bg2">
                    <a:lumMod val="90000"/>
                  </a:schemeClr>
                </a:solidFill>
              </a:rPr>
              <a:t>Lazy</a:t>
            </a:r>
            <a:endParaRPr lang="en-GB" sz="4800" dirty="0">
              <a:solidFill>
                <a:schemeClr val="bg2">
                  <a:lumMod val="90000"/>
                </a:schemeClr>
              </a:solidFill>
            </a:endParaRPr>
          </a:p>
        </p:txBody>
      </p:sp>
      <p:sp>
        <p:nvSpPr>
          <p:cNvPr id="9" name="TextBox 8"/>
          <p:cNvSpPr txBox="1"/>
          <p:nvPr/>
        </p:nvSpPr>
        <p:spPr>
          <a:xfrm rot="20051754">
            <a:off x="4432313" y="1580297"/>
            <a:ext cx="2658164" cy="923330"/>
          </a:xfrm>
          <a:prstGeom prst="rect">
            <a:avLst/>
          </a:prstGeom>
          <a:noFill/>
        </p:spPr>
        <p:txBody>
          <a:bodyPr wrap="none" rtlCol="0">
            <a:spAutoFit/>
          </a:bodyPr>
          <a:lstStyle/>
          <a:p>
            <a:r>
              <a:rPr lang="en-GB" sz="5400" dirty="0" smtClean="0">
                <a:solidFill>
                  <a:schemeClr val="accent3"/>
                </a:solidFill>
              </a:rPr>
              <a:t>Arrogant</a:t>
            </a:r>
            <a:endParaRPr lang="en-GB" sz="4400" dirty="0">
              <a:solidFill>
                <a:schemeClr val="accent3"/>
              </a:solidFill>
            </a:endParaRPr>
          </a:p>
        </p:txBody>
      </p:sp>
      <p:sp>
        <p:nvSpPr>
          <p:cNvPr id="10" name="TextBox 9"/>
          <p:cNvSpPr txBox="1"/>
          <p:nvPr/>
        </p:nvSpPr>
        <p:spPr>
          <a:xfrm rot="1102381">
            <a:off x="2683545" y="3897833"/>
            <a:ext cx="2669320" cy="769441"/>
          </a:xfrm>
          <a:prstGeom prst="rect">
            <a:avLst/>
          </a:prstGeom>
          <a:noFill/>
        </p:spPr>
        <p:txBody>
          <a:bodyPr wrap="none" rtlCol="0">
            <a:spAutoFit/>
          </a:bodyPr>
          <a:lstStyle/>
          <a:p>
            <a:r>
              <a:rPr lang="en-GB" sz="4400" dirty="0" smtClean="0">
                <a:solidFill>
                  <a:srgbClr val="0070C0"/>
                </a:solidFill>
                <a:latin typeface="Aharoni" panose="02010803020104030203" pitchFamily="2" charset="-79"/>
                <a:cs typeface="Aharoni" panose="02010803020104030203" pitchFamily="2" charset="-79"/>
              </a:rPr>
              <a:t>Bone idle</a:t>
            </a:r>
            <a:endParaRPr lang="en-GB" sz="4400" dirty="0">
              <a:solidFill>
                <a:srgbClr val="0070C0"/>
              </a:solidFill>
              <a:latin typeface="Aharoni" panose="02010803020104030203" pitchFamily="2" charset="-79"/>
              <a:cs typeface="Aharoni" panose="02010803020104030203" pitchFamily="2" charset="-79"/>
            </a:endParaRPr>
          </a:p>
        </p:txBody>
      </p:sp>
      <p:sp>
        <p:nvSpPr>
          <p:cNvPr id="11" name="TextBox 10"/>
          <p:cNvSpPr txBox="1"/>
          <p:nvPr/>
        </p:nvSpPr>
        <p:spPr>
          <a:xfrm rot="190663">
            <a:off x="355579" y="3777494"/>
            <a:ext cx="2270173" cy="769441"/>
          </a:xfrm>
          <a:prstGeom prst="rect">
            <a:avLst/>
          </a:prstGeom>
          <a:noFill/>
        </p:spPr>
        <p:txBody>
          <a:bodyPr wrap="none" rtlCol="0">
            <a:spAutoFit/>
          </a:bodyPr>
          <a:lstStyle/>
          <a:p>
            <a:r>
              <a:rPr lang="en-GB" sz="4400" dirty="0" smtClean="0">
                <a:solidFill>
                  <a:schemeClr val="accent2"/>
                </a:solidFill>
                <a:latin typeface="Andalus" panose="02020603050405020304" pitchFamily="18" charset="-78"/>
                <a:cs typeface="Andalus" panose="02020603050405020304" pitchFamily="18" charset="-78"/>
              </a:rPr>
              <a:t>Arrogant</a:t>
            </a:r>
            <a:endParaRPr lang="en-GB" sz="4400" dirty="0">
              <a:solidFill>
                <a:schemeClr val="accent2"/>
              </a:solidFill>
              <a:latin typeface="Andalus" panose="02020603050405020304" pitchFamily="18" charset="-78"/>
              <a:cs typeface="Andalus" panose="02020603050405020304" pitchFamily="18" charset="-78"/>
            </a:endParaRPr>
          </a:p>
        </p:txBody>
      </p:sp>
      <p:sp>
        <p:nvSpPr>
          <p:cNvPr id="12" name="TextBox 11"/>
          <p:cNvSpPr txBox="1"/>
          <p:nvPr/>
        </p:nvSpPr>
        <p:spPr>
          <a:xfrm rot="677162">
            <a:off x="7262617" y="4629131"/>
            <a:ext cx="2653547" cy="769441"/>
          </a:xfrm>
          <a:prstGeom prst="rect">
            <a:avLst/>
          </a:prstGeom>
          <a:noFill/>
        </p:spPr>
        <p:txBody>
          <a:bodyPr wrap="none" rtlCol="0">
            <a:spAutoFit/>
          </a:bodyPr>
          <a:lstStyle/>
          <a:p>
            <a:r>
              <a:rPr lang="en-GB" sz="4400" dirty="0" smtClean="0">
                <a:solidFill>
                  <a:srgbClr val="0070C0"/>
                </a:solidFill>
              </a:rPr>
              <a:t>Belligerent</a:t>
            </a:r>
            <a:endParaRPr lang="en-GB" sz="4400" dirty="0">
              <a:solidFill>
                <a:srgbClr val="0070C0"/>
              </a:solidFill>
            </a:endParaRPr>
          </a:p>
        </p:txBody>
      </p:sp>
      <p:sp>
        <p:nvSpPr>
          <p:cNvPr id="13" name="TextBox 12"/>
          <p:cNvSpPr txBox="1"/>
          <p:nvPr/>
        </p:nvSpPr>
        <p:spPr>
          <a:xfrm rot="20051754">
            <a:off x="7794661" y="1170187"/>
            <a:ext cx="3081293" cy="1107996"/>
          </a:xfrm>
          <a:prstGeom prst="rect">
            <a:avLst/>
          </a:prstGeom>
          <a:noFill/>
        </p:spPr>
        <p:txBody>
          <a:bodyPr wrap="none" rtlCol="0">
            <a:spAutoFit/>
          </a:bodyPr>
          <a:lstStyle/>
          <a:p>
            <a:r>
              <a:rPr lang="en-GB" sz="6600" dirty="0" smtClean="0">
                <a:solidFill>
                  <a:schemeClr val="accent1">
                    <a:lumMod val="40000"/>
                    <a:lumOff val="60000"/>
                  </a:schemeClr>
                </a:solidFill>
                <a:latin typeface="Arial Narrow" panose="020B0606020202030204" pitchFamily="34" charset="0"/>
              </a:rPr>
              <a:t>Annoying</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8248566" y="2525038"/>
            <a:ext cx="3999813" cy="769441"/>
          </a:xfrm>
          <a:prstGeom prst="rect">
            <a:avLst/>
          </a:prstGeom>
          <a:noFill/>
        </p:spPr>
        <p:txBody>
          <a:bodyPr wrap="none" rtlCol="0">
            <a:spAutoFit/>
          </a:bodyPr>
          <a:lstStyle/>
          <a:p>
            <a:r>
              <a:rPr lang="en-GB" sz="4400" dirty="0" smtClean="0">
                <a:solidFill>
                  <a:srgbClr val="FF0000"/>
                </a:solidFill>
                <a:latin typeface="Felix Titling" panose="04060505060202020A04" pitchFamily="82" charset="0"/>
              </a:rPr>
              <a:t>Obstructive</a:t>
            </a:r>
            <a:endParaRPr lang="en-GB" sz="4400" dirty="0">
              <a:solidFill>
                <a:srgbClr val="FF0000"/>
              </a:solidFill>
              <a:latin typeface="Felix Titling" panose="04060505060202020A04" pitchFamily="82" charset="0"/>
            </a:endParaRPr>
          </a:p>
        </p:txBody>
      </p:sp>
      <p:sp>
        <p:nvSpPr>
          <p:cNvPr id="15" name="TextBox 14"/>
          <p:cNvSpPr txBox="1"/>
          <p:nvPr/>
        </p:nvSpPr>
        <p:spPr>
          <a:xfrm rot="21298789">
            <a:off x="1393228" y="5604776"/>
            <a:ext cx="3782510" cy="769441"/>
          </a:xfrm>
          <a:prstGeom prst="rect">
            <a:avLst/>
          </a:prstGeom>
          <a:noFill/>
        </p:spPr>
        <p:txBody>
          <a:bodyPr wrap="none" rtlCol="0">
            <a:spAutoFit/>
          </a:bodyPr>
          <a:lstStyle/>
          <a:p>
            <a:r>
              <a:rPr lang="en-GB" sz="4400" dirty="0" smtClean="0">
                <a:solidFill>
                  <a:schemeClr val="accent3"/>
                </a:solidFill>
              </a:rPr>
              <a:t>Pain in the bum</a:t>
            </a:r>
            <a:endParaRPr lang="en-GB" sz="4400" dirty="0">
              <a:solidFill>
                <a:schemeClr val="accent3"/>
              </a:solidFill>
            </a:endParaRPr>
          </a:p>
        </p:txBody>
      </p:sp>
      <p:sp>
        <p:nvSpPr>
          <p:cNvPr id="16" name="TextBox 15"/>
          <p:cNvSpPr txBox="1"/>
          <p:nvPr/>
        </p:nvSpPr>
        <p:spPr>
          <a:xfrm rot="20051754">
            <a:off x="3858484" y="1104969"/>
            <a:ext cx="1713931" cy="769441"/>
          </a:xfrm>
          <a:prstGeom prst="rect">
            <a:avLst/>
          </a:prstGeom>
          <a:noFill/>
        </p:spPr>
        <p:txBody>
          <a:bodyPr wrap="none" rtlCol="0">
            <a:spAutoFit/>
          </a:bodyPr>
          <a:lstStyle/>
          <a:p>
            <a:r>
              <a:rPr lang="en-GB" sz="4400" dirty="0" smtClean="0">
                <a:solidFill>
                  <a:schemeClr val="accent6">
                    <a:lumMod val="20000"/>
                    <a:lumOff val="80000"/>
                  </a:schemeClr>
                </a:solidFill>
                <a:latin typeface="Baskerville Old Face" panose="02020602080505020303" pitchFamily="18" charset="0"/>
              </a:rPr>
              <a:t>Boring</a:t>
            </a:r>
            <a:endParaRPr lang="en-GB" sz="4400" dirty="0">
              <a:solidFill>
                <a:schemeClr val="accent6">
                  <a:lumMod val="20000"/>
                  <a:lumOff val="80000"/>
                </a:schemeClr>
              </a:solidFill>
              <a:latin typeface="Baskerville Old Face" panose="02020602080505020303" pitchFamily="18" charset="0"/>
            </a:endParaRPr>
          </a:p>
        </p:txBody>
      </p:sp>
      <p:sp>
        <p:nvSpPr>
          <p:cNvPr id="17" name="TextBox 16"/>
          <p:cNvSpPr txBox="1"/>
          <p:nvPr/>
        </p:nvSpPr>
        <p:spPr>
          <a:xfrm rot="2666760">
            <a:off x="4338372" y="3513000"/>
            <a:ext cx="3046027" cy="1107996"/>
          </a:xfrm>
          <a:prstGeom prst="rect">
            <a:avLst/>
          </a:prstGeom>
          <a:noFill/>
        </p:spPr>
        <p:txBody>
          <a:bodyPr wrap="none" rtlCol="0">
            <a:spAutoFit/>
          </a:bodyPr>
          <a:lstStyle/>
          <a:p>
            <a:r>
              <a:rPr lang="en-GB" sz="6600" dirty="0" smtClean="0">
                <a:solidFill>
                  <a:srgbClr val="FFFF00"/>
                </a:solidFill>
                <a:latin typeface="Aharoni" panose="02010803020104030203" pitchFamily="2" charset="-79"/>
                <a:cs typeface="Aharoni" panose="02010803020104030203" pitchFamily="2" charset="-79"/>
              </a:rPr>
              <a:t>Moody</a:t>
            </a:r>
            <a:endParaRPr lang="en-GB" sz="6600" dirty="0">
              <a:solidFill>
                <a:srgbClr val="FFFF00"/>
              </a:solidFill>
              <a:latin typeface="Aharoni" panose="02010803020104030203" pitchFamily="2" charset="-79"/>
              <a:cs typeface="Aharoni" panose="02010803020104030203" pitchFamily="2" charset="-79"/>
            </a:endParaRPr>
          </a:p>
        </p:txBody>
      </p:sp>
      <p:sp>
        <p:nvSpPr>
          <p:cNvPr id="18" name="TextBox 17"/>
          <p:cNvSpPr txBox="1"/>
          <p:nvPr/>
        </p:nvSpPr>
        <p:spPr>
          <a:xfrm rot="20051754">
            <a:off x="8568235" y="5178612"/>
            <a:ext cx="3783343" cy="769441"/>
          </a:xfrm>
          <a:prstGeom prst="rect">
            <a:avLst/>
          </a:prstGeom>
          <a:noFill/>
        </p:spPr>
        <p:txBody>
          <a:bodyPr wrap="none" rtlCol="0">
            <a:spAutoFit/>
          </a:bodyPr>
          <a:lstStyle/>
          <a:p>
            <a:r>
              <a:rPr lang="en-GB" sz="4400" dirty="0" smtClean="0">
                <a:solidFill>
                  <a:schemeClr val="accent3"/>
                </a:solidFill>
              </a:rPr>
              <a:t>Narrow minded</a:t>
            </a:r>
            <a:endParaRPr lang="en-GB" sz="4400" dirty="0">
              <a:solidFill>
                <a:schemeClr val="accent3"/>
              </a:solidFill>
            </a:endParaRPr>
          </a:p>
        </p:txBody>
      </p:sp>
      <p:sp>
        <p:nvSpPr>
          <p:cNvPr id="19" name="TextBox 18"/>
          <p:cNvSpPr txBox="1"/>
          <p:nvPr/>
        </p:nvSpPr>
        <p:spPr>
          <a:xfrm rot="20051754">
            <a:off x="-56241" y="588741"/>
            <a:ext cx="3502882" cy="1015663"/>
          </a:xfrm>
          <a:prstGeom prst="rect">
            <a:avLst/>
          </a:prstGeom>
          <a:noFill/>
        </p:spPr>
        <p:txBody>
          <a:bodyPr wrap="none" rtlCol="0">
            <a:spAutoFit/>
          </a:bodyPr>
          <a:lstStyle/>
          <a:p>
            <a:r>
              <a:rPr lang="en-GB" sz="6000" dirty="0" smtClean="0">
                <a:solidFill>
                  <a:schemeClr val="accent3"/>
                </a:solidFill>
                <a:latin typeface="Agency FB" panose="020B0503020202020204" pitchFamily="34" charset="0"/>
              </a:rPr>
              <a:t>Pusillanimous</a:t>
            </a:r>
            <a:endParaRPr lang="en-GB" sz="6000" dirty="0">
              <a:solidFill>
                <a:schemeClr val="accent3"/>
              </a:solidFill>
              <a:latin typeface="Agency FB" panose="020B0503020202020204" pitchFamily="34" charset="0"/>
            </a:endParaRPr>
          </a:p>
        </p:txBody>
      </p:sp>
      <p:sp>
        <p:nvSpPr>
          <p:cNvPr id="20" name="TextBox 19"/>
          <p:cNvSpPr txBox="1"/>
          <p:nvPr/>
        </p:nvSpPr>
        <p:spPr>
          <a:xfrm rot="21229784">
            <a:off x="461179" y="2914699"/>
            <a:ext cx="1612942" cy="769441"/>
          </a:xfrm>
          <a:prstGeom prst="rect">
            <a:avLst/>
          </a:prstGeom>
          <a:noFill/>
        </p:spPr>
        <p:txBody>
          <a:bodyPr wrap="none" rtlCol="0">
            <a:spAutoFit/>
          </a:bodyPr>
          <a:lstStyle/>
          <a:p>
            <a:r>
              <a:rPr lang="en-GB" sz="4400" dirty="0" smtClean="0">
                <a:solidFill>
                  <a:schemeClr val="accent6">
                    <a:lumMod val="60000"/>
                    <a:lumOff val="40000"/>
                  </a:schemeClr>
                </a:solidFill>
                <a:latin typeface="Angsana New" panose="02020603050405020304" pitchFamily="18" charset="-34"/>
                <a:cs typeface="Angsana New" panose="02020603050405020304" pitchFamily="18" charset="-34"/>
              </a:rPr>
              <a:t>Obstinate</a:t>
            </a:r>
            <a:endParaRPr lang="en-GB" sz="4400" dirty="0">
              <a:solidFill>
                <a:schemeClr val="accent6">
                  <a:lumMod val="60000"/>
                  <a:lumOff val="40000"/>
                </a:schemeClr>
              </a:solidFill>
              <a:latin typeface="Angsana New" panose="02020603050405020304" pitchFamily="18" charset="-34"/>
              <a:cs typeface="Angsana New" panose="02020603050405020304" pitchFamily="18" charset="-34"/>
            </a:endParaRPr>
          </a:p>
        </p:txBody>
      </p:sp>
      <p:sp>
        <p:nvSpPr>
          <p:cNvPr id="21" name="TextBox 20"/>
          <p:cNvSpPr txBox="1"/>
          <p:nvPr/>
        </p:nvSpPr>
        <p:spPr>
          <a:xfrm rot="2809684">
            <a:off x="2384867" y="1786764"/>
            <a:ext cx="2654894" cy="769441"/>
          </a:xfrm>
          <a:prstGeom prst="rect">
            <a:avLst/>
          </a:prstGeom>
          <a:noFill/>
        </p:spPr>
        <p:txBody>
          <a:bodyPr wrap="none" rtlCol="0">
            <a:spAutoFit/>
          </a:bodyPr>
          <a:lstStyle/>
          <a:p>
            <a:r>
              <a:rPr lang="en-GB" sz="4400" dirty="0" smtClean="0">
                <a:solidFill>
                  <a:srgbClr val="00B0F0"/>
                </a:solidFill>
                <a:latin typeface="Arial Rounded MT Bold" panose="020F0704030504030204" pitchFamily="34" charset="0"/>
              </a:rPr>
              <a:t>Inflexible</a:t>
            </a:r>
            <a:endParaRPr lang="en-GB" sz="4400" dirty="0">
              <a:solidFill>
                <a:srgbClr val="00B0F0"/>
              </a:solidFill>
              <a:latin typeface="Arial Rounded MT Bold" panose="020F0704030504030204" pitchFamily="34" charset="0"/>
            </a:endParaRPr>
          </a:p>
        </p:txBody>
      </p:sp>
      <p:sp>
        <p:nvSpPr>
          <p:cNvPr id="22" name="TextBox 21"/>
          <p:cNvSpPr txBox="1"/>
          <p:nvPr/>
        </p:nvSpPr>
        <p:spPr>
          <a:xfrm rot="20051754">
            <a:off x="5487454" y="5396679"/>
            <a:ext cx="2326214" cy="769441"/>
          </a:xfrm>
          <a:prstGeom prst="rect">
            <a:avLst/>
          </a:prstGeom>
          <a:noFill/>
        </p:spPr>
        <p:txBody>
          <a:bodyPr wrap="none" rtlCol="0">
            <a:spAutoFit/>
          </a:bodyPr>
          <a:lstStyle/>
          <a:p>
            <a:r>
              <a:rPr lang="en-GB" sz="4400" dirty="0" smtClean="0">
                <a:solidFill>
                  <a:schemeClr val="accent1">
                    <a:lumMod val="60000"/>
                    <a:lumOff val="40000"/>
                  </a:schemeClr>
                </a:solidFill>
              </a:rPr>
              <a:t>Pompous</a:t>
            </a:r>
            <a:endParaRPr lang="en-GB" sz="4400" dirty="0">
              <a:solidFill>
                <a:schemeClr val="accent1">
                  <a:lumMod val="60000"/>
                  <a:lumOff val="40000"/>
                </a:schemeClr>
              </a:solidFill>
            </a:endParaRPr>
          </a:p>
        </p:txBody>
      </p:sp>
      <p:sp>
        <p:nvSpPr>
          <p:cNvPr id="23" name="TextBox 22"/>
          <p:cNvSpPr txBox="1"/>
          <p:nvPr/>
        </p:nvSpPr>
        <p:spPr>
          <a:xfrm rot="446567">
            <a:off x="3519763" y="337781"/>
            <a:ext cx="3179653" cy="769441"/>
          </a:xfrm>
          <a:prstGeom prst="rect">
            <a:avLst/>
          </a:prstGeom>
          <a:noFill/>
        </p:spPr>
        <p:txBody>
          <a:bodyPr wrap="none" rtlCol="0">
            <a:spAutoFit/>
          </a:bodyPr>
          <a:lstStyle/>
          <a:p>
            <a:r>
              <a:rPr lang="en-GB" sz="4400" dirty="0" smtClean="0">
                <a:solidFill>
                  <a:schemeClr val="accent5"/>
                </a:solidFill>
              </a:rPr>
              <a:t>Quarrelsome</a:t>
            </a:r>
            <a:endParaRPr lang="en-GB" sz="4400" dirty="0">
              <a:solidFill>
                <a:schemeClr val="accent5"/>
              </a:solidFill>
            </a:endParaRPr>
          </a:p>
        </p:txBody>
      </p:sp>
      <p:sp>
        <p:nvSpPr>
          <p:cNvPr id="24" name="TextBox 23"/>
          <p:cNvSpPr txBox="1"/>
          <p:nvPr/>
        </p:nvSpPr>
        <p:spPr>
          <a:xfrm rot="1931306">
            <a:off x="7581192" y="3328642"/>
            <a:ext cx="3448829" cy="1200329"/>
          </a:xfrm>
          <a:prstGeom prst="rect">
            <a:avLst/>
          </a:prstGeom>
          <a:noFill/>
        </p:spPr>
        <p:txBody>
          <a:bodyPr wrap="none" rtlCol="0">
            <a:spAutoFit/>
          </a:bodyPr>
          <a:lstStyle/>
          <a:p>
            <a:r>
              <a:rPr lang="en-GB" sz="7200" dirty="0" smtClean="0">
                <a:solidFill>
                  <a:schemeClr val="bg1"/>
                </a:solidFill>
              </a:rPr>
              <a:t>Sarcastic</a:t>
            </a:r>
            <a:endParaRPr lang="en-GB" sz="7200" dirty="0">
              <a:solidFill>
                <a:schemeClr val="bg1"/>
              </a:solidFill>
            </a:endParaRPr>
          </a:p>
        </p:txBody>
      </p:sp>
      <p:sp>
        <p:nvSpPr>
          <p:cNvPr id="25" name="TextBox 24"/>
          <p:cNvSpPr txBox="1"/>
          <p:nvPr/>
        </p:nvSpPr>
        <p:spPr>
          <a:xfrm rot="20051754">
            <a:off x="84132" y="4847279"/>
            <a:ext cx="2948243" cy="769441"/>
          </a:xfrm>
          <a:prstGeom prst="rect">
            <a:avLst/>
          </a:prstGeom>
          <a:noFill/>
        </p:spPr>
        <p:txBody>
          <a:bodyPr wrap="none" rtlCol="0">
            <a:spAutoFit/>
          </a:bodyPr>
          <a:lstStyle/>
          <a:p>
            <a:r>
              <a:rPr lang="en-GB" sz="4400" dirty="0" smtClean="0">
                <a:solidFill>
                  <a:schemeClr val="accent6"/>
                </a:solidFill>
                <a:latin typeface="Algerian" panose="04020705040A02060702" pitchFamily="82" charset="0"/>
              </a:rPr>
              <a:t>Stubborn</a:t>
            </a:r>
            <a:endParaRPr lang="en-GB" sz="4400" dirty="0">
              <a:solidFill>
                <a:schemeClr val="accent6"/>
              </a:solidFill>
              <a:latin typeface="Algerian" panose="04020705040A02060702" pitchFamily="82" charset="0"/>
            </a:endParaRPr>
          </a:p>
        </p:txBody>
      </p:sp>
      <p:sp>
        <p:nvSpPr>
          <p:cNvPr id="26" name="TextBox 25"/>
          <p:cNvSpPr txBox="1"/>
          <p:nvPr/>
        </p:nvSpPr>
        <p:spPr>
          <a:xfrm rot="647370">
            <a:off x="8484110" y="187313"/>
            <a:ext cx="3420103" cy="1107996"/>
          </a:xfrm>
          <a:prstGeom prst="rect">
            <a:avLst/>
          </a:prstGeom>
          <a:noFill/>
        </p:spPr>
        <p:txBody>
          <a:bodyPr wrap="none" rtlCol="0">
            <a:spAutoFit/>
          </a:bodyPr>
          <a:lstStyle/>
          <a:p>
            <a:r>
              <a:rPr lang="en-GB" sz="6600" dirty="0" smtClean="0">
                <a:solidFill>
                  <a:srgbClr val="BD92DE"/>
                </a:solidFill>
              </a:rPr>
              <a:t>Truculent</a:t>
            </a:r>
            <a:endParaRPr lang="en-GB" sz="6600" dirty="0">
              <a:solidFill>
                <a:srgbClr val="BD92DE"/>
              </a:solidFill>
            </a:endParaRPr>
          </a:p>
        </p:txBody>
      </p:sp>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4807688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6122291" y="1695128"/>
            <a:ext cx="2321276" cy="769441"/>
          </a:xfrm>
          <a:prstGeom prst="rect">
            <a:avLst/>
          </a:prstGeom>
          <a:noFill/>
        </p:spPr>
        <p:txBody>
          <a:bodyPr wrap="none" rtlCol="0">
            <a:spAutoFit/>
          </a:bodyPr>
          <a:lstStyle/>
          <a:p>
            <a:r>
              <a:rPr lang="en-GB" sz="4400" dirty="0" smtClean="0">
                <a:solidFill>
                  <a:srgbClr val="00B050"/>
                </a:solidFill>
              </a:rPr>
              <a:t>Proactive</a:t>
            </a:r>
            <a:endParaRPr lang="en-GB" sz="4400" dirty="0">
              <a:solidFill>
                <a:srgbClr val="00B050"/>
              </a:solidFill>
            </a:endParaRPr>
          </a:p>
        </p:txBody>
      </p:sp>
      <p:sp>
        <p:nvSpPr>
          <p:cNvPr id="8" name="TextBox 7"/>
          <p:cNvSpPr txBox="1"/>
          <p:nvPr/>
        </p:nvSpPr>
        <p:spPr>
          <a:xfrm rot="1323761">
            <a:off x="778349" y="1470351"/>
            <a:ext cx="2698367" cy="1569660"/>
          </a:xfrm>
          <a:prstGeom prst="rect">
            <a:avLst/>
          </a:prstGeom>
          <a:noFill/>
        </p:spPr>
        <p:txBody>
          <a:bodyPr wrap="none" rtlCol="0">
            <a:spAutoFit/>
          </a:bodyPr>
          <a:lstStyle/>
          <a:p>
            <a:pPr algn="ctr"/>
            <a:r>
              <a:rPr lang="en-GB" sz="4800" dirty="0" smtClean="0">
                <a:solidFill>
                  <a:schemeClr val="bg2">
                    <a:lumMod val="90000"/>
                  </a:schemeClr>
                </a:solidFill>
              </a:rPr>
              <a:t>Open to </a:t>
            </a:r>
          </a:p>
          <a:p>
            <a:pPr algn="ctr"/>
            <a:r>
              <a:rPr lang="en-GB" sz="4800" dirty="0" smtClean="0">
                <a:solidFill>
                  <a:schemeClr val="bg2">
                    <a:lumMod val="90000"/>
                  </a:schemeClr>
                </a:solidFill>
              </a:rPr>
              <a:t>new ideas</a:t>
            </a:r>
            <a:endParaRPr lang="en-GB" sz="4800" dirty="0">
              <a:solidFill>
                <a:schemeClr val="bg2">
                  <a:lumMod val="90000"/>
                </a:schemeClr>
              </a:solidFill>
            </a:endParaRPr>
          </a:p>
        </p:txBody>
      </p:sp>
      <p:sp>
        <p:nvSpPr>
          <p:cNvPr id="9" name="TextBox 8"/>
          <p:cNvSpPr txBox="1"/>
          <p:nvPr/>
        </p:nvSpPr>
        <p:spPr>
          <a:xfrm rot="20051754">
            <a:off x="4547059" y="1164799"/>
            <a:ext cx="2428678" cy="1754326"/>
          </a:xfrm>
          <a:prstGeom prst="rect">
            <a:avLst/>
          </a:prstGeom>
          <a:noFill/>
        </p:spPr>
        <p:txBody>
          <a:bodyPr wrap="none" rtlCol="0">
            <a:spAutoFit/>
          </a:bodyPr>
          <a:lstStyle/>
          <a:p>
            <a:pPr algn="ctr"/>
            <a:r>
              <a:rPr lang="en-GB" sz="5400" dirty="0" smtClean="0">
                <a:solidFill>
                  <a:schemeClr val="accent3"/>
                </a:solidFill>
              </a:rPr>
              <a:t>Positive</a:t>
            </a:r>
          </a:p>
          <a:p>
            <a:pPr algn="ctr"/>
            <a:r>
              <a:rPr lang="en-GB" sz="5400" dirty="0" smtClean="0">
                <a:solidFill>
                  <a:schemeClr val="accent3"/>
                </a:solidFill>
              </a:rPr>
              <a:t>attitude</a:t>
            </a:r>
            <a:endParaRPr lang="en-GB" sz="4400" dirty="0">
              <a:solidFill>
                <a:schemeClr val="accent3"/>
              </a:solidFill>
            </a:endParaRPr>
          </a:p>
        </p:txBody>
      </p:sp>
      <p:sp>
        <p:nvSpPr>
          <p:cNvPr id="10" name="TextBox 9"/>
          <p:cNvSpPr txBox="1"/>
          <p:nvPr/>
        </p:nvSpPr>
        <p:spPr>
          <a:xfrm rot="1102381">
            <a:off x="2079216" y="3559279"/>
            <a:ext cx="3877985" cy="1446550"/>
          </a:xfrm>
          <a:prstGeom prst="rect">
            <a:avLst/>
          </a:prstGeom>
          <a:noFill/>
        </p:spPr>
        <p:txBody>
          <a:bodyPr wrap="none" rtlCol="0">
            <a:spAutoFit/>
          </a:bodyPr>
          <a:lstStyle/>
          <a:p>
            <a:pPr algn="ctr"/>
            <a:r>
              <a:rPr lang="en-GB" sz="4400" dirty="0" smtClean="0">
                <a:solidFill>
                  <a:srgbClr val="0070C0"/>
                </a:solidFill>
                <a:latin typeface="Aharoni" panose="02010803020104030203" pitchFamily="2" charset="-79"/>
                <a:cs typeface="Aharoni" panose="02010803020104030203" pitchFamily="2" charset="-79"/>
              </a:rPr>
              <a:t>Prepares well</a:t>
            </a:r>
          </a:p>
          <a:p>
            <a:pPr algn="ctr"/>
            <a:r>
              <a:rPr lang="en-GB" sz="4400" dirty="0">
                <a:solidFill>
                  <a:srgbClr val="0070C0"/>
                </a:solidFill>
                <a:latin typeface="Aharoni" panose="02010803020104030203" pitchFamily="2" charset="-79"/>
                <a:cs typeface="Aharoni" panose="02010803020104030203" pitchFamily="2" charset="-79"/>
              </a:rPr>
              <a:t>f</a:t>
            </a:r>
            <a:r>
              <a:rPr lang="en-GB" sz="4400" dirty="0" smtClean="0">
                <a:solidFill>
                  <a:srgbClr val="0070C0"/>
                </a:solidFill>
                <a:latin typeface="Aharoni" panose="02010803020104030203" pitchFamily="2" charset="-79"/>
                <a:cs typeface="Aharoni" panose="02010803020104030203" pitchFamily="2" charset="-79"/>
              </a:rPr>
              <a:t>or tutorials</a:t>
            </a:r>
            <a:endParaRPr lang="en-GB" sz="4400" dirty="0">
              <a:solidFill>
                <a:srgbClr val="0070C0"/>
              </a:solidFill>
              <a:latin typeface="Aharoni" panose="02010803020104030203" pitchFamily="2" charset="-79"/>
              <a:cs typeface="Aharoni" panose="02010803020104030203" pitchFamily="2" charset="-79"/>
            </a:endParaRPr>
          </a:p>
        </p:txBody>
      </p:sp>
      <p:sp>
        <p:nvSpPr>
          <p:cNvPr id="11" name="TextBox 10"/>
          <p:cNvSpPr txBox="1"/>
          <p:nvPr/>
        </p:nvSpPr>
        <p:spPr>
          <a:xfrm rot="190663">
            <a:off x="178115" y="3984764"/>
            <a:ext cx="2082621" cy="769441"/>
          </a:xfrm>
          <a:prstGeom prst="rect">
            <a:avLst/>
          </a:prstGeom>
          <a:noFill/>
        </p:spPr>
        <p:txBody>
          <a:bodyPr wrap="none" rtlCol="0">
            <a:spAutoFit/>
          </a:bodyPr>
          <a:lstStyle/>
          <a:p>
            <a:r>
              <a:rPr lang="en-GB" sz="4400" dirty="0" smtClean="0">
                <a:solidFill>
                  <a:schemeClr val="accent2"/>
                </a:solidFill>
                <a:latin typeface="Andalus" panose="02020603050405020304" pitchFamily="18" charset="-78"/>
                <a:cs typeface="Andalus" panose="02020603050405020304" pitchFamily="18" charset="-78"/>
              </a:rPr>
              <a:t>Likeable</a:t>
            </a:r>
            <a:endParaRPr lang="en-GB" sz="4400" dirty="0">
              <a:solidFill>
                <a:schemeClr val="accent2"/>
              </a:solidFill>
              <a:latin typeface="Andalus" panose="02020603050405020304" pitchFamily="18" charset="-78"/>
              <a:cs typeface="Andalus" panose="02020603050405020304" pitchFamily="18" charset="-78"/>
            </a:endParaRPr>
          </a:p>
        </p:txBody>
      </p:sp>
      <p:sp>
        <p:nvSpPr>
          <p:cNvPr id="12" name="TextBox 11"/>
          <p:cNvSpPr txBox="1"/>
          <p:nvPr/>
        </p:nvSpPr>
        <p:spPr>
          <a:xfrm rot="677162">
            <a:off x="6481885" y="4043111"/>
            <a:ext cx="3374322" cy="769441"/>
          </a:xfrm>
          <a:prstGeom prst="rect">
            <a:avLst/>
          </a:prstGeom>
          <a:noFill/>
        </p:spPr>
        <p:txBody>
          <a:bodyPr wrap="none" rtlCol="0">
            <a:spAutoFit/>
          </a:bodyPr>
          <a:lstStyle/>
          <a:p>
            <a:r>
              <a:rPr lang="en-GB" sz="4400" dirty="0" smtClean="0">
                <a:solidFill>
                  <a:srgbClr val="0070C0"/>
                </a:solidFill>
              </a:rPr>
              <a:t>Eager to learn</a:t>
            </a:r>
            <a:endParaRPr lang="en-GB" sz="4400" dirty="0">
              <a:solidFill>
                <a:srgbClr val="0070C0"/>
              </a:solidFill>
            </a:endParaRPr>
          </a:p>
        </p:txBody>
      </p:sp>
      <p:sp>
        <p:nvSpPr>
          <p:cNvPr id="13" name="TextBox 12"/>
          <p:cNvSpPr txBox="1"/>
          <p:nvPr/>
        </p:nvSpPr>
        <p:spPr>
          <a:xfrm rot="20051754">
            <a:off x="7506924" y="662356"/>
            <a:ext cx="3656770" cy="2123658"/>
          </a:xfrm>
          <a:prstGeom prst="rect">
            <a:avLst/>
          </a:prstGeom>
          <a:noFill/>
        </p:spPr>
        <p:txBody>
          <a:bodyPr wrap="none" rtlCol="0">
            <a:spAutoFit/>
          </a:bodyPr>
          <a:lstStyle/>
          <a:p>
            <a:pPr algn="ctr"/>
            <a:r>
              <a:rPr lang="en-GB" sz="6600" dirty="0" smtClean="0">
                <a:solidFill>
                  <a:schemeClr val="accent1">
                    <a:lumMod val="40000"/>
                    <a:lumOff val="60000"/>
                  </a:schemeClr>
                </a:solidFill>
                <a:latin typeface="Arial Narrow" panose="020B0606020202030204" pitchFamily="34" charset="0"/>
              </a:rPr>
              <a:t>Great team</a:t>
            </a:r>
          </a:p>
          <a:p>
            <a:pPr algn="ctr"/>
            <a:r>
              <a:rPr lang="en-GB" sz="6600" dirty="0" smtClean="0">
                <a:solidFill>
                  <a:schemeClr val="accent1">
                    <a:lumMod val="40000"/>
                    <a:lumOff val="60000"/>
                  </a:schemeClr>
                </a:solidFill>
                <a:latin typeface="Arial Narrow" panose="020B0606020202030204" pitchFamily="34" charset="0"/>
              </a:rPr>
              <a:t>player</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9194610" y="2702320"/>
            <a:ext cx="2874569" cy="954107"/>
          </a:xfrm>
          <a:prstGeom prst="rect">
            <a:avLst/>
          </a:prstGeom>
          <a:noFill/>
        </p:spPr>
        <p:txBody>
          <a:bodyPr wrap="none" rtlCol="0">
            <a:spAutoFit/>
          </a:bodyPr>
          <a:lstStyle/>
          <a:p>
            <a:r>
              <a:rPr lang="en-GB" sz="2800" dirty="0" smtClean="0">
                <a:solidFill>
                  <a:srgbClr val="FF0000"/>
                </a:solidFill>
                <a:latin typeface="Felix Titling" panose="04060505060202020A04" pitchFamily="82" charset="0"/>
              </a:rPr>
              <a:t>ADMITS WHEN </a:t>
            </a:r>
          </a:p>
          <a:p>
            <a:r>
              <a:rPr lang="en-GB" sz="2800" dirty="0" smtClean="0">
                <a:solidFill>
                  <a:srgbClr val="FF0000"/>
                </a:solidFill>
                <a:latin typeface="Felix Titling" panose="04060505060202020A04" pitchFamily="82" charset="0"/>
              </a:rPr>
              <a:t>RIGHT/WRONG</a:t>
            </a:r>
            <a:endParaRPr lang="en-GB" sz="2800" dirty="0">
              <a:solidFill>
                <a:srgbClr val="FF0000"/>
              </a:solidFill>
              <a:latin typeface="Felix Titling" panose="04060505060202020A04" pitchFamily="82" charset="0"/>
            </a:endParaRPr>
          </a:p>
        </p:txBody>
      </p:sp>
      <p:sp>
        <p:nvSpPr>
          <p:cNvPr id="15" name="TextBox 14"/>
          <p:cNvSpPr txBox="1"/>
          <p:nvPr/>
        </p:nvSpPr>
        <p:spPr>
          <a:xfrm rot="21298789">
            <a:off x="264774" y="5763765"/>
            <a:ext cx="5823582" cy="769441"/>
          </a:xfrm>
          <a:prstGeom prst="rect">
            <a:avLst/>
          </a:prstGeom>
          <a:noFill/>
        </p:spPr>
        <p:txBody>
          <a:bodyPr wrap="none" rtlCol="0">
            <a:spAutoFit/>
          </a:bodyPr>
          <a:lstStyle/>
          <a:p>
            <a:r>
              <a:rPr lang="en-GB" sz="4400" dirty="0" smtClean="0">
                <a:solidFill>
                  <a:schemeClr val="accent3"/>
                </a:solidFill>
              </a:rPr>
              <a:t>Spontaneously helps out</a:t>
            </a:r>
            <a:endParaRPr lang="en-GB" sz="4400" dirty="0">
              <a:solidFill>
                <a:schemeClr val="accent3"/>
              </a:solidFill>
            </a:endParaRPr>
          </a:p>
        </p:txBody>
      </p:sp>
      <p:sp>
        <p:nvSpPr>
          <p:cNvPr id="16" name="TextBox 15"/>
          <p:cNvSpPr txBox="1"/>
          <p:nvPr/>
        </p:nvSpPr>
        <p:spPr>
          <a:xfrm rot="20051754">
            <a:off x="6873944" y="5355416"/>
            <a:ext cx="2848857" cy="769441"/>
          </a:xfrm>
          <a:prstGeom prst="rect">
            <a:avLst/>
          </a:prstGeom>
          <a:noFill/>
        </p:spPr>
        <p:txBody>
          <a:bodyPr wrap="none" rtlCol="0">
            <a:spAutoFit/>
          </a:bodyPr>
          <a:lstStyle/>
          <a:p>
            <a:r>
              <a:rPr lang="en-GB" sz="4400" dirty="0" smtClean="0">
                <a:solidFill>
                  <a:schemeClr val="accent6">
                    <a:lumMod val="20000"/>
                    <a:lumOff val="80000"/>
                  </a:schemeClr>
                </a:solidFill>
                <a:latin typeface="Baskerville Old Face" panose="02020602080505020303" pitchFamily="18" charset="0"/>
              </a:rPr>
              <a:t>Enthusiastic</a:t>
            </a:r>
            <a:endParaRPr lang="en-GB" sz="4400" dirty="0">
              <a:solidFill>
                <a:schemeClr val="accent6">
                  <a:lumMod val="20000"/>
                  <a:lumOff val="80000"/>
                </a:schemeClr>
              </a:solidFill>
              <a:latin typeface="Baskerville Old Face" panose="02020602080505020303" pitchFamily="18" charset="0"/>
            </a:endParaRPr>
          </a:p>
        </p:txBody>
      </p:sp>
      <p:sp>
        <p:nvSpPr>
          <p:cNvPr id="17" name="TextBox 16"/>
          <p:cNvSpPr txBox="1"/>
          <p:nvPr/>
        </p:nvSpPr>
        <p:spPr>
          <a:xfrm rot="2666760">
            <a:off x="4824082" y="3513000"/>
            <a:ext cx="2074607" cy="1107996"/>
          </a:xfrm>
          <a:prstGeom prst="rect">
            <a:avLst/>
          </a:prstGeom>
          <a:noFill/>
        </p:spPr>
        <p:txBody>
          <a:bodyPr wrap="none" rtlCol="0">
            <a:spAutoFit/>
          </a:bodyPr>
          <a:lstStyle/>
          <a:p>
            <a:r>
              <a:rPr lang="en-GB" sz="6600" dirty="0" smtClean="0">
                <a:solidFill>
                  <a:srgbClr val="FFFF00"/>
                </a:solidFill>
                <a:latin typeface="Aharoni" panose="02010803020104030203" pitchFamily="2" charset="-79"/>
                <a:cs typeface="Aharoni" panose="02010803020104030203" pitchFamily="2" charset="-79"/>
              </a:rPr>
              <a:t>Jolly</a:t>
            </a:r>
            <a:endParaRPr lang="en-GB" sz="6600" dirty="0">
              <a:solidFill>
                <a:srgbClr val="FFFF00"/>
              </a:solidFill>
              <a:latin typeface="Aharoni" panose="02010803020104030203" pitchFamily="2" charset="-79"/>
              <a:cs typeface="Aharoni" panose="02010803020104030203" pitchFamily="2" charset="-79"/>
            </a:endParaRPr>
          </a:p>
        </p:txBody>
      </p:sp>
      <p:sp>
        <p:nvSpPr>
          <p:cNvPr id="18" name="TextBox 17"/>
          <p:cNvSpPr txBox="1"/>
          <p:nvPr/>
        </p:nvSpPr>
        <p:spPr>
          <a:xfrm rot="20051754">
            <a:off x="9130537" y="4963167"/>
            <a:ext cx="2658741" cy="1200329"/>
          </a:xfrm>
          <a:prstGeom prst="rect">
            <a:avLst/>
          </a:prstGeom>
          <a:noFill/>
        </p:spPr>
        <p:txBody>
          <a:bodyPr wrap="none" rtlCol="0">
            <a:spAutoFit/>
          </a:bodyPr>
          <a:lstStyle/>
          <a:p>
            <a:pPr algn="ctr"/>
            <a:r>
              <a:rPr lang="en-GB" sz="3600" dirty="0" smtClean="0">
                <a:solidFill>
                  <a:schemeClr val="accent3"/>
                </a:solidFill>
              </a:rPr>
              <a:t>A pleasure to</a:t>
            </a:r>
          </a:p>
          <a:p>
            <a:pPr algn="ctr"/>
            <a:r>
              <a:rPr lang="en-GB" sz="3600" dirty="0">
                <a:solidFill>
                  <a:schemeClr val="accent3"/>
                </a:solidFill>
              </a:rPr>
              <a:t>b</a:t>
            </a:r>
            <a:r>
              <a:rPr lang="en-GB" sz="3600" dirty="0" smtClean="0">
                <a:solidFill>
                  <a:schemeClr val="accent3"/>
                </a:solidFill>
              </a:rPr>
              <a:t>e with</a:t>
            </a:r>
            <a:endParaRPr lang="en-GB" sz="3600" dirty="0">
              <a:solidFill>
                <a:schemeClr val="accent3"/>
              </a:solidFill>
            </a:endParaRPr>
          </a:p>
        </p:txBody>
      </p:sp>
      <p:sp>
        <p:nvSpPr>
          <p:cNvPr id="19" name="TextBox 18"/>
          <p:cNvSpPr txBox="1"/>
          <p:nvPr/>
        </p:nvSpPr>
        <p:spPr>
          <a:xfrm rot="20051754">
            <a:off x="-62794" y="315360"/>
            <a:ext cx="3320140" cy="1015663"/>
          </a:xfrm>
          <a:prstGeom prst="rect">
            <a:avLst/>
          </a:prstGeom>
          <a:noFill/>
        </p:spPr>
        <p:txBody>
          <a:bodyPr wrap="none" rtlCol="0">
            <a:spAutoFit/>
          </a:bodyPr>
          <a:lstStyle/>
          <a:p>
            <a:r>
              <a:rPr lang="en-GB" sz="6000" dirty="0" smtClean="0">
                <a:solidFill>
                  <a:schemeClr val="accent3"/>
                </a:solidFill>
                <a:latin typeface="Agency FB" panose="020B0503020202020204" pitchFamily="34" charset="0"/>
              </a:rPr>
              <a:t>Hard-worker</a:t>
            </a:r>
            <a:endParaRPr lang="en-GB" sz="6000" dirty="0">
              <a:solidFill>
                <a:schemeClr val="accent3"/>
              </a:solidFill>
              <a:latin typeface="Agency FB" panose="020B0503020202020204" pitchFamily="34" charset="0"/>
            </a:endParaRPr>
          </a:p>
        </p:txBody>
      </p:sp>
      <p:sp>
        <p:nvSpPr>
          <p:cNvPr id="20" name="TextBox 19"/>
          <p:cNvSpPr txBox="1"/>
          <p:nvPr/>
        </p:nvSpPr>
        <p:spPr>
          <a:xfrm rot="21229784">
            <a:off x="140747" y="2859309"/>
            <a:ext cx="1611339" cy="769441"/>
          </a:xfrm>
          <a:prstGeom prst="rect">
            <a:avLst/>
          </a:prstGeom>
          <a:noFill/>
        </p:spPr>
        <p:txBody>
          <a:bodyPr wrap="none" rtlCol="0">
            <a:spAutoFit/>
          </a:bodyPr>
          <a:lstStyle/>
          <a:p>
            <a:r>
              <a:rPr lang="en-GB" sz="4400" dirty="0" smtClean="0">
                <a:solidFill>
                  <a:schemeClr val="accent6">
                    <a:lumMod val="60000"/>
                    <a:lumOff val="40000"/>
                  </a:schemeClr>
                </a:solidFill>
                <a:latin typeface="Angsana New" panose="02020603050405020304" pitchFamily="18" charset="-34"/>
                <a:cs typeface="Angsana New" panose="02020603050405020304" pitchFamily="18" charset="-34"/>
              </a:rPr>
              <a:t>Engaging</a:t>
            </a:r>
            <a:endParaRPr lang="en-GB" sz="4400" dirty="0">
              <a:solidFill>
                <a:schemeClr val="accent6">
                  <a:lumMod val="60000"/>
                  <a:lumOff val="40000"/>
                </a:schemeClr>
              </a:solidFill>
              <a:latin typeface="Angsana New" panose="02020603050405020304" pitchFamily="18" charset="-34"/>
              <a:cs typeface="Angsana New" panose="02020603050405020304" pitchFamily="18" charset="-34"/>
            </a:endParaRPr>
          </a:p>
        </p:txBody>
      </p:sp>
      <p:sp>
        <p:nvSpPr>
          <p:cNvPr id="21" name="TextBox 20"/>
          <p:cNvSpPr txBox="1"/>
          <p:nvPr/>
        </p:nvSpPr>
        <p:spPr>
          <a:xfrm rot="2809684">
            <a:off x="2121176" y="1786764"/>
            <a:ext cx="3182281" cy="769441"/>
          </a:xfrm>
          <a:prstGeom prst="rect">
            <a:avLst/>
          </a:prstGeom>
          <a:noFill/>
        </p:spPr>
        <p:txBody>
          <a:bodyPr wrap="none" rtlCol="0">
            <a:spAutoFit/>
          </a:bodyPr>
          <a:lstStyle/>
          <a:p>
            <a:r>
              <a:rPr lang="en-GB" sz="4400" dirty="0" smtClean="0">
                <a:solidFill>
                  <a:srgbClr val="00B0F0"/>
                </a:solidFill>
                <a:latin typeface="Arial Rounded MT Bold" panose="020F0704030504030204" pitchFamily="34" charset="0"/>
              </a:rPr>
              <a:t>Committed</a:t>
            </a:r>
            <a:endParaRPr lang="en-GB" sz="4400" dirty="0">
              <a:solidFill>
                <a:srgbClr val="00B0F0"/>
              </a:solidFill>
              <a:latin typeface="Arial Rounded MT Bold" panose="020F0704030504030204" pitchFamily="34" charset="0"/>
            </a:endParaRPr>
          </a:p>
        </p:txBody>
      </p:sp>
      <p:sp>
        <p:nvSpPr>
          <p:cNvPr id="22" name="TextBox 21"/>
          <p:cNvSpPr txBox="1"/>
          <p:nvPr/>
        </p:nvSpPr>
        <p:spPr>
          <a:xfrm rot="20051754">
            <a:off x="5357742" y="5396679"/>
            <a:ext cx="2585644" cy="769441"/>
          </a:xfrm>
          <a:prstGeom prst="rect">
            <a:avLst/>
          </a:prstGeom>
          <a:noFill/>
        </p:spPr>
        <p:txBody>
          <a:bodyPr wrap="none" rtlCol="0">
            <a:spAutoFit/>
          </a:bodyPr>
          <a:lstStyle/>
          <a:p>
            <a:r>
              <a:rPr lang="en-GB" sz="4400" dirty="0" smtClean="0">
                <a:solidFill>
                  <a:schemeClr val="accent1">
                    <a:lumMod val="60000"/>
                    <a:lumOff val="40000"/>
                  </a:schemeClr>
                </a:solidFill>
              </a:rPr>
              <a:t>Respectful</a:t>
            </a:r>
            <a:endParaRPr lang="en-GB" sz="4400" dirty="0">
              <a:solidFill>
                <a:schemeClr val="accent1">
                  <a:lumMod val="60000"/>
                  <a:lumOff val="40000"/>
                </a:schemeClr>
              </a:solidFill>
            </a:endParaRPr>
          </a:p>
        </p:txBody>
      </p:sp>
      <p:sp>
        <p:nvSpPr>
          <p:cNvPr id="23" name="TextBox 22"/>
          <p:cNvSpPr txBox="1"/>
          <p:nvPr/>
        </p:nvSpPr>
        <p:spPr>
          <a:xfrm rot="446567">
            <a:off x="4188946" y="215511"/>
            <a:ext cx="2152769" cy="769441"/>
          </a:xfrm>
          <a:prstGeom prst="rect">
            <a:avLst/>
          </a:prstGeom>
          <a:noFill/>
        </p:spPr>
        <p:txBody>
          <a:bodyPr wrap="none" rtlCol="0">
            <a:spAutoFit/>
          </a:bodyPr>
          <a:lstStyle/>
          <a:p>
            <a:r>
              <a:rPr lang="en-GB" sz="4400" dirty="0" err="1" smtClean="0">
                <a:solidFill>
                  <a:schemeClr val="accent5"/>
                </a:solidFill>
              </a:rPr>
              <a:t>Bouncey</a:t>
            </a:r>
            <a:endParaRPr lang="en-GB" sz="4400" dirty="0">
              <a:solidFill>
                <a:schemeClr val="accent5"/>
              </a:solidFill>
            </a:endParaRPr>
          </a:p>
        </p:txBody>
      </p:sp>
      <p:sp>
        <p:nvSpPr>
          <p:cNvPr id="24" name="TextBox 23"/>
          <p:cNvSpPr txBox="1"/>
          <p:nvPr/>
        </p:nvSpPr>
        <p:spPr>
          <a:xfrm rot="1931306">
            <a:off x="7459976" y="3467140"/>
            <a:ext cx="3691267" cy="923330"/>
          </a:xfrm>
          <a:prstGeom prst="rect">
            <a:avLst/>
          </a:prstGeom>
          <a:noFill/>
        </p:spPr>
        <p:txBody>
          <a:bodyPr wrap="none" rtlCol="0">
            <a:spAutoFit/>
          </a:bodyPr>
          <a:lstStyle/>
          <a:p>
            <a:r>
              <a:rPr lang="en-GB" sz="5400" dirty="0" smtClean="0">
                <a:solidFill>
                  <a:schemeClr val="bg1"/>
                </a:solidFill>
              </a:rPr>
              <a:t>Collaborates</a:t>
            </a:r>
            <a:endParaRPr lang="en-GB" sz="5400" dirty="0">
              <a:solidFill>
                <a:schemeClr val="bg1"/>
              </a:solidFill>
            </a:endParaRPr>
          </a:p>
        </p:txBody>
      </p:sp>
      <p:sp>
        <p:nvSpPr>
          <p:cNvPr id="25" name="TextBox 24"/>
          <p:cNvSpPr txBox="1"/>
          <p:nvPr/>
        </p:nvSpPr>
        <p:spPr>
          <a:xfrm rot="20051754">
            <a:off x="129018" y="4847279"/>
            <a:ext cx="2858475" cy="769441"/>
          </a:xfrm>
          <a:prstGeom prst="rect">
            <a:avLst/>
          </a:prstGeom>
          <a:noFill/>
        </p:spPr>
        <p:txBody>
          <a:bodyPr wrap="none" rtlCol="0">
            <a:spAutoFit/>
          </a:bodyPr>
          <a:lstStyle/>
          <a:p>
            <a:r>
              <a:rPr lang="en-GB" sz="4400" dirty="0" smtClean="0">
                <a:solidFill>
                  <a:schemeClr val="accent6"/>
                </a:solidFill>
                <a:latin typeface="Algerian" panose="04020705040A02060702" pitchFamily="82" charset="0"/>
              </a:rPr>
              <a:t>Truthful</a:t>
            </a:r>
            <a:endParaRPr lang="en-GB" sz="4400" dirty="0">
              <a:solidFill>
                <a:schemeClr val="accent6"/>
              </a:solidFill>
              <a:latin typeface="Algerian" panose="04020705040A02060702" pitchFamily="82" charset="0"/>
            </a:endParaRPr>
          </a:p>
        </p:txBody>
      </p:sp>
      <p:sp>
        <p:nvSpPr>
          <p:cNvPr id="26" name="TextBox 25"/>
          <p:cNvSpPr txBox="1"/>
          <p:nvPr/>
        </p:nvSpPr>
        <p:spPr>
          <a:xfrm rot="647370">
            <a:off x="8449190" y="78198"/>
            <a:ext cx="3547638" cy="1107996"/>
          </a:xfrm>
          <a:prstGeom prst="rect">
            <a:avLst/>
          </a:prstGeom>
          <a:noFill/>
        </p:spPr>
        <p:txBody>
          <a:bodyPr wrap="none" rtlCol="0">
            <a:spAutoFit/>
          </a:bodyPr>
          <a:lstStyle/>
          <a:p>
            <a:r>
              <a:rPr lang="en-GB" sz="6600" dirty="0" smtClean="0">
                <a:solidFill>
                  <a:srgbClr val="BD92DE"/>
                </a:solidFill>
              </a:rPr>
              <a:t>Reflective</a:t>
            </a:r>
            <a:endParaRPr lang="en-GB" sz="6600" dirty="0">
              <a:solidFill>
                <a:srgbClr val="BD92DE"/>
              </a:solidFill>
            </a:endParaRPr>
          </a:p>
        </p:txBody>
      </p:sp>
    </p:spTree>
    <p:extLst>
      <p:ext uri="{BB962C8B-B14F-4D97-AF65-F5344CB8AC3E}">
        <p14:creationId xmlns:p14="http://schemas.microsoft.com/office/powerpoint/2010/main" val="35137806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Maslow’s central ideas</a:t>
            </a:r>
            <a:endParaRPr lang="en-GB" dirty="0"/>
          </a:p>
        </p:txBody>
      </p:sp>
      <p:sp>
        <p:nvSpPr>
          <p:cNvPr id="3" name="Content Placeholder 2"/>
          <p:cNvSpPr>
            <a:spLocks noGrp="1"/>
          </p:cNvSpPr>
          <p:nvPr>
            <p:ph idx="1"/>
          </p:nvPr>
        </p:nvSpPr>
        <p:spPr/>
        <p:txBody>
          <a:bodyPr/>
          <a:lstStyle/>
          <a:p>
            <a:pPr marL="514350" indent="-514350" algn="just">
              <a:buFont typeface="+mj-lt"/>
              <a:buAutoNum type="arabicPeriod"/>
            </a:pPr>
            <a:r>
              <a:rPr lang="en-GB" dirty="0" smtClean="0"/>
              <a:t>Men &amp;</a:t>
            </a:r>
            <a:r>
              <a:rPr lang="en-GB" dirty="0"/>
              <a:t> </a:t>
            </a:r>
            <a:r>
              <a:rPr lang="en-GB" dirty="0" smtClean="0"/>
              <a:t>Women are basically good not evil.</a:t>
            </a:r>
          </a:p>
          <a:p>
            <a:pPr marL="514350" indent="-514350" algn="just">
              <a:buFont typeface="+mj-lt"/>
              <a:buAutoNum type="arabicPeriod"/>
            </a:pPr>
            <a:r>
              <a:rPr lang="en-GB" dirty="0" smtClean="0"/>
              <a:t>Human </a:t>
            </a:r>
            <a:r>
              <a:rPr lang="en-GB" dirty="0"/>
              <a:t>beings have an </a:t>
            </a:r>
            <a:r>
              <a:rPr lang="en-GB" b="1" dirty="0" smtClean="0"/>
              <a:t>INNATE</a:t>
            </a:r>
            <a:r>
              <a:rPr lang="en-GB" dirty="0" smtClean="0"/>
              <a:t> tendency </a:t>
            </a:r>
            <a:r>
              <a:rPr lang="en-GB" dirty="0"/>
              <a:t>to move toward higher levels of health, creativity, insight, and </a:t>
            </a:r>
            <a:r>
              <a:rPr lang="en-GB" dirty="0" smtClean="0"/>
              <a:t>self-fulfilment.</a:t>
            </a:r>
            <a:endParaRPr lang="en-GB" dirty="0"/>
          </a:p>
          <a:p>
            <a:pPr marL="514350" indent="-514350" algn="just">
              <a:buFont typeface="+mj-lt"/>
              <a:buAutoNum type="arabicPeriod"/>
            </a:pPr>
            <a:r>
              <a:rPr lang="en-GB" dirty="0" smtClean="0"/>
              <a:t>A deficiency of basic human needs leads to a </a:t>
            </a:r>
            <a:r>
              <a:rPr lang="en-GB" dirty="0"/>
              <a:t>blockage of the innate tendency toward </a:t>
            </a:r>
            <a:r>
              <a:rPr lang="en-GB" dirty="0" smtClean="0"/>
              <a:t>self-actualisation.</a:t>
            </a:r>
          </a:p>
          <a:p>
            <a:pPr marL="514350" indent="-514350" algn="just">
              <a:buFont typeface="+mj-lt"/>
              <a:buAutoNum type="arabicPeriod"/>
            </a:pPr>
            <a:r>
              <a:rPr lang="en-GB" dirty="0" smtClean="0"/>
              <a:t>Denial, frustration or twisting of our essential nature leads to psychopathology.</a:t>
            </a:r>
          </a:p>
          <a:p>
            <a:pPr marL="514350" indent="-514350" algn="just">
              <a:buFont typeface="+mj-lt"/>
              <a:buAutoNum type="arabicPeriod"/>
            </a:pPr>
            <a:r>
              <a:rPr lang="en-GB" dirty="0" smtClean="0"/>
              <a:t>Efficiency at work and </a:t>
            </a:r>
            <a:r>
              <a:rPr lang="en-GB" dirty="0"/>
              <a:t>personal growth are not incompatible. </a:t>
            </a:r>
          </a:p>
        </p:txBody>
      </p:sp>
    </p:spTree>
    <p:extLst>
      <p:ext uri="{BB962C8B-B14F-4D97-AF65-F5344CB8AC3E}">
        <p14:creationId xmlns:p14="http://schemas.microsoft.com/office/powerpoint/2010/main" val="11334035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7844" y="2076485"/>
            <a:ext cx="6056416" cy="4542312"/>
          </a:xfrm>
          <a:prstGeom prst="rect">
            <a:avLst/>
          </a:prstGeom>
        </p:spPr>
      </p:pic>
      <p:sp>
        <p:nvSpPr>
          <p:cNvPr id="6" name="TextBox 5"/>
          <p:cNvSpPr txBox="1"/>
          <p:nvPr/>
        </p:nvSpPr>
        <p:spPr>
          <a:xfrm>
            <a:off x="1106101" y="1034850"/>
            <a:ext cx="11215763" cy="1446550"/>
          </a:xfrm>
          <a:prstGeom prst="rect">
            <a:avLst/>
          </a:prstGeom>
          <a:noFill/>
        </p:spPr>
        <p:txBody>
          <a:bodyPr wrap="none" rtlCol="0">
            <a:spAutoFit/>
          </a:bodyPr>
          <a:lstStyle/>
          <a:p>
            <a:r>
              <a:rPr lang="en-GB" sz="4400" dirty="0" smtClean="0"/>
              <a:t>EXPLORE THEIR LIVES!  What’s making it difficult?</a:t>
            </a:r>
          </a:p>
          <a:p>
            <a:r>
              <a:rPr lang="en-GB" sz="4400" dirty="0" smtClean="0"/>
              <a:t>Can we remove these blocks or lower impact?</a:t>
            </a:r>
            <a:endParaRPr lang="en-GB" sz="4400" dirty="0"/>
          </a:p>
        </p:txBody>
      </p:sp>
    </p:spTree>
    <p:extLst>
      <p:ext uri="{BB962C8B-B14F-4D97-AF65-F5344CB8AC3E}">
        <p14:creationId xmlns:p14="http://schemas.microsoft.com/office/powerpoint/2010/main" val="3479117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Explore their core values, ETHICS &amp; PURPOSE</a:t>
            </a:r>
            <a:endParaRPr lang="en-GB" dirty="0"/>
          </a:p>
        </p:txBody>
      </p:sp>
      <p:sp>
        <p:nvSpPr>
          <p:cNvPr id="3" name="Content Placeholder 2"/>
          <p:cNvSpPr>
            <a:spLocks noGrp="1"/>
          </p:cNvSpPr>
          <p:nvPr>
            <p:ph idx="1"/>
          </p:nvPr>
        </p:nvSpPr>
        <p:spPr/>
        <p:txBody>
          <a:bodyPr>
            <a:normAutofit lnSpcReduction="10000"/>
          </a:bodyPr>
          <a:lstStyle/>
          <a:p>
            <a:pPr marL="0" indent="0" algn="just">
              <a:buNone/>
            </a:pPr>
            <a:r>
              <a:rPr lang="en-GB" sz="2400" dirty="0" smtClean="0"/>
              <a:t>The </a:t>
            </a:r>
            <a:r>
              <a:rPr lang="en-GB" sz="2400" dirty="0"/>
              <a:t>salvation of the human being is not to be found in either </a:t>
            </a:r>
            <a:r>
              <a:rPr lang="en-GB" sz="2400" dirty="0" err="1"/>
              <a:t>behaviorism</a:t>
            </a:r>
            <a:r>
              <a:rPr lang="en-GB" sz="2400" dirty="0"/>
              <a:t> or in psychoanalysis, (which deals with only the darker, meaner half of the individual). We must deal with the </a:t>
            </a:r>
            <a:r>
              <a:rPr lang="en-GB" sz="2400" b="1" dirty="0"/>
              <a:t>positive</a:t>
            </a:r>
            <a:r>
              <a:rPr lang="en-GB" sz="2400" dirty="0"/>
              <a:t> </a:t>
            </a:r>
            <a:r>
              <a:rPr lang="en-GB" sz="2400" b="1" dirty="0"/>
              <a:t>side</a:t>
            </a:r>
            <a:r>
              <a:rPr lang="en-GB" sz="2400" dirty="0"/>
              <a:t> of the individual - questions of </a:t>
            </a:r>
            <a:endParaRPr lang="en-GB" sz="2400" dirty="0" smtClean="0"/>
          </a:p>
          <a:p>
            <a:pPr algn="just"/>
            <a:r>
              <a:rPr lang="en-GB" sz="2400" i="1" dirty="0" smtClean="0"/>
              <a:t>value</a:t>
            </a:r>
          </a:p>
          <a:p>
            <a:pPr algn="just"/>
            <a:r>
              <a:rPr lang="en-GB" sz="2400" i="1" dirty="0" smtClean="0"/>
              <a:t>Individuality</a:t>
            </a:r>
          </a:p>
          <a:p>
            <a:pPr algn="just"/>
            <a:r>
              <a:rPr lang="en-GB" sz="2400" i="1" dirty="0" smtClean="0"/>
              <a:t>Consciousness</a:t>
            </a:r>
          </a:p>
          <a:p>
            <a:pPr algn="just"/>
            <a:r>
              <a:rPr lang="en-GB" sz="2400" i="1" dirty="0" smtClean="0"/>
              <a:t>Purpose</a:t>
            </a:r>
          </a:p>
          <a:p>
            <a:pPr algn="just"/>
            <a:r>
              <a:rPr lang="en-GB" sz="2400" i="1" dirty="0" smtClean="0"/>
              <a:t>ethics </a:t>
            </a:r>
          </a:p>
          <a:p>
            <a:pPr algn="just"/>
            <a:r>
              <a:rPr lang="en-GB" sz="2400" i="1" dirty="0" smtClean="0"/>
              <a:t>and </a:t>
            </a:r>
            <a:r>
              <a:rPr lang="en-GB" sz="2400" i="1" dirty="0"/>
              <a:t>the higher reaches of human nature.</a:t>
            </a:r>
          </a:p>
          <a:p>
            <a:endParaRPr lang="en-GB" dirty="0"/>
          </a:p>
        </p:txBody>
      </p:sp>
      <p:sp>
        <p:nvSpPr>
          <p:cNvPr id="4" name="Rectangle 3"/>
          <p:cNvSpPr/>
          <p:nvPr/>
        </p:nvSpPr>
        <p:spPr>
          <a:xfrm>
            <a:off x="4377084" y="4573713"/>
            <a:ext cx="6947159" cy="923330"/>
          </a:xfrm>
          <a:prstGeom prst="rect">
            <a:avLst/>
          </a:prstGeom>
          <a:noFill/>
        </p:spPr>
        <p:txBody>
          <a:bodyPr wrap="none" lIns="91440" tIns="45720" rIns="91440" bIns="45720">
            <a:spAutoFit/>
          </a:bodyPr>
          <a:lstStyle/>
          <a:p>
            <a:pPr algn="ctr"/>
            <a:r>
              <a:rPr lang="en-US"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What makes them tick?</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17572190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self-actualising man or woman….</a:t>
            </a:r>
            <a:endParaRPr lang="en-GB" dirty="0"/>
          </a:p>
        </p:txBody>
      </p:sp>
      <p:sp>
        <p:nvSpPr>
          <p:cNvPr id="3" name="Content Placeholder 2"/>
          <p:cNvSpPr>
            <a:spLocks noGrp="1"/>
          </p:cNvSpPr>
          <p:nvPr>
            <p:ph idx="1"/>
          </p:nvPr>
        </p:nvSpPr>
        <p:spPr>
          <a:xfrm>
            <a:off x="1024128" y="2743200"/>
            <a:ext cx="9720073" cy="3566160"/>
          </a:xfrm>
        </p:spPr>
        <p:txBody>
          <a:bodyPr/>
          <a:lstStyle/>
          <a:p>
            <a:pPr algn="ctr"/>
            <a:r>
              <a:rPr lang="en-GB" dirty="0" smtClean="0"/>
              <a:t>Is not an ordinary being with something added</a:t>
            </a:r>
          </a:p>
          <a:p>
            <a:pPr algn="ctr"/>
            <a:r>
              <a:rPr lang="en-GB" dirty="0" smtClean="0"/>
              <a:t>But rather as the ordinary man or woman with nothing taken away</a:t>
            </a:r>
            <a:endParaRPr lang="en-GB" dirty="0"/>
          </a:p>
          <a:p>
            <a:pPr algn="ctr"/>
            <a:r>
              <a:rPr lang="en-GB" dirty="0" smtClean="0"/>
              <a:t>The average man is a full human being with dampened and inhibited powers and capacities.  </a:t>
            </a:r>
          </a:p>
          <a:p>
            <a:pPr marL="0" indent="0" algn="ctr">
              <a:buNone/>
            </a:pPr>
            <a:endParaRPr lang="en-GB" dirty="0" smtClean="0"/>
          </a:p>
          <a:p>
            <a:pPr marL="0" indent="0" algn="ctr">
              <a:buNone/>
            </a:pPr>
            <a:endParaRPr lang="en-GB" dirty="0" smtClean="0"/>
          </a:p>
          <a:p>
            <a:pPr algn="ctr"/>
            <a:r>
              <a:rPr lang="en-GB" sz="2400" i="1" dirty="0"/>
              <a:t>Self- actualization is not a static state. It is an ongoing process in which one's capacities are fully, creatively, and joyfully utilized. </a:t>
            </a:r>
            <a:endParaRPr lang="en-GB" i="1" dirty="0"/>
          </a:p>
        </p:txBody>
      </p:sp>
    </p:spTree>
    <p:extLst>
      <p:ext uri="{BB962C8B-B14F-4D97-AF65-F5344CB8AC3E}">
        <p14:creationId xmlns:p14="http://schemas.microsoft.com/office/powerpoint/2010/main" val="24535527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 example,	</a:t>
            </a:r>
            <a:endParaRPr lang="en-GB" dirty="0"/>
          </a:p>
        </p:txBody>
      </p:sp>
      <p:sp>
        <p:nvSpPr>
          <p:cNvPr id="3" name="Content Placeholder 2"/>
          <p:cNvSpPr>
            <a:spLocks noGrp="1"/>
          </p:cNvSpPr>
          <p:nvPr>
            <p:ph idx="1"/>
          </p:nvPr>
        </p:nvSpPr>
        <p:spPr/>
        <p:txBody>
          <a:bodyPr/>
          <a:lstStyle/>
          <a:p>
            <a:r>
              <a:rPr lang="en-GB" dirty="0" smtClean="0"/>
              <a:t>Someone who has the inherent potential to be a great artist or teacher may never realise his/her talents if their energy is focused on attaining the basic needs of humans.</a:t>
            </a:r>
          </a:p>
          <a:p>
            <a:endParaRPr lang="en-GB" dirty="0"/>
          </a:p>
        </p:txBody>
      </p:sp>
    </p:spTree>
    <p:extLst>
      <p:ext uri="{BB962C8B-B14F-4D97-AF65-F5344CB8AC3E}">
        <p14:creationId xmlns:p14="http://schemas.microsoft.com/office/powerpoint/2010/main" val="20478392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Similarly for trainees…</a:t>
            </a:r>
            <a:endParaRPr lang="en-GB" dirty="0"/>
          </a:p>
        </p:txBody>
      </p:sp>
      <p:sp>
        <p:nvSpPr>
          <p:cNvPr id="3" name="Content Placeholder 2"/>
          <p:cNvSpPr>
            <a:spLocks noGrp="1"/>
          </p:cNvSpPr>
          <p:nvPr>
            <p:ph idx="1"/>
          </p:nvPr>
        </p:nvSpPr>
        <p:spPr/>
        <p:txBody>
          <a:bodyPr/>
          <a:lstStyle/>
          <a:p>
            <a:r>
              <a:rPr lang="en-GB" dirty="0" smtClean="0"/>
              <a:t>We can only push them towards their inherent ‘greatness’ or focus on their human potential if we help them sort out other parts of their lives that are deficient.</a:t>
            </a:r>
          </a:p>
          <a:p>
            <a:pPr>
              <a:buFont typeface="Wingdings" panose="05000000000000000000" pitchFamily="2" charset="2"/>
              <a:buChar char="§"/>
            </a:pPr>
            <a:r>
              <a:rPr lang="en-GB" dirty="0" smtClean="0"/>
              <a:t>Help them with basic needs</a:t>
            </a:r>
          </a:p>
          <a:p>
            <a:pPr>
              <a:buFont typeface="Wingdings" panose="05000000000000000000" pitchFamily="2" charset="2"/>
              <a:buChar char="§"/>
            </a:pPr>
            <a:r>
              <a:rPr lang="en-GB" dirty="0" smtClean="0"/>
              <a:t>So that they can focus their energy on higher level stuff.</a:t>
            </a:r>
          </a:p>
          <a:p>
            <a:r>
              <a:rPr lang="en-GB" dirty="0" smtClean="0"/>
              <a:t>To do that, we need a rough idea of a map of their life and what’s going on for them currently.  </a:t>
            </a:r>
          </a:p>
          <a:p>
            <a:r>
              <a:rPr lang="en-GB" dirty="0" smtClean="0"/>
              <a:t>WE NEED TO GET TO KNOW THEM – and be naturally inquisitive thereafter.  Their core values, their ethics, their existence/purpose of being…</a:t>
            </a:r>
            <a:endParaRPr lang="en-GB" dirty="0"/>
          </a:p>
        </p:txBody>
      </p:sp>
    </p:spTree>
    <p:extLst>
      <p:ext uri="{BB962C8B-B14F-4D97-AF65-F5344CB8AC3E}">
        <p14:creationId xmlns:p14="http://schemas.microsoft.com/office/powerpoint/2010/main" val="7114087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But do all people self-actualise</a:t>
            </a:r>
            <a:endParaRPr lang="en-GB" dirty="0"/>
          </a:p>
        </p:txBody>
      </p:sp>
      <p:sp>
        <p:nvSpPr>
          <p:cNvPr id="3" name="Content Placeholder 2"/>
          <p:cNvSpPr>
            <a:spLocks noGrp="1"/>
          </p:cNvSpPr>
          <p:nvPr>
            <p:ph idx="1"/>
          </p:nvPr>
        </p:nvSpPr>
        <p:spPr/>
        <p:txBody>
          <a:bodyPr>
            <a:normAutofit fontScale="92500"/>
          </a:bodyPr>
          <a:lstStyle/>
          <a:p>
            <a:r>
              <a:rPr lang="en-GB" dirty="0" smtClean="0"/>
              <a:t>Self-actualisation can be reached by any particular individual – no matter who you are.</a:t>
            </a:r>
          </a:p>
          <a:p>
            <a:r>
              <a:rPr lang="en-GB" dirty="0" smtClean="0"/>
              <a:t>BUT most of us operate at a level lower than that of self-actualisation</a:t>
            </a:r>
          </a:p>
          <a:p>
            <a:r>
              <a:rPr lang="en-GB" dirty="0" smtClean="0"/>
              <a:t>And not all of us want to operate on self-actualisation.  </a:t>
            </a:r>
            <a:r>
              <a:rPr lang="en-GB" i="1" dirty="0" smtClean="0"/>
              <a:t>‘I don’t have to be that good!’</a:t>
            </a:r>
          </a:p>
          <a:p>
            <a:r>
              <a:rPr lang="en-GB" dirty="0" smtClean="0"/>
              <a:t>This is called the psychopathology of normality (that most of us happy operating at a sub-self-actualisation level).</a:t>
            </a:r>
          </a:p>
          <a:p>
            <a:r>
              <a:rPr lang="en-GB" dirty="0" smtClean="0"/>
              <a:t>Some say self-actualisation is reserved for those people who have been lucky in life (and don’t have to struggle day-to-day)</a:t>
            </a:r>
          </a:p>
          <a:p>
            <a:r>
              <a:rPr lang="en-GB" dirty="0" smtClean="0"/>
              <a:t>Maslow said it was attitude that made the difference – the attitude of the individual was the catalyst for the path they took.  </a:t>
            </a:r>
          </a:p>
          <a:p>
            <a:r>
              <a:rPr lang="en-GB" dirty="0" smtClean="0"/>
              <a:t>What makes attitude different from person to person?</a:t>
            </a:r>
            <a:endParaRPr lang="en-GB" dirty="0"/>
          </a:p>
        </p:txBody>
      </p:sp>
    </p:spTree>
    <p:extLst>
      <p:ext uri="{BB962C8B-B14F-4D97-AF65-F5344CB8AC3E}">
        <p14:creationId xmlns:p14="http://schemas.microsoft.com/office/powerpoint/2010/main" val="28497306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algn="ctr"/>
            <a:endParaRPr lang="en-GB" sz="2400" dirty="0" smtClean="0"/>
          </a:p>
          <a:p>
            <a:pPr algn="ctr"/>
            <a:endParaRPr lang="en-GB" sz="2400" dirty="0"/>
          </a:p>
          <a:p>
            <a:pPr algn="ctr"/>
            <a:r>
              <a:rPr lang="en-GB" sz="2400" dirty="0" smtClean="0"/>
              <a:t>Self </a:t>
            </a:r>
            <a:r>
              <a:rPr lang="en-GB" sz="2400" dirty="0"/>
              <a:t>actualization is described as "the most fundamental life task of everybody" which everyone has potential for but is often "covered up or occluded and distorted</a:t>
            </a:r>
            <a:r>
              <a:rPr lang="en-GB" sz="2400" dirty="0" smtClean="0"/>
              <a:t>".</a:t>
            </a:r>
          </a:p>
          <a:p>
            <a:pPr algn="ctr"/>
            <a:endParaRPr lang="en-GB" sz="2400" dirty="0" smtClean="0"/>
          </a:p>
          <a:p>
            <a:pPr lvl="0" algn="ctr"/>
            <a:r>
              <a:rPr lang="en-GB" sz="2400" dirty="0" smtClean="0"/>
              <a:t>Acknowledging the </a:t>
            </a:r>
            <a:r>
              <a:rPr lang="en-GB" sz="2400" dirty="0"/>
              <a:t>spiritual aspect of human </a:t>
            </a:r>
            <a:r>
              <a:rPr lang="en-GB" sz="2400" dirty="0" smtClean="0"/>
              <a:t>experience.</a:t>
            </a:r>
            <a:endParaRPr lang="en-GB" dirty="0"/>
          </a:p>
        </p:txBody>
      </p:sp>
    </p:spTree>
    <p:extLst>
      <p:ext uri="{BB962C8B-B14F-4D97-AF65-F5344CB8AC3E}">
        <p14:creationId xmlns:p14="http://schemas.microsoft.com/office/powerpoint/2010/main" val="35567458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7844" y="2076485"/>
            <a:ext cx="6056416" cy="4542312"/>
          </a:xfrm>
          <a:prstGeom prst="rect">
            <a:avLst/>
          </a:prstGeom>
        </p:spPr>
      </p:pic>
      <p:sp>
        <p:nvSpPr>
          <p:cNvPr id="6" name="TextBox 5"/>
          <p:cNvSpPr txBox="1"/>
          <p:nvPr/>
        </p:nvSpPr>
        <p:spPr>
          <a:xfrm>
            <a:off x="1106101" y="1034850"/>
            <a:ext cx="2236510" cy="769441"/>
          </a:xfrm>
          <a:prstGeom prst="rect">
            <a:avLst/>
          </a:prstGeom>
          <a:noFill/>
        </p:spPr>
        <p:txBody>
          <a:bodyPr wrap="none" rtlCol="0">
            <a:spAutoFit/>
          </a:bodyPr>
          <a:lstStyle/>
          <a:p>
            <a:r>
              <a:rPr lang="en-GB" sz="4400" dirty="0" smtClean="0"/>
              <a:t>Their Life</a:t>
            </a:r>
            <a:endParaRPr lang="en-GB" sz="4400" dirty="0"/>
          </a:p>
        </p:txBody>
      </p:sp>
    </p:spTree>
    <p:extLst>
      <p:ext uri="{BB962C8B-B14F-4D97-AF65-F5344CB8AC3E}">
        <p14:creationId xmlns:p14="http://schemas.microsoft.com/office/powerpoint/2010/main" val="22331135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to help trainees self-actualise</a:t>
            </a:r>
          </a:p>
        </p:txBody>
      </p:sp>
      <p:sp>
        <p:nvSpPr>
          <p:cNvPr id="3" name="Content Placeholder 2"/>
          <p:cNvSpPr>
            <a:spLocks noGrp="1"/>
          </p:cNvSpPr>
          <p:nvPr>
            <p:ph idx="1"/>
          </p:nvPr>
        </p:nvSpPr>
        <p:spPr/>
        <p:txBody>
          <a:bodyPr/>
          <a:lstStyle/>
          <a:p>
            <a:r>
              <a:rPr lang="en-GB" dirty="0" smtClean="0"/>
              <a:t>First point – self actualisation is not just reserved for GP ST3s!  </a:t>
            </a:r>
          </a:p>
          <a:p>
            <a:r>
              <a:rPr lang="en-GB" dirty="0" smtClean="0"/>
              <a:t>See where they are now </a:t>
            </a:r>
          </a:p>
          <a:p>
            <a:pPr marL="1878013">
              <a:buFont typeface="Wingdings" panose="05000000000000000000" pitchFamily="2" charset="2"/>
              <a:buChar char="q"/>
              <a:tabLst>
                <a:tab pos="1878013" algn="l"/>
              </a:tabLst>
            </a:pPr>
            <a:r>
              <a:rPr lang="en-GB" dirty="0"/>
              <a:t> </a:t>
            </a:r>
            <a:r>
              <a:rPr lang="en-GB" dirty="0" smtClean="0"/>
              <a:t>  be interested in their lives</a:t>
            </a:r>
          </a:p>
          <a:p>
            <a:pPr marL="1878013">
              <a:buFont typeface="Wingdings" panose="05000000000000000000" pitchFamily="2" charset="2"/>
              <a:buChar char="q"/>
              <a:tabLst>
                <a:tab pos="1878013" algn="l"/>
              </a:tabLst>
            </a:pPr>
            <a:r>
              <a:rPr lang="en-GB" dirty="0"/>
              <a:t> </a:t>
            </a:r>
            <a:r>
              <a:rPr lang="en-GB" dirty="0" smtClean="0"/>
              <a:t>  questionnaires</a:t>
            </a:r>
          </a:p>
          <a:p>
            <a:pPr marL="271463" indent="-271463">
              <a:tabLst>
                <a:tab pos="271463" algn="l"/>
              </a:tabLst>
            </a:pPr>
            <a:r>
              <a:rPr lang="en-GB" dirty="0" smtClean="0"/>
              <a:t>And remember, you can’t self-actualise overnight.  It takes time. You can mobilise them in the 6-12 months you have with them.</a:t>
            </a:r>
          </a:p>
        </p:txBody>
      </p:sp>
    </p:spTree>
    <p:extLst>
      <p:ext uri="{BB962C8B-B14F-4D97-AF65-F5344CB8AC3E}">
        <p14:creationId xmlns:p14="http://schemas.microsoft.com/office/powerpoint/2010/main" val="35033390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help trainees self-actualise</a:t>
            </a:r>
            <a:endParaRPr lang="en-GB" dirty="0"/>
          </a:p>
        </p:txBody>
      </p:sp>
      <p:sp>
        <p:nvSpPr>
          <p:cNvPr id="3" name="Content Placeholder 2"/>
          <p:cNvSpPr>
            <a:spLocks noGrp="1"/>
          </p:cNvSpPr>
          <p:nvPr>
            <p:ph idx="1"/>
          </p:nvPr>
        </p:nvSpPr>
        <p:spPr/>
        <p:txBody>
          <a:bodyPr>
            <a:normAutofit fontScale="85000" lnSpcReduction="10000"/>
          </a:bodyPr>
          <a:lstStyle/>
          <a:p>
            <a:pPr marL="457200" indent="-457200">
              <a:buFont typeface="+mj-lt"/>
              <a:buAutoNum type="arabicPeriod"/>
            </a:pPr>
            <a:r>
              <a:rPr lang="en-GB" sz="2400" dirty="0" smtClean="0"/>
              <a:t>Help them </a:t>
            </a:r>
            <a:r>
              <a:rPr lang="en-GB" sz="2400" b="1" dirty="0" smtClean="0"/>
              <a:t>experience fully, vividly, selflessly</a:t>
            </a:r>
            <a:r>
              <a:rPr lang="en-GB" sz="2400" dirty="0" smtClean="0"/>
              <a:t> with </a:t>
            </a:r>
            <a:r>
              <a:rPr lang="en-GB" sz="2400" b="1" dirty="0" smtClean="0"/>
              <a:t>full concentration </a:t>
            </a:r>
            <a:r>
              <a:rPr lang="en-GB" sz="2400" dirty="0" smtClean="0"/>
              <a:t>and absorption</a:t>
            </a:r>
          </a:p>
          <a:p>
            <a:pPr marL="457200" indent="-457200">
              <a:buFont typeface="+mj-lt"/>
              <a:buAutoNum type="arabicPeriod"/>
            </a:pPr>
            <a:r>
              <a:rPr lang="en-GB" sz="2400" dirty="0" smtClean="0"/>
              <a:t>Take a calculated risk: choose </a:t>
            </a:r>
            <a:r>
              <a:rPr lang="en-GB" sz="2400" b="1" dirty="0" smtClean="0"/>
              <a:t>growth over safety</a:t>
            </a:r>
          </a:p>
          <a:p>
            <a:pPr marL="457200" indent="-457200">
              <a:buFont typeface="+mj-lt"/>
              <a:buAutoNum type="arabicPeriod"/>
            </a:pPr>
            <a:r>
              <a:rPr lang="en-GB" sz="2400" b="1" dirty="0" smtClean="0"/>
              <a:t>Self-awareness/emergence </a:t>
            </a:r>
            <a:r>
              <a:rPr lang="en-GB" sz="2400" dirty="0" smtClean="0"/>
              <a:t>– what things mean for them inside (books, film, anything)</a:t>
            </a:r>
          </a:p>
          <a:p>
            <a:pPr marL="457200" indent="-457200">
              <a:buFont typeface="+mj-lt"/>
              <a:buAutoNum type="arabicPeriod"/>
            </a:pPr>
            <a:r>
              <a:rPr lang="en-GB" sz="2400" dirty="0" smtClean="0"/>
              <a:t>When in doubt, to </a:t>
            </a:r>
            <a:r>
              <a:rPr lang="en-GB" sz="2400" b="1" dirty="0" smtClean="0"/>
              <a:t>be honest</a:t>
            </a:r>
          </a:p>
          <a:p>
            <a:pPr marL="457200" indent="-457200">
              <a:buFont typeface="+mj-lt"/>
              <a:buAutoNum type="arabicPeriod"/>
            </a:pPr>
            <a:r>
              <a:rPr lang="en-GB" sz="2400" b="1" dirty="0" smtClean="0"/>
              <a:t>Judgement</a:t>
            </a:r>
            <a:r>
              <a:rPr lang="en-GB" sz="2400" dirty="0" smtClean="0"/>
              <a:t> – exploring inner instincts, prepared to be unpopular</a:t>
            </a:r>
          </a:p>
          <a:p>
            <a:pPr marL="457200" indent="-457200">
              <a:buFont typeface="+mj-lt"/>
              <a:buAutoNum type="arabicPeriod"/>
            </a:pPr>
            <a:r>
              <a:rPr lang="en-GB" sz="2400" dirty="0"/>
              <a:t>K</a:t>
            </a:r>
            <a:r>
              <a:rPr lang="en-GB" sz="2400" dirty="0" smtClean="0"/>
              <a:t>eep looking at </a:t>
            </a:r>
            <a:r>
              <a:rPr lang="en-GB" sz="2400" b="1" dirty="0" smtClean="0"/>
              <a:t>self-development  </a:t>
            </a:r>
            <a:r>
              <a:rPr lang="en-GB" sz="2400" dirty="0" smtClean="0"/>
              <a:t>(not a one-off process)</a:t>
            </a:r>
          </a:p>
          <a:p>
            <a:pPr marL="457200" indent="-457200">
              <a:buFont typeface="+mj-lt"/>
              <a:buAutoNum type="arabicPeriod"/>
            </a:pPr>
            <a:r>
              <a:rPr lang="en-GB" sz="2400" b="1" dirty="0" smtClean="0"/>
              <a:t>Peak Experiences </a:t>
            </a:r>
            <a:r>
              <a:rPr lang="en-GB" sz="2400" dirty="0" smtClean="0"/>
              <a:t>– stop, explore, reflect, enjoy  (can be good or bad moments)</a:t>
            </a:r>
          </a:p>
          <a:p>
            <a:pPr marL="457200" indent="-457200">
              <a:buFont typeface="+mj-lt"/>
              <a:buAutoNum type="arabicPeriod"/>
            </a:pPr>
            <a:r>
              <a:rPr lang="en-GB" sz="2400" dirty="0" smtClean="0"/>
              <a:t>Let go of </a:t>
            </a:r>
            <a:r>
              <a:rPr lang="en-GB" sz="2400" b="1" dirty="0" smtClean="0"/>
              <a:t>Ego defences </a:t>
            </a:r>
            <a:r>
              <a:rPr lang="en-GB" sz="2400" dirty="0" smtClean="0"/>
              <a:t>– they distort us and how we </a:t>
            </a:r>
            <a:r>
              <a:rPr lang="en-GB" sz="2400" dirty="0" err="1" smtClean="0"/>
              <a:t>percieve</a:t>
            </a:r>
            <a:r>
              <a:rPr lang="en-GB" sz="2400" dirty="0" smtClean="0"/>
              <a:t> the world</a:t>
            </a:r>
          </a:p>
          <a:p>
            <a:pPr marL="0" indent="0" algn="r">
              <a:buNone/>
            </a:pPr>
            <a:r>
              <a:rPr lang="en-GB" sz="1800" i="1" dirty="0" smtClean="0"/>
              <a:t>The Farther Reaches of Human Nature, Maslow (1970)</a:t>
            </a:r>
            <a:endParaRPr lang="en-GB" sz="1800" i="1" dirty="0"/>
          </a:p>
        </p:txBody>
      </p:sp>
    </p:spTree>
    <p:extLst>
      <p:ext uri="{BB962C8B-B14F-4D97-AF65-F5344CB8AC3E}">
        <p14:creationId xmlns:p14="http://schemas.microsoft.com/office/powerpoint/2010/main" val="30292563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7" y="0"/>
            <a:ext cx="12188737" cy="6858000"/>
          </a:xfrm>
          <a:prstGeom prst="rect">
            <a:avLst/>
          </a:prstGeom>
        </p:spPr>
      </p:pic>
      <p:sp>
        <p:nvSpPr>
          <p:cNvPr id="2" name="Title 1"/>
          <p:cNvSpPr>
            <a:spLocks noGrp="1"/>
          </p:cNvSpPr>
          <p:nvPr>
            <p:ph type="title"/>
          </p:nvPr>
        </p:nvSpPr>
        <p:spPr>
          <a:xfrm>
            <a:off x="360947" y="148556"/>
            <a:ext cx="11498179" cy="1325563"/>
          </a:xfrm>
        </p:spPr>
        <p:txBody>
          <a:bodyPr>
            <a:normAutofit/>
          </a:bodyPr>
          <a:lstStyle/>
          <a:p>
            <a:pPr algn="ctr"/>
            <a:r>
              <a:rPr lang="en-GB" sz="2800" b="1" dirty="0" smtClean="0">
                <a:latin typeface="Arial Black" panose="020B0A04020102020204" pitchFamily="34" charset="0"/>
              </a:rPr>
              <a:t>The Life of Pi &amp; The Pie of Life (The Wheel of Life)</a:t>
            </a:r>
            <a:endParaRPr lang="en-GB" sz="2800" b="1" dirty="0">
              <a:latin typeface="Arial Black" panose="020B0A04020102020204" pitchFamily="34" charset="0"/>
            </a:endParaRPr>
          </a:p>
        </p:txBody>
      </p:sp>
      <p:sp>
        <p:nvSpPr>
          <p:cNvPr id="6" name="TextBox 5"/>
          <p:cNvSpPr txBox="1"/>
          <p:nvPr/>
        </p:nvSpPr>
        <p:spPr>
          <a:xfrm>
            <a:off x="9865895" y="1104787"/>
            <a:ext cx="1108124" cy="369332"/>
          </a:xfrm>
          <a:prstGeom prst="rect">
            <a:avLst/>
          </a:prstGeom>
          <a:noFill/>
        </p:spPr>
        <p:txBody>
          <a:bodyPr wrap="none" rtlCol="0">
            <a:spAutoFit/>
          </a:bodyPr>
          <a:lstStyle/>
          <a:p>
            <a:r>
              <a:rPr lang="en-GB" dirty="0" smtClean="0"/>
              <a:t>Exercise 6</a:t>
            </a:r>
            <a:endParaRPr lang="en-GB" dirty="0"/>
          </a:p>
        </p:txBody>
      </p:sp>
    </p:spTree>
    <p:extLst>
      <p:ext uri="{BB962C8B-B14F-4D97-AF65-F5344CB8AC3E}">
        <p14:creationId xmlns:p14="http://schemas.microsoft.com/office/powerpoint/2010/main" val="23414859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solidFill>
                  <a:srgbClr val="92D050"/>
                </a:solidFill>
                <a:latin typeface="Cooper Black" panose="0208090404030B020404" pitchFamily="18" charset="0"/>
              </a:rPr>
              <a:t>Encouraging, Motivating &amp; Inspiring your GP Trainee</a:t>
            </a:r>
            <a:endParaRPr lang="en-GB" sz="3600" dirty="0">
              <a:solidFill>
                <a:srgbClr val="92D050"/>
              </a:solidFill>
              <a:latin typeface="Cooper Black" panose="0208090404030B020404" pitchFamily="18" charset="0"/>
            </a:endParaRP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smtClean="0">
                <a:solidFill>
                  <a:schemeClr val="bg1"/>
                </a:solidFill>
              </a:rPr>
              <a:t>ENCOURAGE </a:t>
            </a:r>
            <a:r>
              <a:rPr lang="en-GB" b="1" dirty="0" smtClean="0">
                <a:solidFill>
                  <a:schemeClr val="bg1"/>
                </a:solidFill>
                <a:sym typeface="Wingdings" panose="05000000000000000000" pitchFamily="2" charset="2"/>
              </a:rPr>
              <a:t> Maslow &amp; Self-Actualisation</a:t>
            </a:r>
          </a:p>
          <a:p>
            <a:endParaRPr lang="en-GB" dirty="0" smtClean="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smtClean="0">
                <a:solidFill>
                  <a:schemeClr val="bg1"/>
                </a:solidFill>
              </a:rPr>
              <a:t>GETTING TO KNOW THE TRAINEE</a:t>
            </a:r>
            <a:endParaRPr lang="en-GB" sz="2800" b="1" dirty="0">
              <a:solidFill>
                <a:schemeClr val="bg1"/>
              </a:solidFill>
            </a:endParaRP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MOTIVATE  </a:t>
            </a:r>
            <a:r>
              <a:rPr lang="en-GB" b="1" dirty="0">
                <a:solidFill>
                  <a:schemeClr val="bg1"/>
                </a:solidFill>
                <a:sym typeface="Wingdings" panose="05000000000000000000" pitchFamily="2" charset="2"/>
              </a:rPr>
              <a:t>Energising through MI</a:t>
            </a:r>
          </a:p>
          <a:p>
            <a:endParaRPr lang="en-GB" b="1" dirty="0" smtClean="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a:t>
            </a:r>
            <a:r>
              <a:rPr lang="en-GB" b="1" dirty="0" smtClean="0">
                <a:solidFill>
                  <a:schemeClr val="bg1"/>
                </a:solidFill>
                <a:sym typeface="Wingdings" panose="05000000000000000000" pitchFamily="2" charset="2"/>
              </a:rPr>
              <a:t>                                                Organisation</a:t>
            </a:r>
            <a:endParaRPr lang="en-GB" b="1" dirty="0">
              <a:solidFill>
                <a:schemeClr val="bg1"/>
              </a:solidFill>
            </a:endParaRPr>
          </a:p>
          <a:p>
            <a:endParaRPr lang="en-GB" b="1" dirty="0" smtClean="0">
              <a:solidFill>
                <a:schemeClr val="bg1"/>
              </a:solidFill>
              <a:sym typeface="Wingdings" panose="05000000000000000000" pitchFamily="2" charset="2"/>
            </a:endParaRPr>
          </a:p>
        </p:txBody>
      </p:sp>
      <p:sp>
        <p:nvSpPr>
          <p:cNvPr id="7" name="Down Arrow 6"/>
          <p:cNvSpPr/>
          <p:nvPr/>
        </p:nvSpPr>
        <p:spPr>
          <a:xfrm rot="16200000">
            <a:off x="905639" y="3160953"/>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091882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dirty="0" smtClean="0"/>
              <a:t>Basic Principles of Energising someone</a:t>
            </a:r>
            <a:endParaRPr lang="en-GB" sz="4800" dirty="0"/>
          </a:p>
        </p:txBody>
      </p:sp>
      <p:sp>
        <p:nvSpPr>
          <p:cNvPr id="3" name="Text Placeholder 2"/>
          <p:cNvSpPr>
            <a:spLocks noGrp="1"/>
          </p:cNvSpPr>
          <p:nvPr>
            <p:ph type="body" idx="1"/>
          </p:nvPr>
        </p:nvSpPr>
        <p:spPr/>
        <p:txBody>
          <a:bodyPr>
            <a:normAutofit/>
          </a:bodyPr>
          <a:lstStyle/>
          <a:p>
            <a:r>
              <a:rPr lang="en-GB" sz="4000" dirty="0" smtClean="0"/>
              <a:t>Motivational Interviewing</a:t>
            </a:r>
            <a:endParaRPr lang="en-GB" sz="4000" dirty="0"/>
          </a:p>
        </p:txBody>
      </p:sp>
    </p:spTree>
    <p:extLst>
      <p:ext uri="{BB962C8B-B14F-4D97-AF65-F5344CB8AC3E}">
        <p14:creationId xmlns:p14="http://schemas.microsoft.com/office/powerpoint/2010/main" val="25283576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Rectangle 65"/>
          <p:cNvSpPr>
            <a:spLocks noChangeArrowheads="1"/>
          </p:cNvSpPr>
          <p:nvPr/>
        </p:nvSpPr>
        <p:spPr bwMode="auto">
          <a:xfrm>
            <a:off x="1524000" y="0"/>
            <a:ext cx="9144000" cy="6858000"/>
          </a:xfrm>
          <a:prstGeom prst="rect">
            <a:avLst/>
          </a:prstGeom>
          <a:solidFill>
            <a:schemeClr val="tx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51" name="Rectangle 3"/>
          <p:cNvSpPr>
            <a:spLocks noChangeArrowheads="1"/>
          </p:cNvSpPr>
          <p:nvPr/>
        </p:nvSpPr>
        <p:spPr bwMode="auto">
          <a:xfrm>
            <a:off x="7391400" y="1508125"/>
            <a:ext cx="2514600" cy="4724400"/>
          </a:xfrm>
          <a:prstGeom prst="rect">
            <a:avLst/>
          </a:prstGeom>
          <a:gradFill rotWithShape="0">
            <a:gsLst>
              <a:gs pos="0">
                <a:srgbClr val="0066CC"/>
              </a:gs>
              <a:gs pos="100000">
                <a:srgbClr val="000066"/>
              </a:gs>
            </a:gsLst>
            <a:path path="shape">
              <a:fillToRect l="50000" t="50000" r="50000" b="50000"/>
            </a:path>
          </a:gradFill>
          <a:ln w="57150">
            <a:solidFill>
              <a:srgbClr val="3399FF"/>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52" name="Text Box 4"/>
          <p:cNvSpPr txBox="1">
            <a:spLocks noChangeArrowheads="1"/>
          </p:cNvSpPr>
          <p:nvPr/>
        </p:nvSpPr>
        <p:spPr bwMode="auto">
          <a:xfrm>
            <a:off x="7467600" y="149225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15</a:t>
            </a:r>
            <a:endParaRPr lang="en-US">
              <a:solidFill>
                <a:schemeClr val="bg1"/>
              </a:solidFill>
            </a:endParaRPr>
          </a:p>
        </p:txBody>
      </p:sp>
      <p:sp>
        <p:nvSpPr>
          <p:cNvPr id="2053" name="Text Box 5"/>
          <p:cNvSpPr txBox="1">
            <a:spLocks noChangeArrowheads="1"/>
          </p:cNvSpPr>
          <p:nvPr/>
        </p:nvSpPr>
        <p:spPr bwMode="auto">
          <a:xfrm>
            <a:off x="7467600" y="1812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14</a:t>
            </a:r>
            <a:endParaRPr lang="en-US">
              <a:solidFill>
                <a:srgbClr val="FFCC00"/>
              </a:solidFill>
            </a:endParaRPr>
          </a:p>
        </p:txBody>
      </p:sp>
      <p:sp>
        <p:nvSpPr>
          <p:cNvPr id="2054" name="Text Box 6"/>
          <p:cNvSpPr txBox="1">
            <a:spLocks noChangeArrowheads="1"/>
          </p:cNvSpPr>
          <p:nvPr/>
        </p:nvSpPr>
        <p:spPr bwMode="auto">
          <a:xfrm>
            <a:off x="7467600" y="2117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13</a:t>
            </a:r>
            <a:endParaRPr lang="en-US">
              <a:solidFill>
                <a:srgbClr val="FFCC00"/>
              </a:solidFill>
            </a:endParaRPr>
          </a:p>
        </p:txBody>
      </p:sp>
      <p:sp>
        <p:nvSpPr>
          <p:cNvPr id="2055" name="Text Box 7"/>
          <p:cNvSpPr txBox="1">
            <a:spLocks noChangeArrowheads="1"/>
          </p:cNvSpPr>
          <p:nvPr/>
        </p:nvSpPr>
        <p:spPr bwMode="auto">
          <a:xfrm>
            <a:off x="7467600" y="2422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12</a:t>
            </a:r>
            <a:endParaRPr lang="en-US">
              <a:solidFill>
                <a:srgbClr val="FFCC00"/>
              </a:solidFill>
            </a:endParaRPr>
          </a:p>
        </p:txBody>
      </p:sp>
      <p:sp>
        <p:nvSpPr>
          <p:cNvPr id="2056" name="Text Box 8"/>
          <p:cNvSpPr txBox="1">
            <a:spLocks noChangeArrowheads="1"/>
          </p:cNvSpPr>
          <p:nvPr/>
        </p:nvSpPr>
        <p:spPr bwMode="auto">
          <a:xfrm>
            <a:off x="7467600" y="2727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11</a:t>
            </a:r>
            <a:endParaRPr lang="en-US">
              <a:solidFill>
                <a:srgbClr val="FFCC00"/>
              </a:solidFill>
            </a:endParaRPr>
          </a:p>
        </p:txBody>
      </p:sp>
      <p:sp>
        <p:nvSpPr>
          <p:cNvPr id="2057" name="Text Box 9"/>
          <p:cNvSpPr txBox="1">
            <a:spLocks noChangeArrowheads="1"/>
          </p:cNvSpPr>
          <p:nvPr/>
        </p:nvSpPr>
        <p:spPr bwMode="auto">
          <a:xfrm>
            <a:off x="7467600" y="30321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10</a:t>
            </a:r>
            <a:endParaRPr lang="en-US">
              <a:solidFill>
                <a:schemeClr val="bg1"/>
              </a:solidFill>
            </a:endParaRPr>
          </a:p>
        </p:txBody>
      </p:sp>
      <p:sp>
        <p:nvSpPr>
          <p:cNvPr id="2058" name="Text Box 10"/>
          <p:cNvSpPr txBox="1">
            <a:spLocks noChangeArrowheads="1"/>
          </p:cNvSpPr>
          <p:nvPr/>
        </p:nvSpPr>
        <p:spPr bwMode="auto">
          <a:xfrm>
            <a:off x="7467600" y="3336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9</a:t>
            </a:r>
            <a:endParaRPr lang="en-US">
              <a:solidFill>
                <a:srgbClr val="FFCC00"/>
              </a:solidFill>
            </a:endParaRPr>
          </a:p>
        </p:txBody>
      </p:sp>
      <p:sp>
        <p:nvSpPr>
          <p:cNvPr id="2059" name="Text Box 11"/>
          <p:cNvSpPr txBox="1">
            <a:spLocks noChangeArrowheads="1"/>
          </p:cNvSpPr>
          <p:nvPr/>
        </p:nvSpPr>
        <p:spPr bwMode="auto">
          <a:xfrm>
            <a:off x="7467600" y="3641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8</a:t>
            </a:r>
            <a:endParaRPr lang="en-US">
              <a:solidFill>
                <a:srgbClr val="FFCC00"/>
              </a:solidFill>
            </a:endParaRPr>
          </a:p>
        </p:txBody>
      </p:sp>
      <p:sp>
        <p:nvSpPr>
          <p:cNvPr id="2060" name="Text Box 12"/>
          <p:cNvSpPr txBox="1">
            <a:spLocks noChangeArrowheads="1"/>
          </p:cNvSpPr>
          <p:nvPr/>
        </p:nvSpPr>
        <p:spPr bwMode="auto">
          <a:xfrm>
            <a:off x="7467600" y="3946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7</a:t>
            </a:r>
            <a:endParaRPr lang="en-US">
              <a:solidFill>
                <a:srgbClr val="FFCC00"/>
              </a:solidFill>
            </a:endParaRPr>
          </a:p>
        </p:txBody>
      </p:sp>
      <p:sp>
        <p:nvSpPr>
          <p:cNvPr id="2061" name="Text Box 13"/>
          <p:cNvSpPr txBox="1">
            <a:spLocks noChangeArrowheads="1"/>
          </p:cNvSpPr>
          <p:nvPr/>
        </p:nvSpPr>
        <p:spPr bwMode="auto">
          <a:xfrm>
            <a:off x="7467600" y="4251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6</a:t>
            </a:r>
            <a:endParaRPr lang="en-US">
              <a:solidFill>
                <a:srgbClr val="FFCC00"/>
              </a:solidFill>
            </a:endParaRPr>
          </a:p>
        </p:txBody>
      </p:sp>
      <p:sp>
        <p:nvSpPr>
          <p:cNvPr id="2062" name="Text Box 14"/>
          <p:cNvSpPr txBox="1">
            <a:spLocks noChangeArrowheads="1"/>
          </p:cNvSpPr>
          <p:nvPr/>
        </p:nvSpPr>
        <p:spPr bwMode="auto">
          <a:xfrm>
            <a:off x="7467600" y="45561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5</a:t>
            </a:r>
          </a:p>
        </p:txBody>
      </p:sp>
      <p:sp>
        <p:nvSpPr>
          <p:cNvPr id="2063" name="Text Box 15"/>
          <p:cNvSpPr txBox="1">
            <a:spLocks noChangeArrowheads="1"/>
          </p:cNvSpPr>
          <p:nvPr/>
        </p:nvSpPr>
        <p:spPr bwMode="auto">
          <a:xfrm>
            <a:off x="7467600" y="4860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4</a:t>
            </a:r>
            <a:endParaRPr lang="en-US">
              <a:solidFill>
                <a:srgbClr val="FFCC00"/>
              </a:solidFill>
            </a:endParaRPr>
          </a:p>
        </p:txBody>
      </p:sp>
      <p:sp>
        <p:nvSpPr>
          <p:cNvPr id="2064" name="Text Box 16"/>
          <p:cNvSpPr txBox="1">
            <a:spLocks noChangeArrowheads="1"/>
          </p:cNvSpPr>
          <p:nvPr/>
        </p:nvSpPr>
        <p:spPr bwMode="auto">
          <a:xfrm>
            <a:off x="7467600" y="5165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3</a:t>
            </a:r>
            <a:endParaRPr lang="en-US">
              <a:solidFill>
                <a:srgbClr val="FFCC00"/>
              </a:solidFill>
            </a:endParaRPr>
          </a:p>
        </p:txBody>
      </p:sp>
      <p:sp>
        <p:nvSpPr>
          <p:cNvPr id="2065" name="Text Box 17"/>
          <p:cNvSpPr txBox="1">
            <a:spLocks noChangeArrowheads="1"/>
          </p:cNvSpPr>
          <p:nvPr/>
        </p:nvSpPr>
        <p:spPr bwMode="auto">
          <a:xfrm>
            <a:off x="7467600" y="5470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2</a:t>
            </a:r>
            <a:endParaRPr lang="en-US">
              <a:solidFill>
                <a:srgbClr val="FFCC00"/>
              </a:solidFill>
            </a:endParaRPr>
          </a:p>
        </p:txBody>
      </p:sp>
      <p:sp>
        <p:nvSpPr>
          <p:cNvPr id="2066" name="Text Box 18"/>
          <p:cNvSpPr txBox="1">
            <a:spLocks noChangeArrowheads="1"/>
          </p:cNvSpPr>
          <p:nvPr/>
        </p:nvSpPr>
        <p:spPr bwMode="auto">
          <a:xfrm>
            <a:off x="7467600" y="5775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a:t>
            </a:r>
            <a:endParaRPr lang="en-US">
              <a:solidFill>
                <a:srgbClr val="FFCC00"/>
              </a:solidFill>
            </a:endParaRPr>
          </a:p>
        </p:txBody>
      </p:sp>
      <p:sp>
        <p:nvSpPr>
          <p:cNvPr id="2067" name="Text Box 19"/>
          <p:cNvSpPr txBox="1">
            <a:spLocks noChangeArrowheads="1"/>
          </p:cNvSpPr>
          <p:nvPr/>
        </p:nvSpPr>
        <p:spPr bwMode="auto">
          <a:xfrm>
            <a:off x="8305800" y="1508125"/>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£1 Million</a:t>
            </a:r>
            <a:endParaRPr lang="en-US" dirty="0">
              <a:solidFill>
                <a:schemeClr val="bg1"/>
              </a:solidFill>
            </a:endParaRPr>
          </a:p>
        </p:txBody>
      </p:sp>
      <p:sp>
        <p:nvSpPr>
          <p:cNvPr id="2068" name="Text Box 20"/>
          <p:cNvSpPr txBox="1">
            <a:spLocks noChangeArrowheads="1"/>
          </p:cNvSpPr>
          <p:nvPr/>
        </p:nvSpPr>
        <p:spPr bwMode="auto">
          <a:xfrm>
            <a:off x="8305800" y="1828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£500,000</a:t>
            </a:r>
            <a:endParaRPr lang="en-US" dirty="0">
              <a:solidFill>
                <a:srgbClr val="FFCC00"/>
              </a:solidFill>
            </a:endParaRPr>
          </a:p>
        </p:txBody>
      </p:sp>
      <p:sp>
        <p:nvSpPr>
          <p:cNvPr id="2069" name="Text Box 21"/>
          <p:cNvSpPr txBox="1">
            <a:spLocks noChangeArrowheads="1"/>
          </p:cNvSpPr>
          <p:nvPr/>
        </p:nvSpPr>
        <p:spPr bwMode="auto">
          <a:xfrm>
            <a:off x="8305800" y="2133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£250,000</a:t>
            </a:r>
            <a:endParaRPr lang="en-US" dirty="0">
              <a:solidFill>
                <a:srgbClr val="FFCC00"/>
              </a:solidFill>
            </a:endParaRPr>
          </a:p>
        </p:txBody>
      </p:sp>
      <p:sp>
        <p:nvSpPr>
          <p:cNvPr id="2070" name="Text Box 22"/>
          <p:cNvSpPr txBox="1">
            <a:spLocks noChangeArrowheads="1"/>
          </p:cNvSpPr>
          <p:nvPr/>
        </p:nvSpPr>
        <p:spPr bwMode="auto">
          <a:xfrm>
            <a:off x="8305800" y="2438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£125,000</a:t>
            </a:r>
            <a:endParaRPr lang="en-US" dirty="0">
              <a:solidFill>
                <a:srgbClr val="FFCC00"/>
              </a:solidFill>
            </a:endParaRPr>
          </a:p>
        </p:txBody>
      </p:sp>
      <p:sp>
        <p:nvSpPr>
          <p:cNvPr id="2071" name="Text Box 23"/>
          <p:cNvSpPr txBox="1">
            <a:spLocks noChangeArrowheads="1"/>
          </p:cNvSpPr>
          <p:nvPr/>
        </p:nvSpPr>
        <p:spPr bwMode="auto">
          <a:xfrm>
            <a:off x="8305800" y="2743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£64,000</a:t>
            </a:r>
            <a:endParaRPr lang="en-US" dirty="0">
              <a:solidFill>
                <a:srgbClr val="FFCC00"/>
              </a:solidFill>
            </a:endParaRPr>
          </a:p>
        </p:txBody>
      </p:sp>
      <p:sp>
        <p:nvSpPr>
          <p:cNvPr id="2072" name="Text Box 24"/>
          <p:cNvSpPr txBox="1">
            <a:spLocks noChangeArrowheads="1"/>
          </p:cNvSpPr>
          <p:nvPr/>
        </p:nvSpPr>
        <p:spPr bwMode="auto">
          <a:xfrm>
            <a:off x="8305800" y="30480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£32,000</a:t>
            </a:r>
            <a:endParaRPr lang="en-US" dirty="0">
              <a:solidFill>
                <a:schemeClr val="bg1"/>
              </a:solidFill>
            </a:endParaRPr>
          </a:p>
        </p:txBody>
      </p:sp>
      <p:sp>
        <p:nvSpPr>
          <p:cNvPr id="2073" name="Text Box 25"/>
          <p:cNvSpPr txBox="1">
            <a:spLocks noChangeArrowheads="1"/>
          </p:cNvSpPr>
          <p:nvPr/>
        </p:nvSpPr>
        <p:spPr bwMode="auto">
          <a:xfrm>
            <a:off x="8305800" y="3352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£16,000</a:t>
            </a:r>
            <a:endParaRPr lang="en-US" dirty="0">
              <a:solidFill>
                <a:srgbClr val="FFCC00"/>
              </a:solidFill>
            </a:endParaRPr>
          </a:p>
        </p:txBody>
      </p:sp>
      <p:sp>
        <p:nvSpPr>
          <p:cNvPr id="2074" name="Text Box 26"/>
          <p:cNvSpPr txBox="1">
            <a:spLocks noChangeArrowheads="1"/>
          </p:cNvSpPr>
          <p:nvPr/>
        </p:nvSpPr>
        <p:spPr bwMode="auto">
          <a:xfrm>
            <a:off x="8305800" y="3657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£8,000</a:t>
            </a:r>
            <a:endParaRPr lang="en-US" dirty="0">
              <a:solidFill>
                <a:srgbClr val="FFCC00"/>
              </a:solidFill>
            </a:endParaRPr>
          </a:p>
        </p:txBody>
      </p:sp>
      <p:sp>
        <p:nvSpPr>
          <p:cNvPr id="2075" name="Text Box 27"/>
          <p:cNvSpPr txBox="1">
            <a:spLocks noChangeArrowheads="1"/>
          </p:cNvSpPr>
          <p:nvPr/>
        </p:nvSpPr>
        <p:spPr bwMode="auto">
          <a:xfrm>
            <a:off x="8305800" y="3962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£4,000</a:t>
            </a:r>
            <a:endParaRPr lang="en-US" dirty="0">
              <a:solidFill>
                <a:srgbClr val="FFCC00"/>
              </a:solidFill>
            </a:endParaRPr>
          </a:p>
        </p:txBody>
      </p:sp>
      <p:sp>
        <p:nvSpPr>
          <p:cNvPr id="2076" name="Text Box 28"/>
          <p:cNvSpPr txBox="1">
            <a:spLocks noChangeArrowheads="1"/>
          </p:cNvSpPr>
          <p:nvPr/>
        </p:nvSpPr>
        <p:spPr bwMode="auto">
          <a:xfrm>
            <a:off x="8305800" y="4267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£2,000</a:t>
            </a:r>
            <a:endParaRPr lang="en-US" dirty="0">
              <a:solidFill>
                <a:srgbClr val="FFCC00"/>
              </a:solidFill>
            </a:endParaRPr>
          </a:p>
        </p:txBody>
      </p:sp>
      <p:sp>
        <p:nvSpPr>
          <p:cNvPr id="2077" name="Text Box 29"/>
          <p:cNvSpPr txBox="1">
            <a:spLocks noChangeArrowheads="1"/>
          </p:cNvSpPr>
          <p:nvPr/>
        </p:nvSpPr>
        <p:spPr bwMode="auto">
          <a:xfrm>
            <a:off x="8305800" y="45720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£1,000</a:t>
            </a:r>
          </a:p>
        </p:txBody>
      </p:sp>
      <p:sp>
        <p:nvSpPr>
          <p:cNvPr id="2078" name="Text Box 30"/>
          <p:cNvSpPr txBox="1">
            <a:spLocks noChangeArrowheads="1"/>
          </p:cNvSpPr>
          <p:nvPr/>
        </p:nvSpPr>
        <p:spPr bwMode="auto">
          <a:xfrm>
            <a:off x="8305801" y="4876800"/>
            <a:ext cx="1000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£500</a:t>
            </a:r>
            <a:endParaRPr lang="en-US" dirty="0">
              <a:solidFill>
                <a:srgbClr val="FFCC00"/>
              </a:solidFill>
            </a:endParaRPr>
          </a:p>
        </p:txBody>
      </p:sp>
      <p:sp>
        <p:nvSpPr>
          <p:cNvPr id="2079" name="Text Box 31"/>
          <p:cNvSpPr txBox="1">
            <a:spLocks noChangeArrowheads="1"/>
          </p:cNvSpPr>
          <p:nvPr/>
        </p:nvSpPr>
        <p:spPr bwMode="auto">
          <a:xfrm>
            <a:off x="8305800" y="5181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£300</a:t>
            </a:r>
            <a:endParaRPr lang="en-US" dirty="0">
              <a:solidFill>
                <a:srgbClr val="FFCC00"/>
              </a:solidFill>
            </a:endParaRPr>
          </a:p>
        </p:txBody>
      </p:sp>
      <p:sp>
        <p:nvSpPr>
          <p:cNvPr id="2080" name="Text Box 32"/>
          <p:cNvSpPr txBox="1">
            <a:spLocks noChangeArrowheads="1"/>
          </p:cNvSpPr>
          <p:nvPr/>
        </p:nvSpPr>
        <p:spPr bwMode="auto">
          <a:xfrm>
            <a:off x="8305800" y="5486400"/>
            <a:ext cx="1333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£200</a:t>
            </a:r>
            <a:endParaRPr lang="en-US" dirty="0">
              <a:solidFill>
                <a:srgbClr val="FFCC00"/>
              </a:solidFill>
            </a:endParaRPr>
          </a:p>
        </p:txBody>
      </p:sp>
      <p:sp>
        <p:nvSpPr>
          <p:cNvPr id="2081" name="Text Box 33"/>
          <p:cNvSpPr txBox="1">
            <a:spLocks noChangeArrowheads="1"/>
          </p:cNvSpPr>
          <p:nvPr/>
        </p:nvSpPr>
        <p:spPr bwMode="auto">
          <a:xfrm>
            <a:off x="8305800" y="5791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£100</a:t>
            </a:r>
            <a:endParaRPr lang="en-US" dirty="0">
              <a:solidFill>
                <a:srgbClr val="FFCC00"/>
              </a:solidFill>
            </a:endParaRPr>
          </a:p>
        </p:txBody>
      </p:sp>
      <p:sp>
        <p:nvSpPr>
          <p:cNvPr id="2082" name="Oval 34"/>
          <p:cNvSpPr>
            <a:spLocks noChangeArrowheads="1"/>
          </p:cNvSpPr>
          <p:nvPr/>
        </p:nvSpPr>
        <p:spPr bwMode="auto">
          <a:xfrm>
            <a:off x="8001000" y="5927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3" name="Oval 35"/>
          <p:cNvSpPr>
            <a:spLocks noChangeArrowheads="1"/>
          </p:cNvSpPr>
          <p:nvPr/>
        </p:nvSpPr>
        <p:spPr bwMode="auto">
          <a:xfrm>
            <a:off x="8001000" y="5622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4" name="Oval 36"/>
          <p:cNvSpPr>
            <a:spLocks noChangeArrowheads="1"/>
          </p:cNvSpPr>
          <p:nvPr/>
        </p:nvSpPr>
        <p:spPr bwMode="auto">
          <a:xfrm>
            <a:off x="8001000" y="5318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5" name="Oval 37"/>
          <p:cNvSpPr>
            <a:spLocks noChangeArrowheads="1"/>
          </p:cNvSpPr>
          <p:nvPr/>
        </p:nvSpPr>
        <p:spPr bwMode="auto">
          <a:xfrm>
            <a:off x="8001000" y="5013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6" name="Oval 38"/>
          <p:cNvSpPr>
            <a:spLocks noChangeArrowheads="1"/>
          </p:cNvSpPr>
          <p:nvPr/>
        </p:nvSpPr>
        <p:spPr bwMode="auto">
          <a:xfrm>
            <a:off x="8001000" y="4708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7" name="Oval 39"/>
          <p:cNvSpPr>
            <a:spLocks noChangeArrowheads="1"/>
          </p:cNvSpPr>
          <p:nvPr/>
        </p:nvSpPr>
        <p:spPr bwMode="auto">
          <a:xfrm>
            <a:off x="8001000" y="4403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8" name="Oval 40"/>
          <p:cNvSpPr>
            <a:spLocks noChangeArrowheads="1"/>
          </p:cNvSpPr>
          <p:nvPr/>
        </p:nvSpPr>
        <p:spPr bwMode="auto">
          <a:xfrm>
            <a:off x="8001000" y="4098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9" name="Oval 41"/>
          <p:cNvSpPr>
            <a:spLocks noChangeArrowheads="1"/>
          </p:cNvSpPr>
          <p:nvPr/>
        </p:nvSpPr>
        <p:spPr bwMode="auto">
          <a:xfrm>
            <a:off x="8001000" y="3794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0" name="Oval 42"/>
          <p:cNvSpPr>
            <a:spLocks noChangeArrowheads="1"/>
          </p:cNvSpPr>
          <p:nvPr/>
        </p:nvSpPr>
        <p:spPr bwMode="auto">
          <a:xfrm>
            <a:off x="8001000" y="3489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1" name="Oval 43"/>
          <p:cNvSpPr>
            <a:spLocks noChangeArrowheads="1"/>
          </p:cNvSpPr>
          <p:nvPr/>
        </p:nvSpPr>
        <p:spPr bwMode="auto">
          <a:xfrm>
            <a:off x="8001000" y="3184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2092" name="Oval 44"/>
          <p:cNvSpPr>
            <a:spLocks noChangeArrowheads="1"/>
          </p:cNvSpPr>
          <p:nvPr/>
        </p:nvSpPr>
        <p:spPr bwMode="auto">
          <a:xfrm>
            <a:off x="8001000" y="2879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3" name="Oval 45"/>
          <p:cNvSpPr>
            <a:spLocks noChangeArrowheads="1"/>
          </p:cNvSpPr>
          <p:nvPr/>
        </p:nvSpPr>
        <p:spPr bwMode="auto">
          <a:xfrm>
            <a:off x="8001000" y="2574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4" name="Oval 46"/>
          <p:cNvSpPr>
            <a:spLocks noChangeArrowheads="1"/>
          </p:cNvSpPr>
          <p:nvPr/>
        </p:nvSpPr>
        <p:spPr bwMode="auto">
          <a:xfrm>
            <a:off x="8001000" y="2270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5" name="Oval 47"/>
          <p:cNvSpPr>
            <a:spLocks noChangeArrowheads="1"/>
          </p:cNvSpPr>
          <p:nvPr/>
        </p:nvSpPr>
        <p:spPr bwMode="auto">
          <a:xfrm>
            <a:off x="8001000" y="1965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6" name="Oval 48"/>
          <p:cNvSpPr>
            <a:spLocks noChangeArrowheads="1"/>
          </p:cNvSpPr>
          <p:nvPr/>
        </p:nvSpPr>
        <p:spPr bwMode="auto">
          <a:xfrm>
            <a:off x="8001000" y="1660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3121" name="Text Box 49"/>
          <p:cNvSpPr txBox="1">
            <a:spLocks noChangeArrowheads="1"/>
          </p:cNvSpPr>
          <p:nvPr/>
        </p:nvSpPr>
        <p:spPr bwMode="auto">
          <a:xfrm>
            <a:off x="1843088" y="1973263"/>
            <a:ext cx="52578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spcBef>
                <a:spcPct val="50000"/>
              </a:spcBef>
            </a:pPr>
            <a:r>
              <a:rPr lang="en-US" sz="5400" dirty="0">
                <a:solidFill>
                  <a:schemeClr val="bg1"/>
                </a:solidFill>
                <a:latin typeface="Arial" panose="020B0604020202020204" pitchFamily="34" charset="0"/>
              </a:rPr>
              <a:t>Welcome to</a:t>
            </a:r>
            <a:br>
              <a:rPr lang="en-US" sz="5400" dirty="0">
                <a:solidFill>
                  <a:schemeClr val="bg1"/>
                </a:solidFill>
                <a:latin typeface="Arial" panose="020B0604020202020204" pitchFamily="34" charset="0"/>
              </a:rPr>
            </a:br>
            <a:r>
              <a:rPr lang="en-US" sz="5400" dirty="0">
                <a:solidFill>
                  <a:schemeClr val="bg1"/>
                </a:solidFill>
                <a:latin typeface="Arial" panose="020B0604020202020204" pitchFamily="34" charset="0"/>
              </a:rPr>
              <a:t/>
            </a:r>
            <a:br>
              <a:rPr lang="en-US" sz="5400" dirty="0">
                <a:solidFill>
                  <a:schemeClr val="bg1"/>
                </a:solidFill>
                <a:latin typeface="Arial" panose="020B0604020202020204" pitchFamily="34" charset="0"/>
              </a:rPr>
            </a:br>
            <a:r>
              <a:rPr lang="en-US" sz="5400" dirty="0">
                <a:solidFill>
                  <a:schemeClr val="bg1"/>
                </a:solidFill>
                <a:latin typeface="Arial" panose="020B0604020202020204" pitchFamily="34" charset="0"/>
              </a:rPr>
              <a:t> </a:t>
            </a:r>
            <a:r>
              <a:rPr lang="en-US" sz="5400" b="1" i="1" dirty="0">
                <a:solidFill>
                  <a:schemeClr val="bg1"/>
                </a:solidFill>
                <a:latin typeface="Arial" panose="020B0604020202020204" pitchFamily="34" charset="0"/>
              </a:rPr>
              <a:t>Who Wants to be a </a:t>
            </a:r>
            <a:r>
              <a:rPr lang="en-US" sz="5400" b="1" i="1" dirty="0" smtClean="0">
                <a:solidFill>
                  <a:schemeClr val="bg1"/>
                </a:solidFill>
                <a:latin typeface="Arial" panose="020B0604020202020204" pitchFamily="34" charset="0"/>
              </a:rPr>
              <a:t>HALF-A-Millionaire</a:t>
            </a:r>
            <a:endParaRPr lang="en-US" sz="5400" dirty="0">
              <a:solidFill>
                <a:schemeClr val="bg1"/>
              </a:solidFill>
            </a:endParaRPr>
          </a:p>
        </p:txBody>
      </p:sp>
      <p:sp>
        <p:nvSpPr>
          <p:cNvPr id="2098" name="Oval 50"/>
          <p:cNvSpPr>
            <a:spLocks noChangeArrowheads="1"/>
          </p:cNvSpPr>
          <p:nvPr/>
        </p:nvSpPr>
        <p:spPr bwMode="auto">
          <a:xfrm>
            <a:off x="64770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9" name="Oval 51"/>
          <p:cNvSpPr>
            <a:spLocks noChangeArrowheads="1"/>
          </p:cNvSpPr>
          <p:nvPr/>
        </p:nvSpPr>
        <p:spPr bwMode="auto">
          <a:xfrm>
            <a:off x="93726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0" name="Oval 52"/>
          <p:cNvSpPr>
            <a:spLocks noChangeArrowheads="1"/>
          </p:cNvSpPr>
          <p:nvPr/>
        </p:nvSpPr>
        <p:spPr bwMode="auto">
          <a:xfrm>
            <a:off x="79248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1" name="Text Box 53"/>
          <p:cNvSpPr txBox="1">
            <a:spLocks noChangeArrowheads="1"/>
          </p:cNvSpPr>
          <p:nvPr/>
        </p:nvSpPr>
        <p:spPr bwMode="auto">
          <a:xfrm>
            <a:off x="6661150" y="6731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b="1">
                <a:solidFill>
                  <a:schemeClr val="bg1"/>
                </a:solidFill>
                <a:latin typeface="Arial" panose="020B0604020202020204" pitchFamily="34" charset="0"/>
              </a:rPr>
              <a:t>50:50</a:t>
            </a:r>
            <a:endParaRPr lang="en-US">
              <a:solidFill>
                <a:schemeClr val="bg1"/>
              </a:solidFill>
            </a:endParaRPr>
          </a:p>
        </p:txBody>
      </p:sp>
      <p:pic>
        <p:nvPicPr>
          <p:cNvPr id="2102" name="Picture 5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8274050" y="565151"/>
            <a:ext cx="51435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3" name="AutoShape 55"/>
          <p:cNvSpPr>
            <a:spLocks noChangeArrowheads="1"/>
          </p:cNvSpPr>
          <p:nvPr/>
        </p:nvSpPr>
        <p:spPr bwMode="auto">
          <a:xfrm rot="5400000">
            <a:off x="9547225" y="8001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4" name="Oval 56"/>
          <p:cNvSpPr>
            <a:spLocks noChangeArrowheads="1"/>
          </p:cNvSpPr>
          <p:nvPr/>
        </p:nvSpPr>
        <p:spPr bwMode="auto">
          <a:xfrm>
            <a:off x="9623425" y="6477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5" name="AutoShape 57"/>
          <p:cNvSpPr>
            <a:spLocks noChangeArrowheads="1"/>
          </p:cNvSpPr>
          <p:nvPr/>
        </p:nvSpPr>
        <p:spPr bwMode="auto">
          <a:xfrm rot="5400000">
            <a:off x="9852025" y="8763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6" name="Oval 58"/>
          <p:cNvSpPr>
            <a:spLocks noChangeArrowheads="1"/>
          </p:cNvSpPr>
          <p:nvPr/>
        </p:nvSpPr>
        <p:spPr bwMode="auto">
          <a:xfrm>
            <a:off x="9928225" y="7239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7" name="AutoShape 59"/>
          <p:cNvSpPr>
            <a:spLocks noChangeArrowheads="1"/>
          </p:cNvSpPr>
          <p:nvPr/>
        </p:nvSpPr>
        <p:spPr bwMode="auto">
          <a:xfrm rot="5400000">
            <a:off x="10156825" y="8001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8" name="Oval 60"/>
          <p:cNvSpPr>
            <a:spLocks noChangeArrowheads="1"/>
          </p:cNvSpPr>
          <p:nvPr/>
        </p:nvSpPr>
        <p:spPr bwMode="auto">
          <a:xfrm>
            <a:off x="10233025" y="6477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pic>
        <p:nvPicPr>
          <p:cNvPr id="2114" name="letsplaytheme.wav">
            <a:hlinkClick r:id="" action="ppaction://media"/>
          </p:cNvPr>
          <p:cNvPicPr>
            <a:picLocks noRot="1" noChangeAspect="1" noChangeArrowheads="1"/>
          </p:cNvPicPr>
          <p:nvPr>
            <a:audioFile r:link="rId2"/>
          </p:nvPr>
        </p:nvPicPr>
        <p:blipFill>
          <a:blip r:embed="rId5">
            <a:extLst>
              <a:ext uri="{28A0092B-C50C-407E-A947-70E740481C1C}">
                <a14:useLocalDpi xmlns:a14="http://schemas.microsoft.com/office/drawing/2010/main" val="0"/>
              </a:ext>
            </a:extLst>
          </a:blip>
          <a:srcRect/>
          <a:stretch>
            <a:fillRect/>
          </a:stretch>
        </p:blipFill>
        <p:spPr bwMode="auto">
          <a:xfrm>
            <a:off x="1036320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26885183"/>
      </p:ext>
    </p:extLst>
  </p:cSld>
  <p:clrMapOvr>
    <a:masterClrMapping/>
  </p:clrMapOvr>
  <p:transition advClick="0" advTm="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114"/>
                                        </p:tgtEl>
                                      </p:cBhvr>
                                    </p:cmd>
                                  </p:childTnLst>
                                </p:cTn>
                              </p:par>
                              <p:par>
                                <p:cTn id="7" presetID="19" presetClass="entr" presetSubtype="10" fill="hold" grpId="0" nodeType="withEffect">
                                  <p:stCondLst>
                                    <p:cond delay="0"/>
                                  </p:stCondLst>
                                  <p:childTnLst>
                                    <p:set>
                                      <p:cBhvr>
                                        <p:cTn id="8" dur="1" fill="hold">
                                          <p:stCondLst>
                                            <p:cond delay="0"/>
                                          </p:stCondLst>
                                        </p:cTn>
                                        <p:tgtEl>
                                          <p:spTgt spid="3121"/>
                                        </p:tgtEl>
                                        <p:attrNameLst>
                                          <p:attrName>style.visibility</p:attrName>
                                        </p:attrNameLst>
                                      </p:cBhvr>
                                      <p:to>
                                        <p:strVal val="visible"/>
                                      </p:to>
                                    </p:set>
                                    <p:anim calcmode="lin" valueType="num">
                                      <p:cBhvr>
                                        <p:cTn id="9" dur="5000" fill="hold"/>
                                        <p:tgtEl>
                                          <p:spTgt spid="3121"/>
                                        </p:tgtEl>
                                        <p:attrNameLst>
                                          <p:attrName>ppt_w</p:attrName>
                                        </p:attrNameLst>
                                      </p:cBhvr>
                                      <p:tavLst>
                                        <p:tav tm="0" fmla="#ppt_w*sin(2.5*pi*$)">
                                          <p:val>
                                            <p:fltVal val="0"/>
                                          </p:val>
                                        </p:tav>
                                        <p:tav tm="100000">
                                          <p:val>
                                            <p:fltVal val="1"/>
                                          </p:val>
                                        </p:tav>
                                      </p:tavLst>
                                    </p:anim>
                                    <p:anim calcmode="lin" valueType="num">
                                      <p:cBhvr>
                                        <p:cTn id="10" dur="5000" fill="hold"/>
                                        <p:tgtEl>
                                          <p:spTgt spid="31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4" showWhenStopped="0">
                <p:cTn id="11" fill="hold" display="0">
                  <p:stCondLst>
                    <p:cond delay="indefinite"/>
                  </p:stCondLst>
                  <p:endCondLst>
                    <p:cond evt="onPrev" delay="0">
                      <p:tgtEl>
                        <p:sldTgt/>
                      </p:tgtEl>
                    </p:cond>
                    <p:cond evt="onStopAudio" delay="0">
                      <p:tgtEl>
                        <p:sldTgt/>
                      </p:tgtEl>
                    </p:cond>
                  </p:endCondLst>
                </p:cTn>
                <p:tgtEl>
                  <p:spTgt spid="2114"/>
                </p:tgtEl>
              </p:cMediaNode>
            </p:audio>
          </p:childTnLst>
        </p:cTn>
      </p:par>
    </p:tnLst>
    <p:bldLst>
      <p:bldP spid="3121"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675656" y="1988840"/>
            <a:ext cx="8763000" cy="2667000"/>
          </a:xfrm>
          <a:noFill/>
        </p:spPr>
        <p:txBody>
          <a:bodyPr anchor="ctr">
            <a:normAutofit fontScale="90000"/>
          </a:bodyPr>
          <a:lstStyle/>
          <a:p>
            <a:r>
              <a:rPr lang="en-GB" sz="5400" dirty="0">
                <a:solidFill>
                  <a:schemeClr val="bg1"/>
                </a:solidFill>
                <a:effectLst>
                  <a:outerShdw blurRad="38100" dist="38100" dir="2700000" algn="tl">
                    <a:srgbClr val="808080"/>
                  </a:outerShdw>
                </a:effectLst>
                <a:latin typeface="Poor Richard" panose="02080502050505020702" pitchFamily="18" charset="0"/>
              </a:rPr>
              <a:t>Basic Principles of </a:t>
            </a:r>
            <a:r>
              <a:rPr lang="en-GB" sz="5400" dirty="0" smtClean="0">
                <a:solidFill>
                  <a:schemeClr val="bg1"/>
                </a:solidFill>
                <a:effectLst>
                  <a:outerShdw blurRad="38100" dist="38100" dir="2700000" algn="tl">
                    <a:srgbClr val="808080"/>
                  </a:outerShdw>
                </a:effectLst>
                <a:latin typeface="Poor Richard" panose="02080502050505020702" pitchFamily="18" charset="0"/>
              </a:rPr>
              <a:t>Motivational Interviewing</a:t>
            </a:r>
            <a:r>
              <a:rPr lang="en-GB" sz="5400" dirty="0">
                <a:solidFill>
                  <a:schemeClr val="bg1"/>
                </a:solidFill>
                <a:effectLst>
                  <a:outerShdw blurRad="38100" dist="38100" dir="2700000" algn="tl">
                    <a:srgbClr val="808080"/>
                  </a:outerShdw>
                </a:effectLst>
                <a:latin typeface="Poor Richard" panose="02080502050505020702" pitchFamily="18" charset="0"/>
              </a:rPr>
              <a:t/>
            </a:r>
            <a:br>
              <a:rPr lang="en-GB" sz="5400" dirty="0">
                <a:solidFill>
                  <a:schemeClr val="bg1"/>
                </a:solidFill>
                <a:effectLst>
                  <a:outerShdw blurRad="38100" dist="38100" dir="2700000" algn="tl">
                    <a:srgbClr val="808080"/>
                  </a:outerShdw>
                </a:effectLst>
                <a:latin typeface="Poor Richard" panose="02080502050505020702" pitchFamily="18" charset="0"/>
              </a:rPr>
            </a:br>
            <a:r>
              <a:rPr lang="en-GB" sz="5400" dirty="0">
                <a:solidFill>
                  <a:schemeClr val="bg1"/>
                </a:solidFill>
                <a:effectLst>
                  <a:outerShdw blurRad="38100" dist="38100" dir="2700000" algn="tl">
                    <a:srgbClr val="808080"/>
                  </a:outerShdw>
                </a:effectLst>
                <a:latin typeface="Poor Richard" panose="02080502050505020702" pitchFamily="18" charset="0"/>
              </a:rPr>
              <a:t/>
            </a:r>
            <a:br>
              <a:rPr lang="en-GB" sz="5400" dirty="0">
                <a:solidFill>
                  <a:schemeClr val="bg1"/>
                </a:solidFill>
                <a:effectLst>
                  <a:outerShdw blurRad="38100" dist="38100" dir="2700000" algn="tl">
                    <a:srgbClr val="808080"/>
                  </a:outerShdw>
                </a:effectLst>
                <a:latin typeface="Poor Richard" panose="02080502050505020702" pitchFamily="18" charset="0"/>
              </a:rPr>
            </a:br>
            <a:r>
              <a:rPr lang="en-GB" sz="4000" i="1" dirty="0">
                <a:solidFill>
                  <a:srgbClr val="FFFF00"/>
                </a:solidFill>
                <a:effectLst>
                  <a:outerShdw blurRad="38100" dist="38100" dir="2700000" algn="tl">
                    <a:srgbClr val="808080"/>
                  </a:outerShdw>
                </a:effectLst>
                <a:latin typeface="Poor Richard" panose="02080502050505020702" pitchFamily="18" charset="0"/>
              </a:rPr>
              <a:t>Are you ready to play?</a:t>
            </a:r>
            <a:r>
              <a:rPr lang="en-GB" sz="5400" dirty="0">
                <a:solidFill>
                  <a:schemeClr val="bg1"/>
                </a:solidFill>
                <a:latin typeface="Old English Text MT" panose="03040902040508030806" pitchFamily="66" charset="0"/>
              </a:rPr>
              <a:t/>
            </a:r>
            <a:br>
              <a:rPr lang="en-GB" sz="5400" dirty="0">
                <a:solidFill>
                  <a:schemeClr val="bg1"/>
                </a:solidFill>
                <a:latin typeface="Old English Text MT" panose="03040902040508030806" pitchFamily="66" charset="0"/>
              </a:rPr>
            </a:br>
            <a:r>
              <a:rPr lang="en-GB" sz="5400" dirty="0">
                <a:solidFill>
                  <a:schemeClr val="bg1"/>
                </a:solidFill>
                <a:latin typeface="Lucida Console" panose="020B0609040504020204" pitchFamily="49" charset="0"/>
              </a:rPr>
              <a:t/>
            </a:r>
            <a:br>
              <a:rPr lang="en-GB" sz="5400" dirty="0">
                <a:solidFill>
                  <a:schemeClr val="bg1"/>
                </a:solidFill>
                <a:latin typeface="Lucida Console" panose="020B0609040504020204" pitchFamily="49" charset="0"/>
              </a:rPr>
            </a:br>
            <a:endParaRPr lang="en-US" sz="5400" dirty="0">
              <a:solidFill>
                <a:schemeClr val="bg1"/>
              </a:solidFill>
              <a:latin typeface="Lucida Console" panose="020B0609040504020204" pitchFamily="49" charset="0"/>
            </a:endParaRPr>
          </a:p>
        </p:txBody>
      </p:sp>
      <p:sp>
        <p:nvSpPr>
          <p:cNvPr id="4099" name="Text Box 3"/>
          <p:cNvSpPr txBox="1">
            <a:spLocks noChangeArrowheads="1"/>
          </p:cNvSpPr>
          <p:nvPr/>
        </p:nvSpPr>
        <p:spPr bwMode="auto">
          <a:xfrm>
            <a:off x="3215680" y="5517233"/>
            <a:ext cx="56829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sz="3200" dirty="0" smtClean="0">
                <a:solidFill>
                  <a:srgbClr val="C00000"/>
                </a:solidFill>
                <a:latin typeface="Ravie" panose="04040805050809020602" pitchFamily="82" charset="0"/>
              </a:rPr>
              <a:t>Nottingham</a:t>
            </a:r>
            <a:r>
              <a:rPr lang="en-GB" sz="3200" dirty="0" smtClean="0">
                <a:solidFill>
                  <a:schemeClr val="bg1"/>
                </a:solidFill>
                <a:latin typeface="Ravie" panose="04040805050809020602" pitchFamily="82" charset="0"/>
              </a:rPr>
              <a:t> </a:t>
            </a:r>
            <a:r>
              <a:rPr lang="en-GB" sz="3200" dirty="0">
                <a:solidFill>
                  <a:schemeClr val="bg1"/>
                </a:solidFill>
                <a:latin typeface="Ravie" panose="04040805050809020602" pitchFamily="82" charset="0"/>
              </a:rPr>
              <a:t>Edition</a:t>
            </a:r>
          </a:p>
        </p:txBody>
      </p:sp>
    </p:spTree>
    <p:extLst>
      <p:ext uri="{BB962C8B-B14F-4D97-AF65-F5344CB8AC3E}">
        <p14:creationId xmlns:p14="http://schemas.microsoft.com/office/powerpoint/2010/main" val="2836700866"/>
      </p:ext>
    </p:extLst>
  </p:cSld>
  <p:clrMapOvr>
    <a:masterClrMapping/>
  </p:clrMapOvr>
  <p:transition>
    <p:fade thruBlk="1"/>
    <p:sndAc>
      <p:stSnd>
        <p:snd r:embed="rId3" name="sting.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0-#ppt_w/2"/>
                                          </p:val>
                                        </p:tav>
                                        <p:tav tm="100000">
                                          <p:val>
                                            <p:strVal val="#ppt_x"/>
                                          </p:val>
                                        </p:tav>
                                      </p:tavLst>
                                    </p:anim>
                                    <p:anim calcmode="lin" valueType="num">
                                      <p:cBhvr additive="base">
                                        <p:cTn id="8" dur="500" fill="hold"/>
                                        <p:tgtEl>
                                          <p:spTgt spid="409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randombar(horizontal)">
                                      <p:cBhvr>
                                        <p:cTn id="12"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utoUpdateAnimBg="0"/>
      <p:bldP spid="4099"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65" name="Group 64"/>
          <p:cNvGrpSpPr/>
          <p:nvPr/>
        </p:nvGrpSpPr>
        <p:grpSpPr>
          <a:xfrm>
            <a:off x="3519116" y="748504"/>
            <a:ext cx="5372261" cy="5416043"/>
            <a:chOff x="1982105" y="753839"/>
            <a:chExt cx="5372261" cy="5416043"/>
          </a:xfrm>
        </p:grpSpPr>
        <p:sp>
          <p:nvSpPr>
            <p:cNvPr id="66" name="Oval 65"/>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67" name="Oval 66"/>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grpSp>
        <p:nvGrpSpPr>
          <p:cNvPr id="61" name="Group 60"/>
          <p:cNvGrpSpPr/>
          <p:nvPr/>
        </p:nvGrpSpPr>
        <p:grpSpPr>
          <a:xfrm>
            <a:off x="3506106" y="753840"/>
            <a:ext cx="5372261" cy="5416043"/>
            <a:chOff x="1982105" y="753839"/>
            <a:chExt cx="5372261" cy="5416043"/>
          </a:xfrm>
        </p:grpSpPr>
        <p:grpSp>
          <p:nvGrpSpPr>
            <p:cNvPr id="28" name="Group 27"/>
            <p:cNvGrpSpPr/>
            <p:nvPr/>
          </p:nvGrpSpPr>
          <p:grpSpPr>
            <a:xfrm>
              <a:off x="1982105" y="753839"/>
              <a:ext cx="5372261" cy="5416043"/>
              <a:chOff x="1982105" y="753839"/>
              <a:chExt cx="5372261" cy="5416043"/>
            </a:xfrm>
          </p:grpSpPr>
          <p:sp>
            <p:nvSpPr>
              <p:cNvPr id="27" name="Oval 26"/>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4" name="Oval 3"/>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9" name="Freeform 8"/>
            <p:cNvSpPr/>
            <p:nvPr/>
          </p:nvSpPr>
          <p:spPr>
            <a:xfrm>
              <a:off x="4428251" y="1372887"/>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Freeform 9"/>
            <p:cNvSpPr/>
            <p:nvPr/>
          </p:nvSpPr>
          <p:spPr>
            <a:xfrm flipV="1">
              <a:off x="4428251" y="362099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rot="16200000">
              <a:off x="3252380" y="2565621"/>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Freeform 11"/>
            <p:cNvSpPr/>
            <p:nvPr/>
          </p:nvSpPr>
          <p:spPr>
            <a:xfrm rot="5400000" flipH="1">
              <a:off x="5501143" y="256562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rot="2727901">
              <a:off x="5208912" y="1775925"/>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Freeform 13"/>
            <p:cNvSpPr/>
            <p:nvPr/>
          </p:nvSpPr>
          <p:spPr>
            <a:xfrm rot="18872099" flipH="1">
              <a:off x="3593407" y="1775926"/>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rot="13472099" flipH="1">
              <a:off x="3745807" y="3243603"/>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rot="8072099" flipH="1">
              <a:off x="5088456" y="3251974"/>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p:cNvSpPr txBox="1"/>
            <p:nvPr/>
          </p:nvSpPr>
          <p:spPr>
            <a:xfrm>
              <a:off x="2385763" y="3140479"/>
              <a:ext cx="4496909" cy="707886"/>
            </a:xfrm>
            <a:prstGeom prst="rect">
              <a:avLst/>
            </a:prstGeom>
            <a:noFill/>
          </p:spPr>
          <p:txBody>
            <a:bodyPr wrap="square" rtlCol="0">
              <a:spAutoFit/>
            </a:bodyPr>
            <a:lstStyle/>
            <a:p>
              <a:pPr algn="ctr"/>
              <a:r>
                <a:rPr lang="en-US" sz="4000" dirty="0">
                  <a:latin typeface="Copperplate Gothic Bold"/>
                  <a:cs typeface="Copperplate Gothic Bold"/>
                </a:rPr>
                <a:t>MILLIONAIRE</a:t>
              </a:r>
            </a:p>
          </p:txBody>
        </p:sp>
        <p:sp>
          <p:nvSpPr>
            <p:cNvPr id="20" name="TextBox 19"/>
            <p:cNvSpPr txBox="1"/>
            <p:nvPr/>
          </p:nvSpPr>
          <p:spPr>
            <a:xfrm rot="2712255">
              <a:off x="5144153" y="1587988"/>
              <a:ext cx="939042" cy="2215991"/>
            </a:xfrm>
            <a:prstGeom prst="rect">
              <a:avLst/>
            </a:prstGeom>
            <a:noFill/>
          </p:spPr>
          <p:txBody>
            <a:bodyPr wrap="none" rtlCol="0">
              <a:spAutoFit/>
            </a:bodyPr>
            <a:lstStyle/>
            <a:p>
              <a:r>
                <a:rPr lang="en-US" sz="13800" dirty="0">
                  <a:latin typeface="Corbel"/>
                  <a:cs typeface="Corbel"/>
                </a:rPr>
                <a:t>?</a:t>
              </a:r>
            </a:p>
          </p:txBody>
        </p:sp>
        <p:sp>
          <p:nvSpPr>
            <p:cNvPr id="22" name="TextBox 21"/>
            <p:cNvSpPr txBox="1"/>
            <p:nvPr/>
          </p:nvSpPr>
          <p:spPr>
            <a:xfrm rot="8112255">
              <a:off x="5020510" y="3304006"/>
              <a:ext cx="939042" cy="2215991"/>
            </a:xfrm>
            <a:prstGeom prst="rect">
              <a:avLst/>
            </a:prstGeom>
            <a:noFill/>
          </p:spPr>
          <p:txBody>
            <a:bodyPr wrap="none" rtlCol="0">
              <a:spAutoFit/>
            </a:bodyPr>
            <a:lstStyle/>
            <a:p>
              <a:r>
                <a:rPr lang="en-US" sz="13800" dirty="0">
                  <a:latin typeface="Corbel"/>
                  <a:cs typeface="Corbel"/>
                </a:rPr>
                <a:t>?</a:t>
              </a:r>
            </a:p>
          </p:txBody>
        </p:sp>
        <p:sp>
          <p:nvSpPr>
            <p:cNvPr id="23" name="TextBox 22"/>
            <p:cNvSpPr txBox="1"/>
            <p:nvPr/>
          </p:nvSpPr>
          <p:spPr>
            <a:xfrm rot="13512255">
              <a:off x="3292249" y="3283940"/>
              <a:ext cx="939042" cy="2215991"/>
            </a:xfrm>
            <a:prstGeom prst="rect">
              <a:avLst/>
            </a:prstGeom>
            <a:noFill/>
          </p:spPr>
          <p:txBody>
            <a:bodyPr wrap="none" rtlCol="0">
              <a:spAutoFit/>
            </a:bodyPr>
            <a:lstStyle/>
            <a:p>
              <a:r>
                <a:rPr lang="en-US" sz="13800" dirty="0">
                  <a:latin typeface="Corbel"/>
                  <a:cs typeface="Corbel"/>
                </a:rPr>
                <a:t>?</a:t>
              </a:r>
            </a:p>
          </p:txBody>
        </p:sp>
        <p:sp>
          <p:nvSpPr>
            <p:cNvPr id="24" name="TextBox 23"/>
            <p:cNvSpPr txBox="1"/>
            <p:nvPr/>
          </p:nvSpPr>
          <p:spPr>
            <a:xfrm rot="18912255">
              <a:off x="3295467" y="1381967"/>
              <a:ext cx="939042" cy="2215991"/>
            </a:xfrm>
            <a:prstGeom prst="rect">
              <a:avLst/>
            </a:prstGeom>
            <a:noFill/>
          </p:spPr>
          <p:txBody>
            <a:bodyPr wrap="none" rtlCol="0">
              <a:spAutoFit/>
            </a:bodyPr>
            <a:lstStyle/>
            <a:p>
              <a:r>
                <a:rPr lang="en-US" sz="13800" dirty="0">
                  <a:latin typeface="Corbel"/>
                  <a:cs typeface="Corbel"/>
                </a:rPr>
                <a:t>?</a:t>
              </a:r>
            </a:p>
          </p:txBody>
        </p:sp>
        <p:sp>
          <p:nvSpPr>
            <p:cNvPr id="25" name="TextBox 24"/>
            <p:cNvSpPr txBox="1"/>
            <p:nvPr/>
          </p:nvSpPr>
          <p:spPr>
            <a:xfrm>
              <a:off x="4194005" y="779110"/>
              <a:ext cx="1081621" cy="2215991"/>
            </a:xfrm>
            <a:prstGeom prst="rect">
              <a:avLst/>
            </a:prstGeom>
            <a:noFill/>
          </p:spPr>
          <p:txBody>
            <a:bodyPr wrap="none" rtlCol="0">
              <a:spAutoFit/>
            </a:bodyPr>
            <a:lstStyle/>
            <a:p>
              <a:r>
                <a:rPr lang="en-US" sz="13800" dirty="0">
                  <a:latin typeface="Corbel"/>
                  <a:cs typeface="Corbel"/>
                </a:rPr>
                <a:t>£</a:t>
              </a:r>
            </a:p>
          </p:txBody>
        </p:sp>
        <p:sp>
          <p:nvSpPr>
            <p:cNvPr id="26" name="TextBox 25"/>
            <p:cNvSpPr txBox="1"/>
            <p:nvPr/>
          </p:nvSpPr>
          <p:spPr>
            <a:xfrm>
              <a:off x="4194005" y="3461861"/>
              <a:ext cx="1081621" cy="2215991"/>
            </a:xfrm>
            <a:prstGeom prst="rect">
              <a:avLst/>
            </a:prstGeom>
            <a:noFill/>
          </p:spPr>
          <p:txBody>
            <a:bodyPr wrap="none" rtlCol="0">
              <a:spAutoFit/>
            </a:bodyPr>
            <a:lstStyle/>
            <a:p>
              <a:r>
                <a:rPr lang="en-US" sz="13800" dirty="0">
                  <a:latin typeface="Corbel"/>
                  <a:cs typeface="Corbel"/>
                </a:rPr>
                <a:t>£</a:t>
              </a:r>
            </a:p>
          </p:txBody>
        </p:sp>
        <p:sp>
          <p:nvSpPr>
            <p:cNvPr id="29" name="TextBox 28"/>
            <p:cNvSpPr txBox="1"/>
            <p:nvPr/>
          </p:nvSpPr>
          <p:spPr>
            <a:xfrm>
              <a:off x="2229298" y="1100315"/>
              <a:ext cx="4942379" cy="4888904"/>
            </a:xfrm>
            <a:prstGeom prst="rect">
              <a:avLst/>
            </a:prstGeom>
            <a:noFill/>
          </p:spPr>
          <p:txBody>
            <a:bodyPr wrap="none" rtlCol="0">
              <a:prstTxWarp prst="textArchUp">
                <a:avLst>
                  <a:gd name="adj" fmla="val 13106860"/>
                </a:avLst>
              </a:prstTxWarp>
              <a:spAutoFit/>
            </a:bodyPr>
            <a:lstStyle/>
            <a:p>
              <a:r>
                <a:rPr lang="en-US" sz="3200" dirty="0">
                  <a:latin typeface="Copperplate Gothic Light"/>
                  <a:cs typeface="Copperplate Gothic Light"/>
                </a:rPr>
                <a:t>WHO WANTS TO BE A</a:t>
              </a:r>
            </a:p>
          </p:txBody>
        </p:sp>
        <p:sp>
          <p:nvSpPr>
            <p:cNvPr id="30" name="TextBox 29"/>
            <p:cNvSpPr txBox="1"/>
            <p:nvPr/>
          </p:nvSpPr>
          <p:spPr>
            <a:xfrm>
              <a:off x="2261607" y="1049528"/>
              <a:ext cx="4942379" cy="4888904"/>
            </a:xfrm>
            <a:prstGeom prst="rect">
              <a:avLst/>
            </a:prstGeom>
            <a:noFill/>
          </p:spPr>
          <p:txBody>
            <a:bodyPr wrap="none" rtlCol="0">
              <a:prstTxWarp prst="textArchDown">
                <a:avLst>
                  <a:gd name="adj" fmla="val 2390527"/>
                </a:avLst>
              </a:prstTxWarp>
              <a:spAutoFit/>
            </a:bodyPr>
            <a:lstStyle/>
            <a:p>
              <a:r>
                <a:rPr lang="en-US" sz="3200" dirty="0">
                  <a:latin typeface="Copperplate Gothic Light"/>
                  <a:cs typeface="Copperplate Gothic Light"/>
                </a:rPr>
                <a:t>WHO WANTS TO BE A</a:t>
              </a:r>
            </a:p>
          </p:txBody>
        </p:sp>
        <p:sp>
          <p:nvSpPr>
            <p:cNvPr id="31" name="Diamond 30"/>
            <p:cNvSpPr/>
            <p:nvPr/>
          </p:nvSpPr>
          <p:spPr>
            <a:xfrm>
              <a:off x="6819678"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Diamond 31"/>
            <p:cNvSpPr/>
            <p:nvPr/>
          </p:nvSpPr>
          <p:spPr>
            <a:xfrm>
              <a:off x="2021804"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 name="Group 36"/>
          <p:cNvGrpSpPr/>
          <p:nvPr/>
        </p:nvGrpSpPr>
        <p:grpSpPr>
          <a:xfrm>
            <a:off x="16289030" y="586905"/>
            <a:ext cx="5372261" cy="5416043"/>
            <a:chOff x="1982105" y="753839"/>
            <a:chExt cx="5372261" cy="5416043"/>
          </a:xfrm>
        </p:grpSpPr>
        <p:grpSp>
          <p:nvGrpSpPr>
            <p:cNvPr id="38" name="Group 37"/>
            <p:cNvGrpSpPr/>
            <p:nvPr/>
          </p:nvGrpSpPr>
          <p:grpSpPr>
            <a:xfrm>
              <a:off x="1982105" y="753839"/>
              <a:ext cx="5372261" cy="5416043"/>
              <a:chOff x="1982105" y="753839"/>
              <a:chExt cx="5372261" cy="5416043"/>
            </a:xfrm>
          </p:grpSpPr>
          <p:sp>
            <p:nvSpPr>
              <p:cNvPr id="58" name="Oval 57"/>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59" name="Oval 58"/>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39" name="Freeform 38"/>
            <p:cNvSpPr/>
            <p:nvPr/>
          </p:nvSpPr>
          <p:spPr>
            <a:xfrm>
              <a:off x="4428251" y="1372887"/>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Freeform 39"/>
            <p:cNvSpPr/>
            <p:nvPr/>
          </p:nvSpPr>
          <p:spPr>
            <a:xfrm flipV="1">
              <a:off x="4428251" y="362099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Freeform 40"/>
            <p:cNvSpPr/>
            <p:nvPr/>
          </p:nvSpPr>
          <p:spPr>
            <a:xfrm rot="16200000">
              <a:off x="3252380" y="2565621"/>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 name="Freeform 41"/>
            <p:cNvSpPr/>
            <p:nvPr/>
          </p:nvSpPr>
          <p:spPr>
            <a:xfrm rot="5400000" flipH="1">
              <a:off x="5501143" y="256562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 name="Freeform 42"/>
            <p:cNvSpPr/>
            <p:nvPr/>
          </p:nvSpPr>
          <p:spPr>
            <a:xfrm rot="2727901">
              <a:off x="5208912" y="1775925"/>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 name="Freeform 43"/>
            <p:cNvSpPr/>
            <p:nvPr/>
          </p:nvSpPr>
          <p:spPr>
            <a:xfrm rot="18872099" flipH="1">
              <a:off x="3593407" y="1775926"/>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 name="Freeform 44"/>
            <p:cNvSpPr/>
            <p:nvPr/>
          </p:nvSpPr>
          <p:spPr>
            <a:xfrm rot="13472099" flipH="1">
              <a:off x="3745807" y="3243603"/>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Freeform 45"/>
            <p:cNvSpPr/>
            <p:nvPr/>
          </p:nvSpPr>
          <p:spPr>
            <a:xfrm rot="8072099" flipH="1">
              <a:off x="5088456" y="3251974"/>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TextBox 46"/>
            <p:cNvSpPr txBox="1"/>
            <p:nvPr/>
          </p:nvSpPr>
          <p:spPr>
            <a:xfrm>
              <a:off x="2385763" y="3140479"/>
              <a:ext cx="4496909" cy="707886"/>
            </a:xfrm>
            <a:prstGeom prst="rect">
              <a:avLst/>
            </a:prstGeom>
            <a:noFill/>
          </p:spPr>
          <p:txBody>
            <a:bodyPr wrap="square" rtlCol="0">
              <a:spAutoFit/>
            </a:bodyPr>
            <a:lstStyle/>
            <a:p>
              <a:pPr algn="ctr"/>
              <a:r>
                <a:rPr lang="en-US" sz="4000" dirty="0">
                  <a:latin typeface="Copperplate Gothic Bold"/>
                  <a:cs typeface="Copperplate Gothic Bold"/>
                </a:rPr>
                <a:t>MILLIONAIRE</a:t>
              </a:r>
            </a:p>
          </p:txBody>
        </p:sp>
        <p:sp>
          <p:nvSpPr>
            <p:cNvPr id="48" name="TextBox 47"/>
            <p:cNvSpPr txBox="1"/>
            <p:nvPr/>
          </p:nvSpPr>
          <p:spPr>
            <a:xfrm rot="2712255">
              <a:off x="5144153" y="1587988"/>
              <a:ext cx="939042" cy="2215991"/>
            </a:xfrm>
            <a:prstGeom prst="rect">
              <a:avLst/>
            </a:prstGeom>
            <a:noFill/>
          </p:spPr>
          <p:txBody>
            <a:bodyPr wrap="none" rtlCol="0">
              <a:spAutoFit/>
            </a:bodyPr>
            <a:lstStyle/>
            <a:p>
              <a:r>
                <a:rPr lang="en-US" sz="13800" dirty="0">
                  <a:latin typeface="Corbel"/>
                  <a:cs typeface="Corbel"/>
                </a:rPr>
                <a:t>?</a:t>
              </a:r>
            </a:p>
          </p:txBody>
        </p:sp>
        <p:sp>
          <p:nvSpPr>
            <p:cNvPr id="49" name="TextBox 48"/>
            <p:cNvSpPr txBox="1"/>
            <p:nvPr/>
          </p:nvSpPr>
          <p:spPr>
            <a:xfrm rot="8112255">
              <a:off x="5020510" y="3304006"/>
              <a:ext cx="939042" cy="2215991"/>
            </a:xfrm>
            <a:prstGeom prst="rect">
              <a:avLst/>
            </a:prstGeom>
            <a:noFill/>
          </p:spPr>
          <p:txBody>
            <a:bodyPr wrap="none" rtlCol="0">
              <a:spAutoFit/>
            </a:bodyPr>
            <a:lstStyle/>
            <a:p>
              <a:r>
                <a:rPr lang="en-US" sz="13800" dirty="0">
                  <a:latin typeface="Corbel"/>
                  <a:cs typeface="Corbel"/>
                </a:rPr>
                <a:t>?</a:t>
              </a:r>
            </a:p>
          </p:txBody>
        </p:sp>
        <p:sp>
          <p:nvSpPr>
            <p:cNvPr id="50" name="TextBox 49"/>
            <p:cNvSpPr txBox="1"/>
            <p:nvPr/>
          </p:nvSpPr>
          <p:spPr>
            <a:xfrm rot="13512255">
              <a:off x="3292249" y="3283940"/>
              <a:ext cx="939042" cy="2215991"/>
            </a:xfrm>
            <a:prstGeom prst="rect">
              <a:avLst/>
            </a:prstGeom>
            <a:noFill/>
          </p:spPr>
          <p:txBody>
            <a:bodyPr wrap="none" rtlCol="0">
              <a:spAutoFit/>
            </a:bodyPr>
            <a:lstStyle/>
            <a:p>
              <a:r>
                <a:rPr lang="en-US" sz="13800" dirty="0">
                  <a:latin typeface="Corbel"/>
                  <a:cs typeface="Corbel"/>
                </a:rPr>
                <a:t>?</a:t>
              </a:r>
            </a:p>
          </p:txBody>
        </p:sp>
        <p:sp>
          <p:nvSpPr>
            <p:cNvPr id="51" name="TextBox 50"/>
            <p:cNvSpPr txBox="1"/>
            <p:nvPr/>
          </p:nvSpPr>
          <p:spPr>
            <a:xfrm rot="18912255">
              <a:off x="3295467" y="1381967"/>
              <a:ext cx="939042" cy="2215991"/>
            </a:xfrm>
            <a:prstGeom prst="rect">
              <a:avLst/>
            </a:prstGeom>
            <a:noFill/>
          </p:spPr>
          <p:txBody>
            <a:bodyPr wrap="none" rtlCol="0">
              <a:spAutoFit/>
            </a:bodyPr>
            <a:lstStyle/>
            <a:p>
              <a:r>
                <a:rPr lang="en-US" sz="13800" dirty="0">
                  <a:latin typeface="Corbel"/>
                  <a:cs typeface="Corbel"/>
                </a:rPr>
                <a:t>?</a:t>
              </a:r>
            </a:p>
          </p:txBody>
        </p:sp>
        <p:sp>
          <p:nvSpPr>
            <p:cNvPr id="52" name="TextBox 51"/>
            <p:cNvSpPr txBox="1"/>
            <p:nvPr/>
          </p:nvSpPr>
          <p:spPr>
            <a:xfrm>
              <a:off x="4194005" y="779110"/>
              <a:ext cx="1081621" cy="2215991"/>
            </a:xfrm>
            <a:prstGeom prst="rect">
              <a:avLst/>
            </a:prstGeom>
            <a:noFill/>
          </p:spPr>
          <p:txBody>
            <a:bodyPr wrap="none" rtlCol="0">
              <a:spAutoFit/>
            </a:bodyPr>
            <a:lstStyle/>
            <a:p>
              <a:r>
                <a:rPr lang="en-US" sz="13800" dirty="0">
                  <a:latin typeface="Corbel"/>
                  <a:cs typeface="Corbel"/>
                </a:rPr>
                <a:t>£</a:t>
              </a:r>
            </a:p>
          </p:txBody>
        </p:sp>
        <p:sp>
          <p:nvSpPr>
            <p:cNvPr id="53" name="TextBox 52"/>
            <p:cNvSpPr txBox="1"/>
            <p:nvPr/>
          </p:nvSpPr>
          <p:spPr>
            <a:xfrm>
              <a:off x="4194005" y="3461861"/>
              <a:ext cx="1081621" cy="2215991"/>
            </a:xfrm>
            <a:prstGeom prst="rect">
              <a:avLst/>
            </a:prstGeom>
            <a:noFill/>
          </p:spPr>
          <p:txBody>
            <a:bodyPr wrap="none" rtlCol="0">
              <a:spAutoFit/>
            </a:bodyPr>
            <a:lstStyle/>
            <a:p>
              <a:r>
                <a:rPr lang="en-US" sz="13800" dirty="0">
                  <a:latin typeface="Corbel"/>
                  <a:cs typeface="Corbel"/>
                </a:rPr>
                <a:t>£</a:t>
              </a:r>
            </a:p>
          </p:txBody>
        </p:sp>
        <p:sp>
          <p:nvSpPr>
            <p:cNvPr id="54" name="TextBox 53"/>
            <p:cNvSpPr txBox="1"/>
            <p:nvPr/>
          </p:nvSpPr>
          <p:spPr>
            <a:xfrm>
              <a:off x="2229298" y="1100315"/>
              <a:ext cx="4942379" cy="4888904"/>
            </a:xfrm>
            <a:prstGeom prst="rect">
              <a:avLst/>
            </a:prstGeom>
            <a:noFill/>
          </p:spPr>
          <p:txBody>
            <a:bodyPr wrap="none" rtlCol="0">
              <a:prstTxWarp prst="textArchUp">
                <a:avLst>
                  <a:gd name="adj" fmla="val 13106860"/>
                </a:avLst>
              </a:prstTxWarp>
              <a:spAutoFit/>
            </a:bodyPr>
            <a:lstStyle/>
            <a:p>
              <a:r>
                <a:rPr lang="en-US" sz="3200" dirty="0">
                  <a:latin typeface="Copperplate Gothic Light"/>
                  <a:cs typeface="Copperplate Gothic Light"/>
                </a:rPr>
                <a:t>WHO WANTS TO BE A</a:t>
              </a:r>
            </a:p>
          </p:txBody>
        </p:sp>
        <p:sp>
          <p:nvSpPr>
            <p:cNvPr id="55" name="TextBox 54"/>
            <p:cNvSpPr txBox="1"/>
            <p:nvPr/>
          </p:nvSpPr>
          <p:spPr>
            <a:xfrm>
              <a:off x="2261607" y="1049528"/>
              <a:ext cx="4942379" cy="4888904"/>
            </a:xfrm>
            <a:prstGeom prst="rect">
              <a:avLst/>
            </a:prstGeom>
            <a:noFill/>
          </p:spPr>
          <p:txBody>
            <a:bodyPr wrap="none" rtlCol="0">
              <a:prstTxWarp prst="textArchDown">
                <a:avLst>
                  <a:gd name="adj" fmla="val 2390527"/>
                </a:avLst>
              </a:prstTxWarp>
              <a:spAutoFit/>
            </a:bodyPr>
            <a:lstStyle/>
            <a:p>
              <a:r>
                <a:rPr lang="en-US" sz="3200" dirty="0">
                  <a:latin typeface="Copperplate Gothic Light"/>
                  <a:cs typeface="Copperplate Gothic Light"/>
                </a:rPr>
                <a:t>WHO WANTS TO BE A</a:t>
              </a:r>
            </a:p>
          </p:txBody>
        </p:sp>
        <p:sp>
          <p:nvSpPr>
            <p:cNvPr id="56" name="Diamond 55"/>
            <p:cNvSpPr/>
            <p:nvPr/>
          </p:nvSpPr>
          <p:spPr>
            <a:xfrm>
              <a:off x="6819678"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Diamond 56"/>
            <p:cNvSpPr/>
            <p:nvPr/>
          </p:nvSpPr>
          <p:spPr>
            <a:xfrm>
              <a:off x="2021804"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2" name="Group 61"/>
          <p:cNvGrpSpPr/>
          <p:nvPr/>
        </p:nvGrpSpPr>
        <p:grpSpPr>
          <a:xfrm>
            <a:off x="3491597" y="750756"/>
            <a:ext cx="5372261" cy="5416043"/>
            <a:chOff x="1982105" y="753839"/>
            <a:chExt cx="5372261" cy="5416043"/>
          </a:xfrm>
        </p:grpSpPr>
        <p:sp>
          <p:nvSpPr>
            <p:cNvPr id="63" name="Oval 62"/>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64" name="Oval 63"/>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2" name="TextBox 1"/>
          <p:cNvSpPr txBox="1"/>
          <p:nvPr/>
        </p:nvSpPr>
        <p:spPr>
          <a:xfrm>
            <a:off x="4432134" y="6223927"/>
            <a:ext cx="3653364" cy="584776"/>
          </a:xfrm>
          <a:prstGeom prst="rect">
            <a:avLst/>
          </a:prstGeom>
          <a:noFill/>
        </p:spPr>
        <p:txBody>
          <a:bodyPr wrap="none" rtlCol="0">
            <a:spAutoFit/>
          </a:bodyPr>
          <a:lstStyle/>
          <a:p>
            <a:r>
              <a:rPr lang="en-US" sz="3200" dirty="0">
                <a:latin typeface="Copperplate Gothic Bold"/>
                <a:cs typeface="Copperplate Gothic Bold"/>
              </a:rPr>
              <a:t>SCHOOL GAME</a:t>
            </a:r>
          </a:p>
        </p:txBody>
      </p:sp>
    </p:spTree>
    <p:extLst>
      <p:ext uri="{BB962C8B-B14F-4D97-AF65-F5344CB8AC3E}">
        <p14:creationId xmlns:p14="http://schemas.microsoft.com/office/powerpoint/2010/main" val="346933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32195 0.00047 L -2.06134 0.02249 " pathEditMode="relative" rAng="0" ptsTypes="AA">
                                      <p:cBhvr>
                                        <p:cTn id="6" dur="2000" fill="hold"/>
                                        <p:tgtEl>
                                          <p:spTgt spid="37"/>
                                        </p:tgtEl>
                                        <p:attrNameLst>
                                          <p:attrName>ppt_x</p:attrName>
                                          <p:attrName>ppt_y</p:attrName>
                                        </p:attrNameLst>
                                      </p:cBhvr>
                                      <p:rCtr x="-86969" y="1090"/>
                                    </p:animMotion>
                                  </p:childTnLst>
                                  <p:subTnLst>
                                    <p:audio>
                                      <p:cMediaNode>
                                        <p:cTn display="0" masterRel="sameClick">
                                          <p:stCondLst>
                                            <p:cond evt="begin" delay="0">
                                              <p:tn val="5"/>
                                            </p:cond>
                                          </p:stCondLst>
                                          <p:endCondLst>
                                            <p:cond evt="onStopAudio" delay="0">
                                              <p:tgtEl>
                                                <p:sldTgt/>
                                              </p:tgtEl>
                                            </p:cond>
                                          </p:endCondLst>
                                        </p:cTn>
                                        <p:tgtEl>
                                          <p:sndTgt r:embed="rId2" name="Opening Titles.wav"/>
                                        </p:tgtEl>
                                      </p:cMediaNode>
                                    </p:audio>
                                  </p:subTnLst>
                                </p:cTn>
                              </p:par>
                              <p:par>
                                <p:cTn id="7" presetID="8" presetClass="emph" presetSubtype="0" fill="hold" nodeType="withEffect">
                                  <p:stCondLst>
                                    <p:cond delay="0"/>
                                  </p:stCondLst>
                                  <p:childTnLst>
                                    <p:animRot by="21600000">
                                      <p:cBhvr>
                                        <p:cTn id="8" dur="2000" fill="hold"/>
                                        <p:tgtEl>
                                          <p:spTgt spid="37"/>
                                        </p:tgtEl>
                                        <p:attrNameLst>
                                          <p:attrName>r</p:attrName>
                                        </p:attrNameLst>
                                      </p:cBhvr>
                                    </p:animRot>
                                  </p:childTnLst>
                                </p:cTn>
                              </p:par>
                            </p:childTnLst>
                          </p:cTn>
                        </p:par>
                        <p:par>
                          <p:cTn id="9" fill="hold">
                            <p:stCondLst>
                              <p:cond delay="2000"/>
                            </p:stCondLst>
                            <p:childTnLst>
                              <p:par>
                                <p:cTn id="10" presetID="23" presetClass="entr" presetSubtype="16" fill="hold"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childTnLst>
                                </p:cTn>
                              </p:par>
                            </p:childTnLst>
                          </p:cTn>
                        </p:par>
                        <p:par>
                          <p:cTn id="14" fill="hold">
                            <p:stCondLst>
                              <p:cond delay="2500"/>
                            </p:stCondLst>
                            <p:childTnLst>
                              <p:par>
                                <p:cTn id="15" presetID="23" presetClass="exit" presetSubtype="16" fill="hold" nodeType="afterEffect">
                                  <p:stCondLst>
                                    <p:cond delay="0"/>
                                  </p:stCondLst>
                                  <p:childTnLst>
                                    <p:anim calcmode="lin" valueType="num">
                                      <p:cBhvr>
                                        <p:cTn id="16" dur="500"/>
                                        <p:tgtEl>
                                          <p:spTgt spid="62"/>
                                        </p:tgtEl>
                                        <p:attrNameLst>
                                          <p:attrName>ppt_w</p:attrName>
                                        </p:attrNameLst>
                                      </p:cBhvr>
                                      <p:tavLst>
                                        <p:tav tm="0">
                                          <p:val>
                                            <p:strVal val="ppt_w"/>
                                          </p:val>
                                        </p:tav>
                                        <p:tav tm="100000">
                                          <p:val>
                                            <p:strVal val="4*ppt_w"/>
                                          </p:val>
                                        </p:tav>
                                      </p:tavLst>
                                    </p:anim>
                                    <p:anim calcmode="lin" valueType="num">
                                      <p:cBhvr>
                                        <p:cTn id="17" dur="500"/>
                                        <p:tgtEl>
                                          <p:spTgt spid="62"/>
                                        </p:tgtEl>
                                        <p:attrNameLst>
                                          <p:attrName>ppt_h</p:attrName>
                                        </p:attrNameLst>
                                      </p:cBhvr>
                                      <p:tavLst>
                                        <p:tav tm="0">
                                          <p:val>
                                            <p:strVal val="ppt_h"/>
                                          </p:val>
                                        </p:tav>
                                        <p:tav tm="100000">
                                          <p:val>
                                            <p:strVal val="4*ppt_h"/>
                                          </p:val>
                                        </p:tav>
                                      </p:tavLst>
                                    </p:anim>
                                    <p:set>
                                      <p:cBhvr>
                                        <p:cTn id="18" dur="1" fill="hold">
                                          <p:stCondLst>
                                            <p:cond delay="499"/>
                                          </p:stCondLst>
                                        </p:cTn>
                                        <p:tgtEl>
                                          <p:spTgt spid="62"/>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62"/>
                                        </p:tgtEl>
                                      </p:cBhvr>
                                    </p:animEffect>
                                    <p:set>
                                      <p:cBhvr>
                                        <p:cTn id="21" dur="1" fill="hold">
                                          <p:stCondLst>
                                            <p:cond delay="499"/>
                                          </p:stCondLst>
                                        </p:cTn>
                                        <p:tgtEl>
                                          <p:spTgt spid="62"/>
                                        </p:tgtEl>
                                        <p:attrNameLst>
                                          <p:attrName>style.visibility</p:attrName>
                                        </p:attrNameLst>
                                      </p:cBhvr>
                                      <p:to>
                                        <p:strVal val="hidden"/>
                                      </p:to>
                                    </p:set>
                                  </p:childTnLst>
                                </p:cTn>
                              </p:par>
                            </p:childTnLst>
                          </p:cTn>
                        </p:par>
                        <p:par>
                          <p:cTn id="22" fill="hold">
                            <p:stCondLst>
                              <p:cond delay="3000"/>
                            </p:stCondLst>
                            <p:childTnLst>
                              <p:par>
                                <p:cTn id="23" presetID="49" presetClass="entr" presetSubtype="0" decel="100000"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p:cTn id="25" dur="5000" fill="hold"/>
                                        <p:tgtEl>
                                          <p:spTgt spid="61"/>
                                        </p:tgtEl>
                                        <p:attrNameLst>
                                          <p:attrName>ppt_w</p:attrName>
                                        </p:attrNameLst>
                                      </p:cBhvr>
                                      <p:tavLst>
                                        <p:tav tm="0">
                                          <p:val>
                                            <p:fltVal val="0"/>
                                          </p:val>
                                        </p:tav>
                                        <p:tav tm="100000">
                                          <p:val>
                                            <p:strVal val="#ppt_w"/>
                                          </p:val>
                                        </p:tav>
                                      </p:tavLst>
                                    </p:anim>
                                    <p:anim calcmode="lin" valueType="num">
                                      <p:cBhvr>
                                        <p:cTn id="26" dur="5000" fill="hold"/>
                                        <p:tgtEl>
                                          <p:spTgt spid="61"/>
                                        </p:tgtEl>
                                        <p:attrNameLst>
                                          <p:attrName>ppt_h</p:attrName>
                                        </p:attrNameLst>
                                      </p:cBhvr>
                                      <p:tavLst>
                                        <p:tav tm="0">
                                          <p:val>
                                            <p:fltVal val="0"/>
                                          </p:val>
                                        </p:tav>
                                        <p:tav tm="100000">
                                          <p:val>
                                            <p:strVal val="#ppt_h"/>
                                          </p:val>
                                        </p:tav>
                                      </p:tavLst>
                                    </p:anim>
                                    <p:anim calcmode="lin" valueType="num">
                                      <p:cBhvr>
                                        <p:cTn id="27" dur="5000" fill="hold"/>
                                        <p:tgtEl>
                                          <p:spTgt spid="61"/>
                                        </p:tgtEl>
                                        <p:attrNameLst>
                                          <p:attrName>style.rotation</p:attrName>
                                        </p:attrNameLst>
                                      </p:cBhvr>
                                      <p:tavLst>
                                        <p:tav tm="0">
                                          <p:val>
                                            <p:fltVal val="360"/>
                                          </p:val>
                                        </p:tav>
                                        <p:tav tm="100000">
                                          <p:val>
                                            <p:fltVal val="0"/>
                                          </p:val>
                                        </p:tav>
                                      </p:tavLst>
                                    </p:anim>
                                    <p:animEffect transition="in" filter="fade">
                                      <p:cBhvr>
                                        <p:cTn id="28" dur="5000"/>
                                        <p:tgtEl>
                                          <p:spTgt spid="61"/>
                                        </p:tgtEl>
                                      </p:cBhvr>
                                    </p:animEffect>
                                  </p:childTnLst>
                                </p:cTn>
                              </p:par>
                            </p:childTnLst>
                          </p:cTn>
                        </p:par>
                        <p:par>
                          <p:cTn id="29" fill="hold">
                            <p:stCondLst>
                              <p:cond delay="8000"/>
                            </p:stCondLst>
                            <p:childTnLst>
                              <p:par>
                                <p:cTn id="30" presetID="23" presetClass="entr" presetSubtype="16" fill="hold"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p:cTn id="32" dur="500" fill="hold"/>
                                        <p:tgtEl>
                                          <p:spTgt spid="65"/>
                                        </p:tgtEl>
                                        <p:attrNameLst>
                                          <p:attrName>ppt_w</p:attrName>
                                        </p:attrNameLst>
                                      </p:cBhvr>
                                      <p:tavLst>
                                        <p:tav tm="0">
                                          <p:val>
                                            <p:fltVal val="0"/>
                                          </p:val>
                                        </p:tav>
                                        <p:tav tm="100000">
                                          <p:val>
                                            <p:strVal val="#ppt_w"/>
                                          </p:val>
                                        </p:tav>
                                      </p:tavLst>
                                    </p:anim>
                                    <p:anim calcmode="lin" valueType="num">
                                      <p:cBhvr>
                                        <p:cTn id="33" dur="500" fill="hold"/>
                                        <p:tgtEl>
                                          <p:spTgt spid="65"/>
                                        </p:tgtEl>
                                        <p:attrNameLst>
                                          <p:attrName>ppt_h</p:attrName>
                                        </p:attrNameLst>
                                      </p:cBhvr>
                                      <p:tavLst>
                                        <p:tav tm="0">
                                          <p:val>
                                            <p:fltVal val="0"/>
                                          </p:val>
                                        </p:tav>
                                        <p:tav tm="100000">
                                          <p:val>
                                            <p:strVal val="#ppt_h"/>
                                          </p:val>
                                        </p:tav>
                                      </p:tavLst>
                                    </p:anim>
                                  </p:childTnLst>
                                </p:cTn>
                              </p:par>
                              <p:par>
                                <p:cTn id="34" presetID="53" presetClass="entr" presetSubtype="16"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Effect transition="in" filter="fade">
                                      <p:cBhvr>
                                        <p:cTn id="38" dur="500"/>
                                        <p:tgtEl>
                                          <p:spTgt spid="2"/>
                                        </p:tgtEl>
                                      </p:cBhvr>
                                    </p:animEffect>
                                  </p:childTnLst>
                                </p:cTn>
                              </p:par>
                            </p:childTnLst>
                          </p:cTn>
                        </p:par>
                        <p:par>
                          <p:cTn id="39" fill="hold">
                            <p:stCondLst>
                              <p:cond delay="8500"/>
                            </p:stCondLst>
                            <p:childTnLst>
                              <p:par>
                                <p:cTn id="40" presetID="23" presetClass="exit" presetSubtype="16" fill="hold" nodeType="afterEffect">
                                  <p:stCondLst>
                                    <p:cond delay="0"/>
                                  </p:stCondLst>
                                  <p:childTnLst>
                                    <p:anim calcmode="lin" valueType="num">
                                      <p:cBhvr>
                                        <p:cTn id="41" dur="500"/>
                                        <p:tgtEl>
                                          <p:spTgt spid="65"/>
                                        </p:tgtEl>
                                        <p:attrNameLst>
                                          <p:attrName>ppt_w</p:attrName>
                                        </p:attrNameLst>
                                      </p:cBhvr>
                                      <p:tavLst>
                                        <p:tav tm="0">
                                          <p:val>
                                            <p:strVal val="ppt_w"/>
                                          </p:val>
                                        </p:tav>
                                        <p:tav tm="100000">
                                          <p:val>
                                            <p:strVal val="4*ppt_w"/>
                                          </p:val>
                                        </p:tav>
                                      </p:tavLst>
                                    </p:anim>
                                    <p:anim calcmode="lin" valueType="num">
                                      <p:cBhvr>
                                        <p:cTn id="42" dur="500"/>
                                        <p:tgtEl>
                                          <p:spTgt spid="65"/>
                                        </p:tgtEl>
                                        <p:attrNameLst>
                                          <p:attrName>ppt_h</p:attrName>
                                        </p:attrNameLst>
                                      </p:cBhvr>
                                      <p:tavLst>
                                        <p:tav tm="0">
                                          <p:val>
                                            <p:strVal val="ppt_h"/>
                                          </p:val>
                                        </p:tav>
                                        <p:tav tm="100000">
                                          <p:val>
                                            <p:strVal val="4*ppt_h"/>
                                          </p:val>
                                        </p:tav>
                                      </p:tavLst>
                                    </p:anim>
                                    <p:set>
                                      <p:cBhvr>
                                        <p:cTn id="43" dur="1" fill="hold">
                                          <p:stCondLst>
                                            <p:cond delay="499"/>
                                          </p:stCondLst>
                                        </p:cTn>
                                        <p:tgtEl>
                                          <p:spTgt spid="65"/>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65"/>
                                        </p:tgtEl>
                                      </p:cBhvr>
                                    </p:animEffect>
                                    <p:set>
                                      <p:cBhvr>
                                        <p:cTn id="46" dur="1" fill="hold">
                                          <p:stCondLst>
                                            <p:cond delay="499"/>
                                          </p:stCondLst>
                                        </p:cTn>
                                        <p:tgtEl>
                                          <p:spTgt spid="65"/>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65"/>
                                        </p:tgtEl>
                                      </p:cBhvr>
                                    </p:animEffect>
                                    <p:set>
                                      <p:cBhvr>
                                        <p:cTn id="51" dur="1" fill="hold">
                                          <p:stCondLst>
                                            <p:cond delay="499"/>
                                          </p:stCondLst>
                                        </p:cTn>
                                        <p:tgtEl>
                                          <p:spTgt spid="65"/>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61"/>
                                        </p:tgtEl>
                                      </p:cBhvr>
                                    </p:animEffect>
                                    <p:set>
                                      <p:cBhvr>
                                        <p:cTn id="54" dur="1" fill="hold">
                                          <p:stCondLst>
                                            <p:cond delay="499"/>
                                          </p:stCondLst>
                                        </p:cTn>
                                        <p:tgtEl>
                                          <p:spTgt spid="61"/>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37"/>
                                        </p:tgtEl>
                                      </p:cBhvr>
                                    </p:animEffect>
                                    <p:set>
                                      <p:cBhvr>
                                        <p:cTn id="57" dur="1" fill="hold">
                                          <p:stCondLst>
                                            <p:cond delay="499"/>
                                          </p:stCondLst>
                                        </p:cTn>
                                        <p:tgtEl>
                                          <p:spTgt spid="37"/>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62"/>
                                        </p:tgtEl>
                                      </p:cBhvr>
                                    </p:animEffect>
                                    <p:set>
                                      <p:cBhvr>
                                        <p:cTn id="60" dur="1" fill="hold">
                                          <p:stCondLst>
                                            <p:cond delay="499"/>
                                          </p:stCondLst>
                                        </p:cTn>
                                        <p:tgtEl>
                                          <p:spTgt spid="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ounded Rectangle 1"/>
          <p:cNvSpPr/>
          <p:nvPr/>
        </p:nvSpPr>
        <p:spPr>
          <a:xfrm>
            <a:off x="8073578" y="456408"/>
            <a:ext cx="2594423" cy="5944679"/>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rgbClr val="FFFF00"/>
                </a:solidFill>
              </a:rPr>
              <a:t>£1 MILLION</a:t>
            </a:r>
            <a:endParaRPr lang="en-US" sz="2400" dirty="0">
              <a:solidFill>
                <a:srgbClr val="FFFFFF"/>
              </a:solidFill>
            </a:endParaRPr>
          </a:p>
          <a:p>
            <a:pPr algn="ctr"/>
            <a:r>
              <a:rPr lang="en-US" sz="2400" dirty="0">
                <a:solidFill>
                  <a:srgbClr val="FFFFFF"/>
                </a:solidFill>
              </a:rPr>
              <a:t>£500,000</a:t>
            </a:r>
          </a:p>
          <a:p>
            <a:pPr algn="ctr"/>
            <a:r>
              <a:rPr lang="en-US" sz="2400" dirty="0">
                <a:solidFill>
                  <a:srgbClr val="FFFFFF"/>
                </a:solidFill>
              </a:rPr>
              <a:t>£250,000</a:t>
            </a:r>
          </a:p>
          <a:p>
            <a:pPr algn="ctr"/>
            <a:r>
              <a:rPr lang="en-US" sz="2400" dirty="0">
                <a:solidFill>
                  <a:srgbClr val="FFFFFF"/>
                </a:solidFill>
              </a:rPr>
              <a:t>£100,000</a:t>
            </a:r>
          </a:p>
          <a:p>
            <a:pPr algn="ctr"/>
            <a:r>
              <a:rPr lang="en-US" sz="2400" dirty="0">
                <a:solidFill>
                  <a:srgbClr val="FFFFFF"/>
                </a:solidFill>
              </a:rPr>
              <a:t>£50,000</a:t>
            </a:r>
          </a:p>
          <a:p>
            <a:pPr algn="ctr"/>
            <a:r>
              <a:rPr lang="en-US" sz="2400" dirty="0">
                <a:solidFill>
                  <a:srgbClr val="FFFF00"/>
                </a:solidFill>
              </a:rPr>
              <a:t>£25,000</a:t>
            </a:r>
          </a:p>
          <a:p>
            <a:pPr algn="ctr"/>
            <a:r>
              <a:rPr lang="en-US" sz="2400" dirty="0">
                <a:solidFill>
                  <a:srgbClr val="FFFFFF"/>
                </a:solidFill>
              </a:rPr>
              <a:t>£15,000</a:t>
            </a:r>
          </a:p>
          <a:p>
            <a:pPr algn="ctr"/>
            <a:r>
              <a:rPr lang="en-US" sz="2400" dirty="0">
                <a:solidFill>
                  <a:srgbClr val="FFFFFF"/>
                </a:solidFill>
              </a:rPr>
              <a:t>£12,500</a:t>
            </a:r>
          </a:p>
          <a:p>
            <a:pPr algn="ctr"/>
            <a:r>
              <a:rPr lang="en-US" sz="2400" dirty="0">
                <a:solidFill>
                  <a:srgbClr val="FFFFFF"/>
                </a:solidFill>
              </a:rPr>
              <a:t>£10,000</a:t>
            </a:r>
          </a:p>
          <a:p>
            <a:pPr algn="ctr"/>
            <a:r>
              <a:rPr lang="en-US" sz="2400" dirty="0">
                <a:solidFill>
                  <a:srgbClr val="FFFFFF"/>
                </a:solidFill>
              </a:rPr>
              <a:t>£7,500</a:t>
            </a:r>
          </a:p>
          <a:p>
            <a:pPr algn="ctr"/>
            <a:r>
              <a:rPr lang="en-US" sz="2400" dirty="0">
                <a:solidFill>
                  <a:srgbClr val="FFFF00"/>
                </a:solidFill>
              </a:rPr>
              <a:t>£5,000</a:t>
            </a:r>
          </a:p>
          <a:p>
            <a:pPr algn="ctr"/>
            <a:r>
              <a:rPr lang="en-US" sz="2400" dirty="0">
                <a:solidFill>
                  <a:srgbClr val="FFFFFF"/>
                </a:solidFill>
              </a:rPr>
              <a:t>£3,000</a:t>
            </a:r>
          </a:p>
          <a:p>
            <a:pPr algn="ctr"/>
            <a:r>
              <a:rPr lang="en-US" sz="2400" dirty="0">
                <a:solidFill>
                  <a:srgbClr val="FFFFFF"/>
                </a:solidFill>
              </a:rPr>
              <a:t>£2,000</a:t>
            </a:r>
          </a:p>
          <a:p>
            <a:pPr algn="ctr"/>
            <a:r>
              <a:rPr lang="en-US" sz="2400" dirty="0">
                <a:solidFill>
                  <a:srgbClr val="FFFFFF"/>
                </a:solidFill>
              </a:rPr>
              <a:t>£1,000</a:t>
            </a:r>
          </a:p>
          <a:p>
            <a:pPr algn="ctr"/>
            <a:r>
              <a:rPr lang="en-US" sz="2400" dirty="0">
                <a:solidFill>
                  <a:srgbClr val="FFFFFF"/>
                </a:solidFill>
              </a:rPr>
              <a:t>£500</a:t>
            </a:r>
          </a:p>
        </p:txBody>
      </p:sp>
      <p:sp>
        <p:nvSpPr>
          <p:cNvPr id="6" name="Hexagon 5"/>
          <p:cNvSpPr/>
          <p:nvPr/>
        </p:nvSpPr>
        <p:spPr>
          <a:xfrm>
            <a:off x="8561149" y="5838725"/>
            <a:ext cx="1716377" cy="377544"/>
          </a:xfrm>
          <a:prstGeom prst="hexagon">
            <a:avLst/>
          </a:prstGeom>
          <a:solidFill>
            <a:srgbClr val="FFFF00">
              <a:alpha val="3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5050.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1424" y="4026625"/>
            <a:ext cx="1371600" cy="865632"/>
          </a:xfrm>
          <a:prstGeom prst="ellipse">
            <a:avLst/>
          </a:prstGeom>
        </p:spPr>
      </p:pic>
      <p:pic>
        <p:nvPicPr>
          <p:cNvPr id="8" name="Picture 7" descr="images.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5224" y="2233232"/>
            <a:ext cx="1417800" cy="890064"/>
          </a:xfrm>
          <a:prstGeom prst="ellipse">
            <a:avLst/>
          </a:prstGeom>
        </p:spPr>
      </p:pic>
      <p:pic>
        <p:nvPicPr>
          <p:cNvPr id="9" name="Picture 8" descr="Audience.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1424" y="5647345"/>
            <a:ext cx="1371600" cy="877824"/>
          </a:xfrm>
          <a:prstGeom prst="ellipse">
            <a:avLst/>
          </a:prstGeom>
        </p:spPr>
      </p:pic>
      <p:cxnSp>
        <p:nvCxnSpPr>
          <p:cNvPr id="11" name="Straight Arrow Connector 10"/>
          <p:cNvCxnSpPr/>
          <p:nvPr/>
        </p:nvCxnSpPr>
        <p:spPr>
          <a:xfrm flipH="1" flipV="1">
            <a:off x="7846153" y="4459441"/>
            <a:ext cx="1006778" cy="1225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flipV="1">
            <a:off x="7846153" y="2672638"/>
            <a:ext cx="1006778" cy="1225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524000" y="0"/>
            <a:ext cx="2642968" cy="2862322"/>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The </a:t>
            </a:r>
          </a:p>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Money </a:t>
            </a:r>
          </a:p>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Tree</a:t>
            </a:r>
          </a:p>
        </p:txBody>
      </p:sp>
      <p:sp>
        <p:nvSpPr>
          <p:cNvPr id="3" name="TextBox 2"/>
          <p:cNvSpPr txBox="1"/>
          <p:nvPr/>
        </p:nvSpPr>
        <p:spPr>
          <a:xfrm>
            <a:off x="1595826" y="3414929"/>
            <a:ext cx="4763420" cy="1477328"/>
          </a:xfrm>
          <a:prstGeom prst="rect">
            <a:avLst/>
          </a:prstGeom>
          <a:noFill/>
        </p:spPr>
        <p:txBody>
          <a:bodyPr wrap="none" rtlCol="0">
            <a:spAutoFit/>
          </a:bodyPr>
          <a:lstStyle/>
          <a:p>
            <a:r>
              <a:rPr lang="en-US" dirty="0"/>
              <a:t>You are just 15 questions away from</a:t>
            </a:r>
          </a:p>
          <a:p>
            <a:r>
              <a:rPr lang="en-US" dirty="0"/>
              <a:t>winning 1 Million Dollars.</a:t>
            </a:r>
          </a:p>
          <a:p>
            <a:r>
              <a:rPr lang="en-US" dirty="0"/>
              <a:t>You earn your first lifeline after winning</a:t>
            </a:r>
          </a:p>
          <a:p>
            <a:r>
              <a:rPr lang="en-US" dirty="0"/>
              <a:t>£500. You earn your second lifeline after winning</a:t>
            </a:r>
          </a:p>
          <a:p>
            <a:r>
              <a:rPr lang="en-US" dirty="0"/>
              <a:t>£5,000. And your third at £25,000.</a:t>
            </a:r>
          </a:p>
        </p:txBody>
      </p:sp>
    </p:spTree>
    <p:extLst>
      <p:ext uri="{BB962C8B-B14F-4D97-AF65-F5344CB8AC3E}">
        <p14:creationId xmlns:p14="http://schemas.microsoft.com/office/powerpoint/2010/main" val="4072123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Explain Rules.wav"/>
                                        </p:tgtEl>
                                      </p:cMediaNode>
                                    </p:audio>
                                  </p:sub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ppt_y"/>
                                          </p:val>
                                        </p:tav>
                                        <p:tav tm="100000">
                                          <p:val>
                                            <p:strVal val="#ppt_y"/>
                                          </p:val>
                                        </p:tav>
                                      </p:tavLst>
                                    </p:anim>
                                  </p:childTnLst>
                                </p:cTn>
                              </p:par>
                              <p:par>
                                <p:cTn id="14" presetID="25"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9" dur="1000" fill="hold"/>
                                        <p:tgtEl>
                                          <p:spTgt spid="3"/>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3"/>
                                        </p:tgtEl>
                                      </p:cBhvr>
                                    </p:animEffect>
                                  </p:childTnLst>
                                </p:cTn>
                              </p:par>
                            </p:childTnLst>
                          </p:cTn>
                        </p:par>
                        <p:par>
                          <p:cTn id="24" fill="hold">
                            <p:stCondLst>
                              <p:cond delay="1500"/>
                            </p:stCondLst>
                            <p:childTnLst>
                              <p:par>
                                <p:cTn id="25" presetID="2" presetClass="entr" presetSubtype="2" fill="hold" nodeType="after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anim calcmode="lin" valueType="num">
                                      <p:cBhvr additive="base">
                                        <p:cTn id="27"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2" fill="hold" nodeType="afterEffect">
                                  <p:stCondLst>
                                    <p:cond delay="0"/>
                                  </p:stCondLst>
                                  <p:childTnLst>
                                    <p:set>
                                      <p:cBhvr>
                                        <p:cTn id="31" dur="1" fill="hold">
                                          <p:stCondLst>
                                            <p:cond delay="0"/>
                                          </p:stCondLst>
                                        </p:cTn>
                                        <p:tgtEl>
                                          <p:spTgt spid="2">
                                            <p:txEl>
                                              <p:pRg st="2" end="2"/>
                                            </p:txEl>
                                          </p:spTgt>
                                        </p:tgtEl>
                                        <p:attrNameLst>
                                          <p:attrName>style.visibility</p:attrName>
                                        </p:attrNameLst>
                                      </p:cBhvr>
                                      <p:to>
                                        <p:strVal val="visible"/>
                                      </p:to>
                                    </p:set>
                                    <p:anim calcmode="lin" valueType="num">
                                      <p:cBhvr additive="base">
                                        <p:cTn id="32"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2" fill="hold" nodeType="after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 calcmode="lin" valueType="num">
                                      <p:cBhvr additive="base">
                                        <p:cTn id="37"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2" fill="hold" nodeType="after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 calcmode="lin" valueType="num">
                                      <p:cBhvr additive="base">
                                        <p:cTn id="42"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 presetClass="entr" presetSubtype="2" fill="hold" nodeType="afterEffect">
                                  <p:stCondLst>
                                    <p:cond delay="0"/>
                                  </p:stCondLst>
                                  <p:childTnLst>
                                    <p:set>
                                      <p:cBhvr>
                                        <p:cTn id="46" dur="1" fill="hold">
                                          <p:stCondLst>
                                            <p:cond delay="0"/>
                                          </p:stCondLst>
                                        </p:cTn>
                                        <p:tgtEl>
                                          <p:spTgt spid="2">
                                            <p:txEl>
                                              <p:pRg st="5" end="5"/>
                                            </p:txEl>
                                          </p:spTgt>
                                        </p:tgtEl>
                                        <p:attrNameLst>
                                          <p:attrName>style.visibility</p:attrName>
                                        </p:attrNameLst>
                                      </p:cBhvr>
                                      <p:to>
                                        <p:strVal val="visible"/>
                                      </p:to>
                                    </p:set>
                                    <p:anim calcmode="lin" valueType="num">
                                      <p:cBhvr additive="base">
                                        <p:cTn id="47"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2" presetClass="entr" presetSubtype="2" fill="hold" nodeType="afterEffect">
                                  <p:stCondLst>
                                    <p:cond delay="0"/>
                                  </p:stCondLst>
                                  <p:childTnLst>
                                    <p:set>
                                      <p:cBhvr>
                                        <p:cTn id="51" dur="1" fill="hold">
                                          <p:stCondLst>
                                            <p:cond delay="0"/>
                                          </p:stCondLst>
                                        </p:cTn>
                                        <p:tgtEl>
                                          <p:spTgt spid="2">
                                            <p:txEl>
                                              <p:pRg st="6" end="6"/>
                                            </p:txEl>
                                          </p:spTgt>
                                        </p:tgtEl>
                                        <p:attrNameLst>
                                          <p:attrName>style.visibility</p:attrName>
                                        </p:attrNameLst>
                                      </p:cBhvr>
                                      <p:to>
                                        <p:strVal val="visible"/>
                                      </p:to>
                                    </p:set>
                                    <p:anim calcmode="lin" valueType="num">
                                      <p:cBhvr additive="base">
                                        <p:cTn id="52"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53"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2" presetClass="entr" presetSubtype="2" fill="hold" nodeType="afterEffect">
                                  <p:stCondLst>
                                    <p:cond delay="0"/>
                                  </p:stCondLst>
                                  <p:childTnLst>
                                    <p:set>
                                      <p:cBhvr>
                                        <p:cTn id="56" dur="1" fill="hold">
                                          <p:stCondLst>
                                            <p:cond delay="0"/>
                                          </p:stCondLst>
                                        </p:cTn>
                                        <p:tgtEl>
                                          <p:spTgt spid="2">
                                            <p:txEl>
                                              <p:pRg st="7" end="7"/>
                                            </p:txEl>
                                          </p:spTgt>
                                        </p:tgtEl>
                                        <p:attrNameLst>
                                          <p:attrName>style.visibility</p:attrName>
                                        </p:attrNameLst>
                                      </p:cBhvr>
                                      <p:to>
                                        <p:strVal val="visible"/>
                                      </p:to>
                                    </p:set>
                                    <p:anim calcmode="lin" valueType="num">
                                      <p:cBhvr additive="base">
                                        <p:cTn id="57" dur="500" fill="hold"/>
                                        <p:tgtEl>
                                          <p:spTgt spid="2">
                                            <p:txEl>
                                              <p:pRg st="7" end="7"/>
                                            </p:tx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2" presetClass="entr" presetSubtype="2" fill="hold" nodeType="afterEffect">
                                  <p:stCondLst>
                                    <p:cond delay="0"/>
                                  </p:stCondLst>
                                  <p:childTnLst>
                                    <p:set>
                                      <p:cBhvr>
                                        <p:cTn id="61" dur="1" fill="hold">
                                          <p:stCondLst>
                                            <p:cond delay="0"/>
                                          </p:stCondLst>
                                        </p:cTn>
                                        <p:tgtEl>
                                          <p:spTgt spid="2">
                                            <p:txEl>
                                              <p:pRg st="8" end="8"/>
                                            </p:txEl>
                                          </p:spTgt>
                                        </p:tgtEl>
                                        <p:attrNameLst>
                                          <p:attrName>style.visibility</p:attrName>
                                        </p:attrNameLst>
                                      </p:cBhvr>
                                      <p:to>
                                        <p:strVal val="visible"/>
                                      </p:to>
                                    </p:set>
                                    <p:anim calcmode="lin" valueType="num">
                                      <p:cBhvr additive="base">
                                        <p:cTn id="62" dur="500" fill="hold"/>
                                        <p:tgtEl>
                                          <p:spTgt spid="2">
                                            <p:txEl>
                                              <p:pRg st="8" end="8"/>
                                            </p:txEl>
                                          </p:spTgt>
                                        </p:tgtEl>
                                        <p:attrNameLst>
                                          <p:attrName>ppt_x</p:attrName>
                                        </p:attrNameLst>
                                      </p:cBhvr>
                                      <p:tavLst>
                                        <p:tav tm="0">
                                          <p:val>
                                            <p:strVal val="1+#ppt_w/2"/>
                                          </p:val>
                                        </p:tav>
                                        <p:tav tm="100000">
                                          <p:val>
                                            <p:strVal val="#ppt_x"/>
                                          </p:val>
                                        </p:tav>
                                      </p:tavLst>
                                    </p:anim>
                                    <p:anim calcmode="lin" valueType="num">
                                      <p:cBhvr additive="base">
                                        <p:cTn id="63" dur="500" fill="hold"/>
                                        <p:tgtEl>
                                          <p:spTgt spid="2">
                                            <p:txEl>
                                              <p:pRg st="8" end="8"/>
                                            </p:txEl>
                                          </p:spTgt>
                                        </p:tgtEl>
                                        <p:attrNameLst>
                                          <p:attrName>ppt_y</p:attrName>
                                        </p:attrNameLst>
                                      </p:cBhvr>
                                      <p:tavLst>
                                        <p:tav tm="0">
                                          <p:val>
                                            <p:strVal val="#ppt_y"/>
                                          </p:val>
                                        </p:tav>
                                        <p:tav tm="100000">
                                          <p:val>
                                            <p:strVal val="#ppt_y"/>
                                          </p:val>
                                        </p:tav>
                                      </p:tavLst>
                                    </p:anim>
                                  </p:childTnLst>
                                </p:cTn>
                              </p:par>
                            </p:childTnLst>
                          </p:cTn>
                        </p:par>
                        <p:par>
                          <p:cTn id="64" fill="hold">
                            <p:stCondLst>
                              <p:cond delay="5500"/>
                            </p:stCondLst>
                            <p:childTnLst>
                              <p:par>
                                <p:cTn id="65" presetID="2" presetClass="entr" presetSubtype="2" fill="hold" nodeType="afterEffect">
                                  <p:stCondLst>
                                    <p:cond delay="0"/>
                                  </p:stCondLst>
                                  <p:childTnLst>
                                    <p:set>
                                      <p:cBhvr>
                                        <p:cTn id="66" dur="1" fill="hold">
                                          <p:stCondLst>
                                            <p:cond delay="0"/>
                                          </p:stCondLst>
                                        </p:cTn>
                                        <p:tgtEl>
                                          <p:spTgt spid="2">
                                            <p:txEl>
                                              <p:pRg st="9" end="9"/>
                                            </p:txEl>
                                          </p:spTgt>
                                        </p:tgtEl>
                                        <p:attrNameLst>
                                          <p:attrName>style.visibility</p:attrName>
                                        </p:attrNameLst>
                                      </p:cBhvr>
                                      <p:to>
                                        <p:strVal val="visible"/>
                                      </p:to>
                                    </p:set>
                                    <p:anim calcmode="lin" valueType="num">
                                      <p:cBhvr additive="base">
                                        <p:cTn id="67" dur="500" fill="hold"/>
                                        <p:tgtEl>
                                          <p:spTgt spid="2">
                                            <p:txEl>
                                              <p:pRg st="9" end="9"/>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2">
                                            <p:txEl>
                                              <p:pRg st="9" end="9"/>
                                            </p:txEl>
                                          </p:spTgt>
                                        </p:tgtEl>
                                        <p:attrNameLst>
                                          <p:attrName>ppt_y</p:attrName>
                                        </p:attrNameLst>
                                      </p:cBhvr>
                                      <p:tavLst>
                                        <p:tav tm="0">
                                          <p:val>
                                            <p:strVal val="#ppt_y"/>
                                          </p:val>
                                        </p:tav>
                                        <p:tav tm="100000">
                                          <p:val>
                                            <p:strVal val="#ppt_y"/>
                                          </p:val>
                                        </p:tav>
                                      </p:tavLst>
                                    </p:anim>
                                  </p:childTnLst>
                                </p:cTn>
                              </p:par>
                            </p:childTnLst>
                          </p:cTn>
                        </p:par>
                        <p:par>
                          <p:cTn id="69" fill="hold">
                            <p:stCondLst>
                              <p:cond delay="6000"/>
                            </p:stCondLst>
                            <p:childTnLst>
                              <p:par>
                                <p:cTn id="70" presetID="2" presetClass="entr" presetSubtype="2" fill="hold" nodeType="afterEffect">
                                  <p:stCondLst>
                                    <p:cond delay="0"/>
                                  </p:stCondLst>
                                  <p:childTnLst>
                                    <p:set>
                                      <p:cBhvr>
                                        <p:cTn id="71" dur="1" fill="hold">
                                          <p:stCondLst>
                                            <p:cond delay="0"/>
                                          </p:stCondLst>
                                        </p:cTn>
                                        <p:tgtEl>
                                          <p:spTgt spid="2">
                                            <p:txEl>
                                              <p:pRg st="10" end="10"/>
                                            </p:txEl>
                                          </p:spTgt>
                                        </p:tgtEl>
                                        <p:attrNameLst>
                                          <p:attrName>style.visibility</p:attrName>
                                        </p:attrNameLst>
                                      </p:cBhvr>
                                      <p:to>
                                        <p:strVal val="visible"/>
                                      </p:to>
                                    </p:set>
                                    <p:anim calcmode="lin" valueType="num">
                                      <p:cBhvr additive="base">
                                        <p:cTn id="72" dur="500" fill="hold"/>
                                        <p:tgtEl>
                                          <p:spTgt spid="2">
                                            <p:txEl>
                                              <p:pRg st="10" end="10"/>
                                            </p:txEl>
                                          </p:spTgt>
                                        </p:tgtEl>
                                        <p:attrNameLst>
                                          <p:attrName>ppt_x</p:attrName>
                                        </p:attrNameLst>
                                      </p:cBhvr>
                                      <p:tavLst>
                                        <p:tav tm="0">
                                          <p:val>
                                            <p:strVal val="1+#ppt_w/2"/>
                                          </p:val>
                                        </p:tav>
                                        <p:tav tm="100000">
                                          <p:val>
                                            <p:strVal val="#ppt_x"/>
                                          </p:val>
                                        </p:tav>
                                      </p:tavLst>
                                    </p:anim>
                                    <p:anim calcmode="lin" valueType="num">
                                      <p:cBhvr additive="base">
                                        <p:cTn id="73" dur="500" fill="hold"/>
                                        <p:tgtEl>
                                          <p:spTgt spid="2">
                                            <p:txEl>
                                              <p:pRg st="10" end="10"/>
                                            </p:txEl>
                                          </p:spTgt>
                                        </p:tgtEl>
                                        <p:attrNameLst>
                                          <p:attrName>ppt_y</p:attrName>
                                        </p:attrNameLst>
                                      </p:cBhvr>
                                      <p:tavLst>
                                        <p:tav tm="0">
                                          <p:val>
                                            <p:strVal val="#ppt_y"/>
                                          </p:val>
                                        </p:tav>
                                        <p:tav tm="100000">
                                          <p:val>
                                            <p:strVal val="#ppt_y"/>
                                          </p:val>
                                        </p:tav>
                                      </p:tavLst>
                                    </p:anim>
                                  </p:childTnLst>
                                </p:cTn>
                              </p:par>
                            </p:childTnLst>
                          </p:cTn>
                        </p:par>
                        <p:par>
                          <p:cTn id="74" fill="hold">
                            <p:stCondLst>
                              <p:cond delay="6500"/>
                            </p:stCondLst>
                            <p:childTnLst>
                              <p:par>
                                <p:cTn id="75" presetID="2" presetClass="entr" presetSubtype="2" fill="hold" nodeType="afterEffect">
                                  <p:stCondLst>
                                    <p:cond delay="0"/>
                                  </p:stCondLst>
                                  <p:childTnLst>
                                    <p:set>
                                      <p:cBhvr>
                                        <p:cTn id="76" dur="1" fill="hold">
                                          <p:stCondLst>
                                            <p:cond delay="0"/>
                                          </p:stCondLst>
                                        </p:cTn>
                                        <p:tgtEl>
                                          <p:spTgt spid="2">
                                            <p:txEl>
                                              <p:pRg st="11" end="11"/>
                                            </p:txEl>
                                          </p:spTgt>
                                        </p:tgtEl>
                                        <p:attrNameLst>
                                          <p:attrName>style.visibility</p:attrName>
                                        </p:attrNameLst>
                                      </p:cBhvr>
                                      <p:to>
                                        <p:strVal val="visible"/>
                                      </p:to>
                                    </p:set>
                                    <p:anim calcmode="lin" valueType="num">
                                      <p:cBhvr additive="base">
                                        <p:cTn id="77" dur="500" fill="hold"/>
                                        <p:tgtEl>
                                          <p:spTgt spid="2">
                                            <p:txEl>
                                              <p:pRg st="11" end="11"/>
                                            </p:txEl>
                                          </p:spTgt>
                                        </p:tgtEl>
                                        <p:attrNameLst>
                                          <p:attrName>ppt_x</p:attrName>
                                        </p:attrNameLst>
                                      </p:cBhvr>
                                      <p:tavLst>
                                        <p:tav tm="0">
                                          <p:val>
                                            <p:strVal val="1+#ppt_w/2"/>
                                          </p:val>
                                        </p:tav>
                                        <p:tav tm="100000">
                                          <p:val>
                                            <p:strVal val="#ppt_x"/>
                                          </p:val>
                                        </p:tav>
                                      </p:tavLst>
                                    </p:anim>
                                    <p:anim calcmode="lin" valueType="num">
                                      <p:cBhvr additive="base">
                                        <p:cTn id="78" dur="500" fill="hold"/>
                                        <p:tgtEl>
                                          <p:spTgt spid="2">
                                            <p:txEl>
                                              <p:pRg st="11" end="11"/>
                                            </p:txEl>
                                          </p:spTgt>
                                        </p:tgtEl>
                                        <p:attrNameLst>
                                          <p:attrName>ppt_y</p:attrName>
                                        </p:attrNameLst>
                                      </p:cBhvr>
                                      <p:tavLst>
                                        <p:tav tm="0">
                                          <p:val>
                                            <p:strVal val="#ppt_y"/>
                                          </p:val>
                                        </p:tav>
                                        <p:tav tm="100000">
                                          <p:val>
                                            <p:strVal val="#ppt_y"/>
                                          </p:val>
                                        </p:tav>
                                      </p:tavLst>
                                    </p:anim>
                                  </p:childTnLst>
                                </p:cTn>
                              </p:par>
                            </p:childTnLst>
                          </p:cTn>
                        </p:par>
                        <p:par>
                          <p:cTn id="79" fill="hold">
                            <p:stCondLst>
                              <p:cond delay="7000"/>
                            </p:stCondLst>
                            <p:childTnLst>
                              <p:par>
                                <p:cTn id="80" presetID="2" presetClass="entr" presetSubtype="2" fill="hold" nodeType="afterEffect">
                                  <p:stCondLst>
                                    <p:cond delay="0"/>
                                  </p:stCondLst>
                                  <p:childTnLst>
                                    <p:set>
                                      <p:cBhvr>
                                        <p:cTn id="81" dur="1" fill="hold">
                                          <p:stCondLst>
                                            <p:cond delay="0"/>
                                          </p:stCondLst>
                                        </p:cTn>
                                        <p:tgtEl>
                                          <p:spTgt spid="2">
                                            <p:txEl>
                                              <p:pRg st="12" end="12"/>
                                            </p:txEl>
                                          </p:spTgt>
                                        </p:tgtEl>
                                        <p:attrNameLst>
                                          <p:attrName>style.visibility</p:attrName>
                                        </p:attrNameLst>
                                      </p:cBhvr>
                                      <p:to>
                                        <p:strVal val="visible"/>
                                      </p:to>
                                    </p:set>
                                    <p:anim calcmode="lin" valueType="num">
                                      <p:cBhvr additive="base">
                                        <p:cTn id="82" dur="500" fill="hold"/>
                                        <p:tgtEl>
                                          <p:spTgt spid="2">
                                            <p:txEl>
                                              <p:pRg st="12" end="12"/>
                                            </p:txEl>
                                          </p:spTgt>
                                        </p:tgtEl>
                                        <p:attrNameLst>
                                          <p:attrName>ppt_x</p:attrName>
                                        </p:attrNameLst>
                                      </p:cBhvr>
                                      <p:tavLst>
                                        <p:tav tm="0">
                                          <p:val>
                                            <p:strVal val="1+#ppt_w/2"/>
                                          </p:val>
                                        </p:tav>
                                        <p:tav tm="100000">
                                          <p:val>
                                            <p:strVal val="#ppt_x"/>
                                          </p:val>
                                        </p:tav>
                                      </p:tavLst>
                                    </p:anim>
                                    <p:anim calcmode="lin" valueType="num">
                                      <p:cBhvr additive="base">
                                        <p:cTn id="83" dur="500" fill="hold"/>
                                        <p:tgtEl>
                                          <p:spTgt spid="2">
                                            <p:txEl>
                                              <p:pRg st="12" end="12"/>
                                            </p:txEl>
                                          </p:spTgt>
                                        </p:tgtEl>
                                        <p:attrNameLst>
                                          <p:attrName>ppt_y</p:attrName>
                                        </p:attrNameLst>
                                      </p:cBhvr>
                                      <p:tavLst>
                                        <p:tav tm="0">
                                          <p:val>
                                            <p:strVal val="#ppt_y"/>
                                          </p:val>
                                        </p:tav>
                                        <p:tav tm="100000">
                                          <p:val>
                                            <p:strVal val="#ppt_y"/>
                                          </p:val>
                                        </p:tav>
                                      </p:tavLst>
                                    </p:anim>
                                  </p:childTnLst>
                                </p:cTn>
                              </p:par>
                            </p:childTnLst>
                          </p:cTn>
                        </p:par>
                        <p:par>
                          <p:cTn id="84" fill="hold">
                            <p:stCondLst>
                              <p:cond delay="7500"/>
                            </p:stCondLst>
                            <p:childTnLst>
                              <p:par>
                                <p:cTn id="85" presetID="2" presetClass="entr" presetSubtype="2" fill="hold" nodeType="afterEffect">
                                  <p:stCondLst>
                                    <p:cond delay="0"/>
                                  </p:stCondLst>
                                  <p:childTnLst>
                                    <p:set>
                                      <p:cBhvr>
                                        <p:cTn id="86" dur="1" fill="hold">
                                          <p:stCondLst>
                                            <p:cond delay="0"/>
                                          </p:stCondLst>
                                        </p:cTn>
                                        <p:tgtEl>
                                          <p:spTgt spid="2">
                                            <p:txEl>
                                              <p:pRg st="13" end="13"/>
                                            </p:txEl>
                                          </p:spTgt>
                                        </p:tgtEl>
                                        <p:attrNameLst>
                                          <p:attrName>style.visibility</p:attrName>
                                        </p:attrNameLst>
                                      </p:cBhvr>
                                      <p:to>
                                        <p:strVal val="visible"/>
                                      </p:to>
                                    </p:set>
                                    <p:anim calcmode="lin" valueType="num">
                                      <p:cBhvr additive="base">
                                        <p:cTn id="87" dur="500" fill="hold"/>
                                        <p:tgtEl>
                                          <p:spTgt spid="2">
                                            <p:txEl>
                                              <p:pRg st="13" end="13"/>
                                            </p:txEl>
                                          </p:spTgt>
                                        </p:tgtEl>
                                        <p:attrNameLst>
                                          <p:attrName>ppt_x</p:attrName>
                                        </p:attrNameLst>
                                      </p:cBhvr>
                                      <p:tavLst>
                                        <p:tav tm="0">
                                          <p:val>
                                            <p:strVal val="1+#ppt_w/2"/>
                                          </p:val>
                                        </p:tav>
                                        <p:tav tm="100000">
                                          <p:val>
                                            <p:strVal val="#ppt_x"/>
                                          </p:val>
                                        </p:tav>
                                      </p:tavLst>
                                    </p:anim>
                                    <p:anim calcmode="lin" valueType="num">
                                      <p:cBhvr additive="base">
                                        <p:cTn id="88" dur="500" fill="hold"/>
                                        <p:tgtEl>
                                          <p:spTgt spid="2">
                                            <p:txEl>
                                              <p:pRg st="13" end="13"/>
                                            </p:txEl>
                                          </p:spTgt>
                                        </p:tgtEl>
                                        <p:attrNameLst>
                                          <p:attrName>ppt_y</p:attrName>
                                        </p:attrNameLst>
                                      </p:cBhvr>
                                      <p:tavLst>
                                        <p:tav tm="0">
                                          <p:val>
                                            <p:strVal val="#ppt_y"/>
                                          </p:val>
                                        </p:tav>
                                        <p:tav tm="100000">
                                          <p:val>
                                            <p:strVal val="#ppt_y"/>
                                          </p:val>
                                        </p:tav>
                                      </p:tavLst>
                                    </p:anim>
                                  </p:childTnLst>
                                </p:cTn>
                              </p:par>
                            </p:childTnLst>
                          </p:cTn>
                        </p:par>
                        <p:par>
                          <p:cTn id="89" fill="hold">
                            <p:stCondLst>
                              <p:cond delay="8000"/>
                            </p:stCondLst>
                            <p:childTnLst>
                              <p:par>
                                <p:cTn id="90" presetID="2" presetClass="entr" presetSubtype="2" fill="hold" nodeType="afterEffect">
                                  <p:stCondLst>
                                    <p:cond delay="0"/>
                                  </p:stCondLst>
                                  <p:childTnLst>
                                    <p:set>
                                      <p:cBhvr>
                                        <p:cTn id="91" dur="1" fill="hold">
                                          <p:stCondLst>
                                            <p:cond delay="0"/>
                                          </p:stCondLst>
                                        </p:cTn>
                                        <p:tgtEl>
                                          <p:spTgt spid="2">
                                            <p:txEl>
                                              <p:pRg st="14" end="14"/>
                                            </p:txEl>
                                          </p:spTgt>
                                        </p:tgtEl>
                                        <p:attrNameLst>
                                          <p:attrName>style.visibility</p:attrName>
                                        </p:attrNameLst>
                                      </p:cBhvr>
                                      <p:to>
                                        <p:strVal val="visible"/>
                                      </p:to>
                                    </p:set>
                                    <p:anim calcmode="lin" valueType="num">
                                      <p:cBhvr additive="base">
                                        <p:cTn id="92" dur="500" fill="hold"/>
                                        <p:tgtEl>
                                          <p:spTgt spid="2">
                                            <p:txEl>
                                              <p:pRg st="14" end="14"/>
                                            </p:txEl>
                                          </p:spTgt>
                                        </p:tgtEl>
                                        <p:attrNameLst>
                                          <p:attrName>ppt_x</p:attrName>
                                        </p:attrNameLst>
                                      </p:cBhvr>
                                      <p:tavLst>
                                        <p:tav tm="0">
                                          <p:val>
                                            <p:strVal val="1+#ppt_w/2"/>
                                          </p:val>
                                        </p:tav>
                                        <p:tav tm="100000">
                                          <p:val>
                                            <p:strVal val="#ppt_x"/>
                                          </p:val>
                                        </p:tav>
                                      </p:tavLst>
                                    </p:anim>
                                    <p:anim calcmode="lin" valueType="num">
                                      <p:cBhvr additive="base">
                                        <p:cTn id="93" dur="500" fill="hold"/>
                                        <p:tgtEl>
                                          <p:spTgt spid="2">
                                            <p:txEl>
                                              <p:pRg st="14" end="14"/>
                                            </p:txEl>
                                          </p:spTgt>
                                        </p:tgtEl>
                                        <p:attrNameLst>
                                          <p:attrName>ppt_y</p:attrName>
                                        </p:attrNameLst>
                                      </p:cBhvr>
                                      <p:tavLst>
                                        <p:tav tm="0">
                                          <p:val>
                                            <p:strVal val="#ppt_y"/>
                                          </p:val>
                                        </p:tav>
                                        <p:tav tm="100000">
                                          <p:val>
                                            <p:strVal val="#ppt_y"/>
                                          </p:val>
                                        </p:tav>
                                      </p:tavLst>
                                    </p:anim>
                                  </p:childTnLst>
                                </p:cTn>
                              </p:par>
                            </p:childTnLst>
                          </p:cTn>
                        </p:par>
                        <p:par>
                          <p:cTn id="94" fill="hold">
                            <p:stCondLst>
                              <p:cond delay="8500"/>
                            </p:stCondLst>
                            <p:childTnLst>
                              <p:par>
                                <p:cTn id="95" presetID="9" presetClass="entr" presetSubtype="0" fill="hold" grpId="0" nodeType="after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dissolve">
                                      <p:cBhvr>
                                        <p:cTn id="97" dur="500"/>
                                        <p:tgtEl>
                                          <p:spTgt spid="6"/>
                                        </p:tgtEl>
                                      </p:cBhvr>
                                    </p:animEffect>
                                  </p:childTnLst>
                                </p:cTn>
                              </p:par>
                              <p:par>
                                <p:cTn id="98" presetID="16" presetClass="entr" presetSubtype="21" fill="hold" nodeType="with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barn(inVertical)">
                                      <p:cBhvr>
                                        <p:cTn id="100" dur="500"/>
                                        <p:tgtEl>
                                          <p:spTgt spid="9"/>
                                        </p:tgtEl>
                                      </p:cBhvr>
                                    </p:animEffect>
                                  </p:childTnLst>
                                </p:cTn>
                              </p:par>
                            </p:childTnLst>
                          </p:cTn>
                        </p:par>
                        <p:par>
                          <p:cTn id="101" fill="hold">
                            <p:stCondLst>
                              <p:cond delay="9000"/>
                            </p:stCondLst>
                            <p:childTnLst>
                              <p:par>
                                <p:cTn id="102" presetID="0" presetClass="path" presetSubtype="0" accel="50000" decel="50000" fill="hold" grpId="1" nodeType="afterEffect">
                                  <p:stCondLst>
                                    <p:cond delay="0"/>
                                  </p:stCondLst>
                                  <p:childTnLst>
                                    <p:animMotion origin="layout" path="M 2.65313E-6 -2.10916E-6 L 2.65313E-6 -0.21739 " pathEditMode="relative" rAng="0" ptsTypes="AA">
                                      <p:cBhvr>
                                        <p:cTn id="103" dur="2000" fill="hold"/>
                                        <p:tgtEl>
                                          <p:spTgt spid="6"/>
                                        </p:tgtEl>
                                        <p:attrNameLst>
                                          <p:attrName>ppt_x</p:attrName>
                                          <p:attrName>ppt_y</p:attrName>
                                        </p:attrNameLst>
                                      </p:cBhvr>
                                      <p:rCtr x="0" y="-10870"/>
                                    </p:animMotion>
                                  </p:childTnLst>
                                </p:cTn>
                              </p:par>
                              <p:par>
                                <p:cTn id="104" presetID="9" presetClass="entr" presetSubtype="0" fill="hold" nodeType="with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dissolve">
                                      <p:cBhvr>
                                        <p:cTn id="106" dur="500"/>
                                        <p:tgtEl>
                                          <p:spTgt spid="11"/>
                                        </p:tgtEl>
                                      </p:cBhvr>
                                    </p:animEffect>
                                  </p:childTnLst>
                                </p:cTn>
                              </p:par>
                            </p:childTnLst>
                          </p:cTn>
                        </p:par>
                        <p:par>
                          <p:cTn id="107" fill="hold">
                            <p:stCondLst>
                              <p:cond delay="11000"/>
                            </p:stCondLst>
                            <p:childTnLst>
                              <p:par>
                                <p:cTn id="108" presetID="16" presetClass="entr" presetSubtype="21" fill="hold" nodeType="afterEffect">
                                  <p:stCondLst>
                                    <p:cond delay="0"/>
                                  </p:stCondLst>
                                  <p:childTnLst>
                                    <p:set>
                                      <p:cBhvr>
                                        <p:cTn id="109" dur="1" fill="hold">
                                          <p:stCondLst>
                                            <p:cond delay="0"/>
                                          </p:stCondLst>
                                        </p:cTn>
                                        <p:tgtEl>
                                          <p:spTgt spid="7"/>
                                        </p:tgtEl>
                                        <p:attrNameLst>
                                          <p:attrName>style.visibility</p:attrName>
                                        </p:attrNameLst>
                                      </p:cBhvr>
                                      <p:to>
                                        <p:strVal val="visible"/>
                                      </p:to>
                                    </p:set>
                                    <p:animEffect transition="in" filter="barn(inVertical)">
                                      <p:cBhvr>
                                        <p:cTn id="110" dur="500"/>
                                        <p:tgtEl>
                                          <p:spTgt spid="7"/>
                                        </p:tgtEl>
                                      </p:cBhvr>
                                    </p:animEffect>
                                  </p:childTnLst>
                                </p:cTn>
                              </p:par>
                            </p:childTnLst>
                          </p:cTn>
                        </p:par>
                        <p:par>
                          <p:cTn id="111" fill="hold">
                            <p:stCondLst>
                              <p:cond delay="11500"/>
                            </p:stCondLst>
                            <p:childTnLst>
                              <p:par>
                                <p:cTn id="112" presetID="0" presetClass="path" presetSubtype="0" accel="50000" decel="50000" fill="hold" grpId="2" nodeType="afterEffect">
                                  <p:stCondLst>
                                    <p:cond delay="0"/>
                                  </p:stCondLst>
                                  <p:childTnLst>
                                    <p:animMotion origin="layout" path="M 2.65313E-6 -0.21739 L 0.00017 -0.48242 " pathEditMode="relative" rAng="0" ptsTypes="AA">
                                      <p:cBhvr>
                                        <p:cTn id="113" dur="2000" fill="hold"/>
                                        <p:tgtEl>
                                          <p:spTgt spid="6"/>
                                        </p:tgtEl>
                                        <p:attrNameLst>
                                          <p:attrName>ppt_x</p:attrName>
                                          <p:attrName>ppt_y</p:attrName>
                                        </p:attrNameLst>
                                      </p:cBhvr>
                                      <p:rCtr x="0" y="-13252"/>
                                    </p:animMotion>
                                  </p:childTnLst>
                                </p:cTn>
                              </p:par>
                              <p:par>
                                <p:cTn id="114" presetID="9" presetClass="entr" presetSubtype="0" fill="hold" nodeType="with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dissolve">
                                      <p:cBhvr>
                                        <p:cTn id="116" dur="500"/>
                                        <p:tgtEl>
                                          <p:spTgt spid="12"/>
                                        </p:tgtEl>
                                      </p:cBhvr>
                                    </p:animEffect>
                                  </p:childTnLst>
                                </p:cTn>
                              </p:par>
                            </p:childTnLst>
                          </p:cTn>
                        </p:par>
                        <p:par>
                          <p:cTn id="117" fill="hold">
                            <p:stCondLst>
                              <p:cond delay="13500"/>
                            </p:stCondLst>
                            <p:childTnLst>
                              <p:par>
                                <p:cTn id="118" presetID="16" presetClass="entr" presetSubtype="21" fill="hold" nodeType="afterEffect">
                                  <p:stCondLst>
                                    <p:cond delay="0"/>
                                  </p:stCondLst>
                                  <p:childTnLst>
                                    <p:set>
                                      <p:cBhvr>
                                        <p:cTn id="119" dur="1" fill="hold">
                                          <p:stCondLst>
                                            <p:cond delay="0"/>
                                          </p:stCondLst>
                                        </p:cTn>
                                        <p:tgtEl>
                                          <p:spTgt spid="8"/>
                                        </p:tgtEl>
                                        <p:attrNameLst>
                                          <p:attrName>style.visibility</p:attrName>
                                        </p:attrNameLst>
                                      </p:cBhvr>
                                      <p:to>
                                        <p:strVal val="visible"/>
                                      </p:to>
                                    </p:set>
                                    <p:animEffect transition="in" filter="barn(inVertical)">
                                      <p:cBhvr>
                                        <p:cTn id="1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6" grpId="1" animBg="1"/>
      <p:bldP spid="6" grpId="2" animBg="1"/>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p:cNvSpPr/>
          <p:nvPr/>
        </p:nvSpPr>
        <p:spPr>
          <a:xfrm>
            <a:off x="1524000" y="852713"/>
            <a:ext cx="9144000" cy="4045856"/>
          </a:xfrm>
          <a:prstGeom prst="rect">
            <a:avLst/>
          </a:prstGeom>
          <a:gradFill flip="none" rotWithShape="1">
            <a:gsLst>
              <a:gs pos="39000">
                <a:schemeClr val="bg1"/>
              </a:gs>
              <a:gs pos="70000">
                <a:schemeClr val="bg1">
                  <a:lumMod val="75000"/>
                  <a:lumOff val="25000"/>
                </a:schemeClr>
              </a:gs>
              <a:gs pos="100000">
                <a:schemeClr val="bg1"/>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Block Arc 41"/>
          <p:cNvSpPr/>
          <p:nvPr/>
        </p:nvSpPr>
        <p:spPr>
          <a:xfrm>
            <a:off x="1524000" y="2939131"/>
            <a:ext cx="9144000" cy="743857"/>
          </a:xfrm>
          <a:prstGeom prst="blockArc">
            <a:avLst>
              <a:gd name="adj1" fmla="val 10800000"/>
              <a:gd name="adj2" fmla="val 27752"/>
              <a:gd name="adj3" fmla="val 10346"/>
            </a:avLst>
          </a:prstGeom>
          <a:solidFill>
            <a:srgbClr val="0000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4851400" y="2285992"/>
            <a:ext cx="2639784" cy="1850579"/>
          </a:xfrm>
          <a:prstGeom prst="rect">
            <a:avLst/>
          </a:prstGeom>
          <a:gradFill flip="none" rotWithShape="1">
            <a:gsLst>
              <a:gs pos="0">
                <a:srgbClr val="3366FF"/>
              </a:gs>
              <a:gs pos="47000">
                <a:srgbClr val="000090"/>
              </a:gs>
              <a:gs pos="84000">
                <a:schemeClr val="bg1"/>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064001" y="3937000"/>
            <a:ext cx="925286" cy="217714"/>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Oval 3"/>
          <p:cNvSpPr/>
          <p:nvPr/>
        </p:nvSpPr>
        <p:spPr>
          <a:xfrm>
            <a:off x="1959428" y="4095653"/>
            <a:ext cx="8327572" cy="1923143"/>
          </a:xfrm>
          <a:prstGeom prst="ellipse">
            <a:avLst/>
          </a:prstGeom>
          <a:gradFill flip="none" rotWithShape="1">
            <a:gsLst>
              <a:gs pos="52000">
                <a:srgbClr val="0000FB"/>
              </a:gs>
              <a:gs pos="100000">
                <a:schemeClr val="bg1"/>
              </a:gs>
              <a:gs pos="0">
                <a:schemeClr val="bg1"/>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Group 6"/>
          <p:cNvGrpSpPr/>
          <p:nvPr/>
        </p:nvGrpSpPr>
        <p:grpSpPr>
          <a:xfrm>
            <a:off x="1959428" y="4082143"/>
            <a:ext cx="8327572" cy="1941286"/>
            <a:chOff x="598714" y="4082143"/>
            <a:chExt cx="8327572" cy="1941286"/>
          </a:xfrm>
          <a:solidFill>
            <a:srgbClr val="0000FB"/>
          </a:solidFill>
        </p:grpSpPr>
        <p:sp>
          <p:nvSpPr>
            <p:cNvPr id="5" name="Block Arc 4"/>
            <p:cNvSpPr/>
            <p:nvPr/>
          </p:nvSpPr>
          <p:spPr>
            <a:xfrm>
              <a:off x="598714" y="4082143"/>
              <a:ext cx="8327572" cy="1941286"/>
            </a:xfrm>
            <a:prstGeom prst="blockArc">
              <a:avLst>
                <a:gd name="adj1" fmla="val 10800000"/>
                <a:gd name="adj2" fmla="val 0"/>
                <a:gd name="adj3" fmla="val 5374"/>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Block Arc 5"/>
            <p:cNvSpPr/>
            <p:nvPr/>
          </p:nvSpPr>
          <p:spPr>
            <a:xfrm flipV="1">
              <a:off x="598714" y="4082143"/>
              <a:ext cx="8327572" cy="1941286"/>
            </a:xfrm>
            <a:prstGeom prst="blockArc">
              <a:avLst>
                <a:gd name="adj1" fmla="val 10800000"/>
                <a:gd name="adj2" fmla="val 0"/>
                <a:gd name="adj3" fmla="val 5374"/>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56" name="Block Arc 55"/>
          <p:cNvSpPr/>
          <p:nvPr/>
        </p:nvSpPr>
        <p:spPr>
          <a:xfrm>
            <a:off x="-1505857" y="1324396"/>
            <a:ext cx="15203713" cy="1905030"/>
          </a:xfrm>
          <a:prstGeom prst="blockArc">
            <a:avLst>
              <a:gd name="adj1" fmla="val 10792702"/>
              <a:gd name="adj2" fmla="val 0"/>
              <a:gd name="adj3" fmla="val 29268"/>
            </a:avLst>
          </a:prstGeom>
          <a:solidFill>
            <a:schemeClr val="bg1">
              <a:lumMod val="75000"/>
              <a:lumOff val="25000"/>
            </a:schemeClr>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Parallelogram 10"/>
          <p:cNvSpPr/>
          <p:nvPr/>
        </p:nvSpPr>
        <p:spPr>
          <a:xfrm>
            <a:off x="7220857" y="2884716"/>
            <a:ext cx="308428" cy="1288143"/>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Parallelogram 11"/>
          <p:cNvSpPr/>
          <p:nvPr/>
        </p:nvSpPr>
        <p:spPr>
          <a:xfrm flipH="1">
            <a:off x="7219042" y="616858"/>
            <a:ext cx="308428" cy="2267858"/>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4064001" y="3701142"/>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4045858" y="3465284"/>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027715" y="3229426"/>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4027715" y="2993568"/>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3980544" y="2757707"/>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3926115" y="2521849"/>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3907972" y="2285991"/>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3889829" y="2050133"/>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3889829" y="1814275"/>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Parallelogram 12"/>
          <p:cNvSpPr/>
          <p:nvPr/>
        </p:nvSpPr>
        <p:spPr>
          <a:xfrm flipH="1">
            <a:off x="4815114" y="2884717"/>
            <a:ext cx="308428" cy="1288143"/>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Parallelogram 13"/>
          <p:cNvSpPr/>
          <p:nvPr/>
        </p:nvSpPr>
        <p:spPr>
          <a:xfrm>
            <a:off x="4813299" y="616859"/>
            <a:ext cx="308428" cy="2267858"/>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7" name="Group 26"/>
          <p:cNvGrpSpPr/>
          <p:nvPr/>
        </p:nvGrpSpPr>
        <p:grpSpPr>
          <a:xfrm>
            <a:off x="4623707" y="616858"/>
            <a:ext cx="310243" cy="3556000"/>
            <a:chOff x="3441699" y="769259"/>
            <a:chExt cx="310243" cy="3556000"/>
          </a:xfrm>
        </p:grpSpPr>
        <p:sp>
          <p:nvSpPr>
            <p:cNvPr id="25" name="Parallelogram 24"/>
            <p:cNvSpPr/>
            <p:nvPr/>
          </p:nvSpPr>
          <p:spPr>
            <a:xfrm flipH="1">
              <a:off x="3443514" y="3037116"/>
              <a:ext cx="308428" cy="1288143"/>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Parallelogram 25"/>
            <p:cNvSpPr/>
            <p:nvPr/>
          </p:nvSpPr>
          <p:spPr>
            <a:xfrm>
              <a:off x="3441699" y="769259"/>
              <a:ext cx="308428" cy="2267858"/>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Rectangle 31"/>
          <p:cNvSpPr/>
          <p:nvPr/>
        </p:nvSpPr>
        <p:spPr>
          <a:xfrm>
            <a:off x="7509328" y="3918846"/>
            <a:ext cx="834571" cy="235869"/>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7491185" y="3682987"/>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7509328" y="3447129"/>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7527471" y="3211271"/>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7527471" y="2975413"/>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7574642" y="2739552"/>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629071" y="2503694"/>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7647214" y="2267836"/>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7665357" y="2031978"/>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7665357" y="1796120"/>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9" name="Group 28"/>
          <p:cNvGrpSpPr/>
          <p:nvPr/>
        </p:nvGrpSpPr>
        <p:grpSpPr>
          <a:xfrm flipH="1">
            <a:off x="7434941" y="634999"/>
            <a:ext cx="310243" cy="3556000"/>
            <a:chOff x="3441699" y="769259"/>
            <a:chExt cx="310243" cy="3556000"/>
          </a:xfrm>
        </p:grpSpPr>
        <p:sp>
          <p:nvSpPr>
            <p:cNvPr id="30" name="Parallelogram 29"/>
            <p:cNvSpPr/>
            <p:nvPr/>
          </p:nvSpPr>
          <p:spPr>
            <a:xfrm flipH="1">
              <a:off x="3443514" y="3037116"/>
              <a:ext cx="308428" cy="1288143"/>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Parallelogram 30"/>
            <p:cNvSpPr/>
            <p:nvPr/>
          </p:nvSpPr>
          <p:spPr>
            <a:xfrm>
              <a:off x="3441699" y="769259"/>
              <a:ext cx="308428" cy="2267858"/>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4" name="Parallelogram 43"/>
          <p:cNvSpPr/>
          <p:nvPr/>
        </p:nvSpPr>
        <p:spPr>
          <a:xfrm flipH="1">
            <a:off x="4934857" y="4118429"/>
            <a:ext cx="508000" cy="934338"/>
          </a:xfrm>
          <a:prstGeom prst="parallelogram">
            <a:avLst>
              <a:gd name="adj" fmla="val 57143"/>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Parallelogram 44"/>
          <p:cNvSpPr/>
          <p:nvPr/>
        </p:nvSpPr>
        <p:spPr>
          <a:xfrm>
            <a:off x="6926940" y="4136571"/>
            <a:ext cx="508000" cy="916197"/>
          </a:xfrm>
          <a:prstGeom prst="parallelogram">
            <a:avLst>
              <a:gd name="adj" fmla="val 57143"/>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Block Arc 1"/>
          <p:cNvSpPr/>
          <p:nvPr/>
        </p:nvSpPr>
        <p:spPr>
          <a:xfrm>
            <a:off x="1524000" y="489860"/>
            <a:ext cx="9144000" cy="743857"/>
          </a:xfrm>
          <a:prstGeom prst="blockArc">
            <a:avLst/>
          </a:prstGeom>
          <a:solidFill>
            <a:srgbClr val="0000FB"/>
          </a:solidFill>
          <a:ln>
            <a:noFill/>
          </a:ln>
          <a:effectLst>
            <a:glow rad="101600">
              <a:srgbClr val="0000FB">
                <a:alpha val="5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 name="Rectangle 46"/>
          <p:cNvSpPr/>
          <p:nvPr/>
        </p:nvSpPr>
        <p:spPr>
          <a:xfrm flipH="1">
            <a:off x="8343899" y="2964928"/>
            <a:ext cx="127001" cy="1297210"/>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flipH="1">
            <a:off x="10159999" y="3211271"/>
            <a:ext cx="127001" cy="1841496"/>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flipH="1">
            <a:off x="1948542" y="3161395"/>
            <a:ext cx="127001" cy="1841496"/>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flipH="1">
            <a:off x="3982356" y="2975410"/>
            <a:ext cx="127001" cy="1297210"/>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9245598" y="319316"/>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2256970" y="319316"/>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6926940" y="177799"/>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4528457" y="177799"/>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5121728" y="2739552"/>
            <a:ext cx="175987" cy="1342591"/>
          </a:xfrm>
          <a:prstGeom prst="rect">
            <a:avLst/>
          </a:prstGeom>
          <a:pattFill prst="openDmnd">
            <a:fgClr>
              <a:schemeClr val="bg1"/>
            </a:fgClr>
            <a:bgClr>
              <a:schemeClr val="bg1">
                <a:lumMod val="85000"/>
                <a:lumOff val="1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851400" y="4844143"/>
            <a:ext cx="2676070" cy="326571"/>
          </a:xfrm>
          <a:prstGeom prst="ellipse">
            <a:avLst/>
          </a:prstGeom>
          <a:gradFill flip="none" rotWithShape="1">
            <a:gsLst>
              <a:gs pos="75000">
                <a:schemeClr val="bg1">
                  <a:lumMod val="75000"/>
                  <a:lumOff val="25000"/>
                </a:schemeClr>
              </a:gs>
              <a:gs pos="0">
                <a:schemeClr val="bg1">
                  <a:lumMod val="50000"/>
                  <a:lumOff val="50000"/>
                </a:schemeClr>
              </a:gs>
            </a:gsLst>
            <a:path path="shape">
              <a:fillToRect l="50000" t="50000" r="50000" b="50000"/>
            </a:path>
            <a:tileRect/>
          </a:gradFill>
          <a:ln>
            <a:solidFill>
              <a:schemeClr val="bg1"/>
            </a:solidFill>
          </a:ln>
          <a:scene3d>
            <a:camera prst="isometricOffAxis1Top">
              <a:rot lat="18075715" lon="18392745" rev="2976000"/>
            </a:camera>
            <a:lightRig rig="threePt" dir="t"/>
          </a:scene3d>
          <a:sp3d>
            <a:bevelT w="69850"/>
            <a:bevelB/>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p:cNvSpPr/>
          <p:nvPr/>
        </p:nvSpPr>
        <p:spPr>
          <a:xfrm>
            <a:off x="7043056" y="2772137"/>
            <a:ext cx="175987" cy="1342591"/>
          </a:xfrm>
          <a:prstGeom prst="rect">
            <a:avLst/>
          </a:prstGeom>
          <a:pattFill prst="openDmnd">
            <a:fgClr>
              <a:schemeClr val="bg1"/>
            </a:fgClr>
            <a:bgClr>
              <a:schemeClr val="bg1">
                <a:lumMod val="85000"/>
                <a:lumOff val="1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ounded Rectangle 2"/>
          <p:cNvSpPr/>
          <p:nvPr/>
        </p:nvSpPr>
        <p:spPr>
          <a:xfrm>
            <a:off x="5136238" y="1385381"/>
            <a:ext cx="2082804" cy="1561906"/>
          </a:xfrm>
          <a:prstGeom prst="roundRect">
            <a:avLst/>
          </a:prstGeom>
          <a:blipFill rotWithShape="1">
            <a:blip r:embed="rId4"/>
            <a:stretch>
              <a:fillRect/>
            </a:stretch>
          </a:blipFill>
          <a:ln>
            <a:solidFill>
              <a:schemeClr val="bg1">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Isosceles Triangle 58"/>
          <p:cNvSpPr/>
          <p:nvPr/>
        </p:nvSpPr>
        <p:spPr>
          <a:xfrm rot="16200000">
            <a:off x="1219199" y="-3449865"/>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Isosceles Triangle 59"/>
          <p:cNvSpPr/>
          <p:nvPr/>
        </p:nvSpPr>
        <p:spPr>
          <a:xfrm rot="5400000">
            <a:off x="10363201" y="-3449868"/>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Isosceles Triangle 64"/>
          <p:cNvSpPr/>
          <p:nvPr/>
        </p:nvSpPr>
        <p:spPr>
          <a:xfrm rot="16200000">
            <a:off x="-799243" y="-2499201"/>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Isosceles Triangle 65"/>
          <p:cNvSpPr/>
          <p:nvPr/>
        </p:nvSpPr>
        <p:spPr>
          <a:xfrm rot="5400000">
            <a:off x="12849840" y="-2597887"/>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Isosceles Triangle 66"/>
          <p:cNvSpPr/>
          <p:nvPr/>
        </p:nvSpPr>
        <p:spPr>
          <a:xfrm rot="10800000">
            <a:off x="2380343" y="2664175"/>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Isosceles Triangle 68"/>
          <p:cNvSpPr/>
          <p:nvPr/>
        </p:nvSpPr>
        <p:spPr>
          <a:xfrm rot="10800000">
            <a:off x="8928263" y="2631622"/>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622363"/>
      </p:ext>
    </p:extLst>
  </p:cSld>
  <p:clrMapOvr>
    <a:masterClrMapping/>
  </p:clrMapOvr>
  <p:transition spd="slow">
    <p:wipe/>
    <p:sndAc>
      <p:stSnd>
        <p:snd r:embed="rId3" name="End Call Early.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5400000">
                                      <p:cBhvr>
                                        <p:cTn id="6" dur="2000" fill="hold"/>
                                        <p:tgtEl>
                                          <p:spTgt spid="59"/>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Lights Down 1-1 short.wav"/>
                                        </p:tgtEl>
                                      </p:cMediaNode>
                                    </p:audio>
                                  </p:subTnLst>
                                </p:cTn>
                              </p:par>
                              <p:par>
                                <p:cTn id="7" presetID="10" presetClass="exit" presetSubtype="0" fill="hold" grpId="1" nodeType="withEffect">
                                  <p:stCondLst>
                                    <p:cond delay="0"/>
                                  </p:stCondLst>
                                  <p:childTnLst>
                                    <p:animEffect transition="out" filter="fade">
                                      <p:cBhvr>
                                        <p:cTn id="8" dur="1000"/>
                                        <p:tgtEl>
                                          <p:spTgt spid="59"/>
                                        </p:tgtEl>
                                      </p:cBhvr>
                                    </p:animEffect>
                                    <p:set>
                                      <p:cBhvr>
                                        <p:cTn id="9" dur="1" fill="hold">
                                          <p:stCondLst>
                                            <p:cond delay="999"/>
                                          </p:stCondLst>
                                        </p:cTn>
                                        <p:tgtEl>
                                          <p:spTgt spid="59"/>
                                        </p:tgtEl>
                                        <p:attrNameLst>
                                          <p:attrName>style.visibility</p:attrName>
                                        </p:attrNameLst>
                                      </p:cBhvr>
                                      <p:to>
                                        <p:strVal val="hidden"/>
                                      </p:to>
                                    </p:set>
                                  </p:childTnLst>
                                </p:cTn>
                              </p:par>
                              <p:par>
                                <p:cTn id="10" presetID="8" presetClass="emph" presetSubtype="0" fill="hold" grpId="0" nodeType="withEffect">
                                  <p:stCondLst>
                                    <p:cond delay="0"/>
                                  </p:stCondLst>
                                  <p:childTnLst>
                                    <p:animRot by="-5400000">
                                      <p:cBhvr>
                                        <p:cTn id="11" dur="2000" fill="hold"/>
                                        <p:tgtEl>
                                          <p:spTgt spid="60"/>
                                        </p:tgtEl>
                                        <p:attrNameLst>
                                          <p:attrName>r</p:attrName>
                                        </p:attrNameLst>
                                      </p:cBhvr>
                                    </p:animRot>
                                  </p:childTnLst>
                                </p:cTn>
                              </p:par>
                              <p:par>
                                <p:cTn id="12" presetID="10" presetClass="exit" presetSubtype="0" fill="hold" grpId="1" nodeType="withEffect">
                                  <p:stCondLst>
                                    <p:cond delay="0"/>
                                  </p:stCondLst>
                                  <p:childTnLst>
                                    <p:animEffect transition="out" filter="fade">
                                      <p:cBhvr>
                                        <p:cTn id="13" dur="1000"/>
                                        <p:tgtEl>
                                          <p:spTgt spid="60"/>
                                        </p:tgtEl>
                                      </p:cBhvr>
                                    </p:animEffect>
                                    <p:set>
                                      <p:cBhvr>
                                        <p:cTn id="14" dur="1" fill="hold">
                                          <p:stCondLst>
                                            <p:cond delay="999"/>
                                          </p:stCondLst>
                                        </p:cTn>
                                        <p:tgtEl>
                                          <p:spTgt spid="60"/>
                                        </p:tgtEl>
                                        <p:attrNameLst>
                                          <p:attrName>style.visibility</p:attrName>
                                        </p:attrNameLst>
                                      </p:cBhvr>
                                      <p:to>
                                        <p:strVal val="hidden"/>
                                      </p:to>
                                    </p:set>
                                  </p:childTnLst>
                                </p:cTn>
                              </p:par>
                              <p:par>
                                <p:cTn id="15" presetID="1" presetClass="emph" presetSubtype="2" fill="hold" nodeType="withEffect">
                                  <p:stCondLst>
                                    <p:cond delay="0"/>
                                  </p:stCondLst>
                                  <p:childTnLst>
                                    <p:animClr clrSpc="rgb" dir="cw">
                                      <p:cBhvr>
                                        <p:cTn id="16" dur="2000" fill="hold"/>
                                        <p:tgtEl>
                                          <p:spTgt spid="14"/>
                                        </p:tgtEl>
                                        <p:attrNameLst>
                                          <p:attrName>fillcolor</p:attrName>
                                        </p:attrNameLst>
                                      </p:cBhvr>
                                      <p:to>
                                        <a:srgbClr val="487CFF"/>
                                      </p:to>
                                    </p:animClr>
                                    <p:set>
                                      <p:cBhvr>
                                        <p:cTn id="17" dur="2000" fill="hold"/>
                                        <p:tgtEl>
                                          <p:spTgt spid="14"/>
                                        </p:tgtEl>
                                        <p:attrNameLst>
                                          <p:attrName>fill.type</p:attrName>
                                        </p:attrNameLst>
                                      </p:cBhvr>
                                      <p:to>
                                        <p:strVal val="solid"/>
                                      </p:to>
                                    </p:set>
                                    <p:set>
                                      <p:cBhvr>
                                        <p:cTn id="18" dur="2000" fill="hold"/>
                                        <p:tgtEl>
                                          <p:spTgt spid="14"/>
                                        </p:tgtEl>
                                        <p:attrNameLst>
                                          <p:attrName>fill.on</p:attrName>
                                        </p:attrNameLst>
                                      </p:cBhvr>
                                      <p:to>
                                        <p:strVal val="true"/>
                                      </p:to>
                                    </p:set>
                                  </p:childTnLst>
                                </p:cTn>
                              </p:par>
                              <p:par>
                                <p:cTn id="19" presetID="1" presetClass="emph" presetSubtype="2" fill="hold" nodeType="withEffect">
                                  <p:stCondLst>
                                    <p:cond delay="0"/>
                                  </p:stCondLst>
                                  <p:childTnLst>
                                    <p:animClr clrSpc="rgb" dir="cw">
                                      <p:cBhvr>
                                        <p:cTn id="20" dur="2000" fill="hold"/>
                                        <p:tgtEl>
                                          <p:spTgt spid="13"/>
                                        </p:tgtEl>
                                        <p:attrNameLst>
                                          <p:attrName>fillcolor</p:attrName>
                                        </p:attrNameLst>
                                      </p:cBhvr>
                                      <p:to>
                                        <a:srgbClr val="487CFF"/>
                                      </p:to>
                                    </p:animClr>
                                    <p:set>
                                      <p:cBhvr>
                                        <p:cTn id="21" dur="2000" fill="hold"/>
                                        <p:tgtEl>
                                          <p:spTgt spid="13"/>
                                        </p:tgtEl>
                                        <p:attrNameLst>
                                          <p:attrName>fill.type</p:attrName>
                                        </p:attrNameLst>
                                      </p:cBhvr>
                                      <p:to>
                                        <p:strVal val="solid"/>
                                      </p:to>
                                    </p:set>
                                    <p:set>
                                      <p:cBhvr>
                                        <p:cTn id="22" dur="2000" fill="hold"/>
                                        <p:tgtEl>
                                          <p:spTgt spid="13"/>
                                        </p:tgtEl>
                                        <p:attrNameLst>
                                          <p:attrName>fill.on</p:attrName>
                                        </p:attrNameLst>
                                      </p:cBhvr>
                                      <p:to>
                                        <p:strVal val="true"/>
                                      </p:to>
                                    </p:set>
                                  </p:childTnLst>
                                </p:cTn>
                              </p:par>
                              <p:par>
                                <p:cTn id="23" presetID="1" presetClass="emph" presetSubtype="2" fill="hold" nodeType="withEffect">
                                  <p:stCondLst>
                                    <p:cond delay="0"/>
                                  </p:stCondLst>
                                  <p:childTnLst>
                                    <p:animClr clrSpc="rgb" dir="cw">
                                      <p:cBhvr>
                                        <p:cTn id="24" dur="2000" fill="hold"/>
                                        <p:tgtEl>
                                          <p:spTgt spid="12"/>
                                        </p:tgtEl>
                                        <p:attrNameLst>
                                          <p:attrName>fillcolor</p:attrName>
                                        </p:attrNameLst>
                                      </p:cBhvr>
                                      <p:to>
                                        <a:srgbClr val="487CFF"/>
                                      </p:to>
                                    </p:animClr>
                                    <p:set>
                                      <p:cBhvr>
                                        <p:cTn id="25" dur="2000" fill="hold"/>
                                        <p:tgtEl>
                                          <p:spTgt spid="12"/>
                                        </p:tgtEl>
                                        <p:attrNameLst>
                                          <p:attrName>fill.type</p:attrName>
                                        </p:attrNameLst>
                                      </p:cBhvr>
                                      <p:to>
                                        <p:strVal val="solid"/>
                                      </p:to>
                                    </p:set>
                                    <p:set>
                                      <p:cBhvr>
                                        <p:cTn id="26" dur="2000" fill="hold"/>
                                        <p:tgtEl>
                                          <p:spTgt spid="12"/>
                                        </p:tgtEl>
                                        <p:attrNameLst>
                                          <p:attrName>fill.on</p:attrName>
                                        </p:attrNameLst>
                                      </p:cBhvr>
                                      <p:to>
                                        <p:strVal val="true"/>
                                      </p:to>
                                    </p:set>
                                  </p:childTnLst>
                                </p:cTn>
                              </p:par>
                              <p:par>
                                <p:cTn id="27" presetID="1" presetClass="emph" presetSubtype="2" fill="hold" nodeType="withEffect">
                                  <p:stCondLst>
                                    <p:cond delay="0"/>
                                  </p:stCondLst>
                                  <p:childTnLst>
                                    <p:animClr clrSpc="rgb" dir="cw">
                                      <p:cBhvr>
                                        <p:cTn id="28" dur="2000" fill="hold"/>
                                        <p:tgtEl>
                                          <p:spTgt spid="11"/>
                                        </p:tgtEl>
                                        <p:attrNameLst>
                                          <p:attrName>fillcolor</p:attrName>
                                        </p:attrNameLst>
                                      </p:cBhvr>
                                      <p:to>
                                        <a:srgbClr val="487CFF"/>
                                      </p:to>
                                    </p:animClr>
                                    <p:set>
                                      <p:cBhvr>
                                        <p:cTn id="29" dur="2000" fill="hold"/>
                                        <p:tgtEl>
                                          <p:spTgt spid="11"/>
                                        </p:tgtEl>
                                        <p:attrNameLst>
                                          <p:attrName>fill.type</p:attrName>
                                        </p:attrNameLst>
                                      </p:cBhvr>
                                      <p:to>
                                        <p:strVal val="solid"/>
                                      </p:to>
                                    </p:set>
                                    <p:set>
                                      <p:cBhvr>
                                        <p:cTn id="30" dur="2000" fill="hold"/>
                                        <p:tgtEl>
                                          <p:spTgt spid="11"/>
                                        </p:tgtEl>
                                        <p:attrNameLst>
                                          <p:attrName>fill.on</p:attrName>
                                        </p:attrNameLst>
                                      </p:cBhvr>
                                      <p:to>
                                        <p:strVal val="true"/>
                                      </p:to>
                                    </p:set>
                                  </p:childTnLst>
                                </p:cTn>
                              </p:par>
                              <p:par>
                                <p:cTn id="31" presetID="1" presetClass="emph" presetSubtype="2" fill="hold" nodeType="withEffect">
                                  <p:stCondLst>
                                    <p:cond delay="0"/>
                                  </p:stCondLst>
                                  <p:childTnLst>
                                    <p:animClr clrSpc="rgb" dir="cw">
                                      <p:cBhvr>
                                        <p:cTn id="32" dur="2000" fill="hold"/>
                                        <p:tgtEl>
                                          <p:spTgt spid="44"/>
                                        </p:tgtEl>
                                        <p:attrNameLst>
                                          <p:attrName>fillcolor</p:attrName>
                                        </p:attrNameLst>
                                      </p:cBhvr>
                                      <p:to>
                                        <a:srgbClr val="487CFF"/>
                                      </p:to>
                                    </p:animClr>
                                    <p:set>
                                      <p:cBhvr>
                                        <p:cTn id="33" dur="2000" fill="hold"/>
                                        <p:tgtEl>
                                          <p:spTgt spid="44"/>
                                        </p:tgtEl>
                                        <p:attrNameLst>
                                          <p:attrName>fill.type</p:attrName>
                                        </p:attrNameLst>
                                      </p:cBhvr>
                                      <p:to>
                                        <p:strVal val="solid"/>
                                      </p:to>
                                    </p:set>
                                    <p:set>
                                      <p:cBhvr>
                                        <p:cTn id="34" dur="2000" fill="hold"/>
                                        <p:tgtEl>
                                          <p:spTgt spid="44"/>
                                        </p:tgtEl>
                                        <p:attrNameLst>
                                          <p:attrName>fill.on</p:attrName>
                                        </p:attrNameLst>
                                      </p:cBhvr>
                                      <p:to>
                                        <p:strVal val="true"/>
                                      </p:to>
                                    </p:set>
                                  </p:childTnLst>
                                </p:cTn>
                              </p:par>
                              <p:par>
                                <p:cTn id="35" presetID="1" presetClass="emph" presetSubtype="2" fill="hold" nodeType="withEffect">
                                  <p:stCondLst>
                                    <p:cond delay="0"/>
                                  </p:stCondLst>
                                  <p:childTnLst>
                                    <p:animClr clrSpc="rgb" dir="cw">
                                      <p:cBhvr>
                                        <p:cTn id="36" dur="2000" fill="hold"/>
                                        <p:tgtEl>
                                          <p:spTgt spid="45"/>
                                        </p:tgtEl>
                                        <p:attrNameLst>
                                          <p:attrName>fillcolor</p:attrName>
                                        </p:attrNameLst>
                                      </p:cBhvr>
                                      <p:to>
                                        <a:srgbClr val="487CFF"/>
                                      </p:to>
                                    </p:animClr>
                                    <p:set>
                                      <p:cBhvr>
                                        <p:cTn id="37" dur="2000" fill="hold"/>
                                        <p:tgtEl>
                                          <p:spTgt spid="45"/>
                                        </p:tgtEl>
                                        <p:attrNameLst>
                                          <p:attrName>fill.type</p:attrName>
                                        </p:attrNameLst>
                                      </p:cBhvr>
                                      <p:to>
                                        <p:strVal val="solid"/>
                                      </p:to>
                                    </p:set>
                                    <p:set>
                                      <p:cBhvr>
                                        <p:cTn id="38" dur="2000" fill="hold"/>
                                        <p:tgtEl>
                                          <p:spTgt spid="45"/>
                                        </p:tgtEl>
                                        <p:attrNameLst>
                                          <p:attrName>fill.on</p:attrName>
                                        </p:attrNameLst>
                                      </p:cBhvr>
                                      <p:to>
                                        <p:strVal val="true"/>
                                      </p:to>
                                    </p:set>
                                  </p:childTnLst>
                                </p:cTn>
                              </p:par>
                              <p:par>
                                <p:cTn id="39" presetID="10" presetClass="exit" presetSubtype="0" fill="hold" grpId="0" nodeType="withEffect">
                                  <p:stCondLst>
                                    <p:cond delay="0"/>
                                  </p:stCondLst>
                                  <p:childTnLst>
                                    <p:animEffect transition="out" filter="fade">
                                      <p:cBhvr>
                                        <p:cTn id="40" dur="2000"/>
                                        <p:tgtEl>
                                          <p:spTgt spid="56"/>
                                        </p:tgtEl>
                                      </p:cBhvr>
                                    </p:animEffect>
                                    <p:set>
                                      <p:cBhvr>
                                        <p:cTn id="41" dur="1" fill="hold">
                                          <p:stCondLst>
                                            <p:cond delay="1999"/>
                                          </p:stCondLst>
                                        </p:cTn>
                                        <p:tgtEl>
                                          <p:spTgt spid="56"/>
                                        </p:tgtEl>
                                        <p:attrNameLst>
                                          <p:attrName>style.visibility</p:attrName>
                                        </p:attrNameLst>
                                      </p:cBhvr>
                                      <p:to>
                                        <p:strVal val="hidden"/>
                                      </p:to>
                                    </p:set>
                                  </p:childTnLst>
                                </p:cTn>
                              </p:par>
                              <p:par>
                                <p:cTn id="42" presetID="8" presetClass="emph" presetSubtype="0" fill="hold" grpId="0" nodeType="withEffect">
                                  <p:stCondLst>
                                    <p:cond delay="0"/>
                                  </p:stCondLst>
                                  <p:childTnLst>
                                    <p:animRot by="5400000">
                                      <p:cBhvr>
                                        <p:cTn id="43" dur="2000" fill="hold"/>
                                        <p:tgtEl>
                                          <p:spTgt spid="65"/>
                                        </p:tgtEl>
                                        <p:attrNameLst>
                                          <p:attrName>r</p:attrName>
                                        </p:attrNameLst>
                                      </p:cBhvr>
                                    </p:animRot>
                                  </p:childTnLst>
                                </p:cTn>
                              </p:par>
                              <p:par>
                                <p:cTn id="44" presetID="10" presetClass="exit" presetSubtype="0" fill="hold" grpId="1" nodeType="withEffect">
                                  <p:stCondLst>
                                    <p:cond delay="0"/>
                                  </p:stCondLst>
                                  <p:childTnLst>
                                    <p:animEffect transition="out" filter="fade">
                                      <p:cBhvr>
                                        <p:cTn id="45" dur="1000"/>
                                        <p:tgtEl>
                                          <p:spTgt spid="65"/>
                                        </p:tgtEl>
                                      </p:cBhvr>
                                    </p:animEffect>
                                    <p:set>
                                      <p:cBhvr>
                                        <p:cTn id="46" dur="1" fill="hold">
                                          <p:stCondLst>
                                            <p:cond delay="999"/>
                                          </p:stCondLst>
                                        </p:cTn>
                                        <p:tgtEl>
                                          <p:spTgt spid="65"/>
                                        </p:tgtEl>
                                        <p:attrNameLst>
                                          <p:attrName>style.visibility</p:attrName>
                                        </p:attrNameLst>
                                      </p:cBhvr>
                                      <p:to>
                                        <p:strVal val="hidden"/>
                                      </p:to>
                                    </p:set>
                                  </p:childTnLst>
                                </p:cTn>
                              </p:par>
                              <p:par>
                                <p:cTn id="47" presetID="8" presetClass="emph" presetSubtype="0" fill="hold" grpId="0" nodeType="withEffect">
                                  <p:stCondLst>
                                    <p:cond delay="0"/>
                                  </p:stCondLst>
                                  <p:childTnLst>
                                    <p:animRot by="-5400000">
                                      <p:cBhvr>
                                        <p:cTn id="48" dur="2000" fill="hold"/>
                                        <p:tgtEl>
                                          <p:spTgt spid="66"/>
                                        </p:tgtEl>
                                        <p:attrNameLst>
                                          <p:attrName>r</p:attrName>
                                        </p:attrNameLst>
                                      </p:cBhvr>
                                    </p:animRot>
                                  </p:childTnLst>
                                </p:cTn>
                              </p:par>
                              <p:par>
                                <p:cTn id="49" presetID="10" presetClass="exit" presetSubtype="0" fill="hold" grpId="1" nodeType="withEffect">
                                  <p:stCondLst>
                                    <p:cond delay="0"/>
                                  </p:stCondLst>
                                  <p:childTnLst>
                                    <p:animEffect transition="out" filter="fade">
                                      <p:cBhvr>
                                        <p:cTn id="50" dur="1000"/>
                                        <p:tgtEl>
                                          <p:spTgt spid="66"/>
                                        </p:tgtEl>
                                      </p:cBhvr>
                                    </p:animEffect>
                                    <p:set>
                                      <p:cBhvr>
                                        <p:cTn id="51" dur="1" fill="hold">
                                          <p:stCondLst>
                                            <p:cond delay="999"/>
                                          </p:stCondLst>
                                        </p:cTn>
                                        <p:tgtEl>
                                          <p:spTgt spid="66"/>
                                        </p:tgtEl>
                                        <p:attrNameLst>
                                          <p:attrName>style.visibility</p:attrName>
                                        </p:attrNameLst>
                                      </p:cBhvr>
                                      <p:to>
                                        <p:strVal val="hidden"/>
                                      </p:to>
                                    </p:set>
                                  </p:childTnLst>
                                </p:cTn>
                              </p:par>
                              <p:par>
                                <p:cTn id="52" presetID="8" presetClass="emph" presetSubtype="0" fill="hold" grpId="0" nodeType="withEffect">
                                  <p:stCondLst>
                                    <p:cond delay="0"/>
                                  </p:stCondLst>
                                  <p:childTnLst>
                                    <p:animRot by="5400000">
                                      <p:cBhvr>
                                        <p:cTn id="53" dur="2000" fill="hold"/>
                                        <p:tgtEl>
                                          <p:spTgt spid="67"/>
                                        </p:tgtEl>
                                        <p:attrNameLst>
                                          <p:attrName>r</p:attrName>
                                        </p:attrNameLst>
                                      </p:cBhvr>
                                    </p:animRot>
                                  </p:childTnLst>
                                </p:cTn>
                              </p:par>
                              <p:par>
                                <p:cTn id="54" presetID="10" presetClass="exit" presetSubtype="0" fill="hold" grpId="1" nodeType="withEffect">
                                  <p:stCondLst>
                                    <p:cond delay="0"/>
                                  </p:stCondLst>
                                  <p:childTnLst>
                                    <p:animEffect transition="out" filter="fade">
                                      <p:cBhvr>
                                        <p:cTn id="55" dur="1000"/>
                                        <p:tgtEl>
                                          <p:spTgt spid="67"/>
                                        </p:tgtEl>
                                      </p:cBhvr>
                                    </p:animEffect>
                                    <p:set>
                                      <p:cBhvr>
                                        <p:cTn id="56" dur="1" fill="hold">
                                          <p:stCondLst>
                                            <p:cond delay="999"/>
                                          </p:stCondLst>
                                        </p:cTn>
                                        <p:tgtEl>
                                          <p:spTgt spid="67"/>
                                        </p:tgtEl>
                                        <p:attrNameLst>
                                          <p:attrName>style.visibility</p:attrName>
                                        </p:attrNameLst>
                                      </p:cBhvr>
                                      <p:to>
                                        <p:strVal val="hidden"/>
                                      </p:to>
                                    </p:set>
                                  </p:childTnLst>
                                </p:cTn>
                              </p:par>
                              <p:par>
                                <p:cTn id="57" presetID="8" presetClass="emph" presetSubtype="0" fill="hold" grpId="0" nodeType="withEffect">
                                  <p:stCondLst>
                                    <p:cond delay="0"/>
                                  </p:stCondLst>
                                  <p:childTnLst>
                                    <p:animRot by="-5400000">
                                      <p:cBhvr>
                                        <p:cTn id="58" dur="2000" fill="hold"/>
                                        <p:tgtEl>
                                          <p:spTgt spid="69"/>
                                        </p:tgtEl>
                                        <p:attrNameLst>
                                          <p:attrName>r</p:attrName>
                                        </p:attrNameLst>
                                      </p:cBhvr>
                                    </p:animRot>
                                  </p:childTnLst>
                                </p:cTn>
                              </p:par>
                              <p:par>
                                <p:cTn id="59" presetID="10" presetClass="exit" presetSubtype="0" fill="hold" grpId="1" nodeType="withEffect">
                                  <p:stCondLst>
                                    <p:cond delay="0"/>
                                  </p:stCondLst>
                                  <p:childTnLst>
                                    <p:animEffect transition="out" filter="fade">
                                      <p:cBhvr>
                                        <p:cTn id="60" dur="1000"/>
                                        <p:tgtEl>
                                          <p:spTgt spid="69"/>
                                        </p:tgtEl>
                                      </p:cBhvr>
                                    </p:animEffect>
                                    <p:set>
                                      <p:cBhvr>
                                        <p:cTn id="61" dur="1" fill="hold">
                                          <p:stCondLst>
                                            <p:cond delay="999"/>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9" grpId="0" animBg="1"/>
      <p:bldP spid="59" grpId="1" animBg="1"/>
      <p:bldP spid="60" grpId="0" animBg="1"/>
      <p:bldP spid="60" grpId="1" animBg="1"/>
      <p:bldP spid="65" grpId="0" animBg="1"/>
      <p:bldP spid="65" grpId="1" animBg="1"/>
      <p:bldP spid="66" grpId="0" animBg="1"/>
      <p:bldP spid="66" grpId="1" animBg="1"/>
      <p:bldP spid="67" grpId="0" animBg="1"/>
      <p:bldP spid="67" grpId="1" animBg="1"/>
      <p:bldP spid="69" grpId="0" animBg="1"/>
      <p:bldP spid="69"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35"/>
          <p:cNvGrpSpPr>
            <a:grpSpLocks/>
          </p:cNvGrpSpPr>
          <p:nvPr/>
        </p:nvGrpSpPr>
        <p:grpSpPr bwMode="auto">
          <a:xfrm>
            <a:off x="12268200" y="457200"/>
            <a:ext cx="7239000" cy="5638800"/>
            <a:chOff x="0" y="288"/>
            <a:chExt cx="4560" cy="3552"/>
          </a:xfrm>
        </p:grpSpPr>
        <p:sp>
          <p:nvSpPr>
            <p:cNvPr id="4157" name="Rectangle 13"/>
            <p:cNvSpPr>
              <a:spLocks noChangeArrowheads="1"/>
            </p:cNvSpPr>
            <p:nvPr/>
          </p:nvSpPr>
          <p:spPr bwMode="auto">
            <a:xfrm>
              <a:off x="0" y="28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8" name="Rectangle 16"/>
            <p:cNvSpPr>
              <a:spLocks noChangeArrowheads="1"/>
            </p:cNvSpPr>
            <p:nvPr/>
          </p:nvSpPr>
          <p:spPr bwMode="auto">
            <a:xfrm>
              <a:off x="0" y="864"/>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9" name="Rectangle 19"/>
            <p:cNvSpPr>
              <a:spLocks noChangeArrowheads="1"/>
            </p:cNvSpPr>
            <p:nvPr/>
          </p:nvSpPr>
          <p:spPr bwMode="auto">
            <a:xfrm>
              <a:off x="0" y="1440"/>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60" name="Rectangle 22"/>
            <p:cNvSpPr>
              <a:spLocks noChangeArrowheads="1"/>
            </p:cNvSpPr>
            <p:nvPr/>
          </p:nvSpPr>
          <p:spPr bwMode="auto">
            <a:xfrm>
              <a:off x="0" y="201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61" name="Rectangle 25"/>
            <p:cNvSpPr>
              <a:spLocks noChangeArrowheads="1"/>
            </p:cNvSpPr>
            <p:nvPr/>
          </p:nvSpPr>
          <p:spPr bwMode="auto">
            <a:xfrm>
              <a:off x="0" y="259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62" name="Rectangle 28"/>
            <p:cNvSpPr>
              <a:spLocks noChangeArrowheads="1"/>
            </p:cNvSpPr>
            <p:nvPr/>
          </p:nvSpPr>
          <p:spPr bwMode="auto">
            <a:xfrm>
              <a:off x="0" y="316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63" name="Rectangle 31"/>
            <p:cNvSpPr>
              <a:spLocks noChangeArrowheads="1"/>
            </p:cNvSpPr>
            <p:nvPr/>
          </p:nvSpPr>
          <p:spPr bwMode="auto">
            <a:xfrm>
              <a:off x="0" y="374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3" name="Group 36"/>
          <p:cNvGrpSpPr>
            <a:grpSpLocks/>
          </p:cNvGrpSpPr>
          <p:nvPr/>
        </p:nvGrpSpPr>
        <p:grpSpPr bwMode="auto">
          <a:xfrm rot="5400000">
            <a:off x="1790700" y="7734300"/>
            <a:ext cx="7239000" cy="5638800"/>
            <a:chOff x="0" y="480"/>
            <a:chExt cx="4560" cy="3552"/>
          </a:xfrm>
        </p:grpSpPr>
        <p:sp>
          <p:nvSpPr>
            <p:cNvPr id="4150" name="Rectangle 14"/>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1" name="Rectangle 17"/>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2" name="Rectangle 20"/>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3" name="Rectangle 23"/>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4" name="Rectangle 26"/>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5" name="Rectangle 29"/>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6" name="Rectangle 32"/>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4" name="Group 34"/>
          <p:cNvGrpSpPr>
            <a:grpSpLocks/>
          </p:cNvGrpSpPr>
          <p:nvPr/>
        </p:nvGrpSpPr>
        <p:grpSpPr bwMode="auto">
          <a:xfrm>
            <a:off x="-5715000" y="152400"/>
            <a:ext cx="7239000" cy="6553200"/>
            <a:chOff x="0" y="96"/>
            <a:chExt cx="4560" cy="4128"/>
          </a:xfrm>
        </p:grpSpPr>
        <p:sp>
          <p:nvSpPr>
            <p:cNvPr id="4142" name="Rectangle 4"/>
            <p:cNvSpPr>
              <a:spLocks noChangeArrowheads="1"/>
            </p:cNvSpPr>
            <p:nvPr/>
          </p:nvSpPr>
          <p:spPr bwMode="auto">
            <a:xfrm>
              <a:off x="0" y="9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43" name="Rectangle 15"/>
            <p:cNvSpPr>
              <a:spLocks noChangeArrowheads="1"/>
            </p:cNvSpPr>
            <p:nvPr/>
          </p:nvSpPr>
          <p:spPr bwMode="auto">
            <a:xfrm>
              <a:off x="0" y="67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4" name="Rectangle 18"/>
            <p:cNvSpPr>
              <a:spLocks noChangeArrowheads="1"/>
            </p:cNvSpPr>
            <p:nvPr/>
          </p:nvSpPr>
          <p:spPr bwMode="auto">
            <a:xfrm>
              <a:off x="0" y="124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5" name="Rectangle 21"/>
            <p:cNvSpPr>
              <a:spLocks noChangeArrowheads="1"/>
            </p:cNvSpPr>
            <p:nvPr/>
          </p:nvSpPr>
          <p:spPr bwMode="auto">
            <a:xfrm>
              <a:off x="0" y="182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6" name="Rectangle 24"/>
            <p:cNvSpPr>
              <a:spLocks noChangeArrowheads="1"/>
            </p:cNvSpPr>
            <p:nvPr/>
          </p:nvSpPr>
          <p:spPr bwMode="auto">
            <a:xfrm>
              <a:off x="0" y="240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47" name="Rectangle 27"/>
            <p:cNvSpPr>
              <a:spLocks noChangeArrowheads="1"/>
            </p:cNvSpPr>
            <p:nvPr/>
          </p:nvSpPr>
          <p:spPr bwMode="auto">
            <a:xfrm>
              <a:off x="0" y="2976"/>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48" name="Rectangle 30"/>
            <p:cNvSpPr>
              <a:spLocks noChangeArrowheads="1"/>
            </p:cNvSpPr>
            <p:nvPr/>
          </p:nvSpPr>
          <p:spPr bwMode="auto">
            <a:xfrm>
              <a:off x="0" y="3552"/>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9" name="Rectangle 33"/>
            <p:cNvSpPr>
              <a:spLocks noChangeArrowheads="1"/>
            </p:cNvSpPr>
            <p:nvPr/>
          </p:nvSpPr>
          <p:spPr bwMode="auto">
            <a:xfrm>
              <a:off x="0" y="412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5" name="Group 37"/>
          <p:cNvGrpSpPr>
            <a:grpSpLocks/>
          </p:cNvGrpSpPr>
          <p:nvPr/>
        </p:nvGrpSpPr>
        <p:grpSpPr bwMode="auto">
          <a:xfrm rot="5400000">
            <a:off x="4076700" y="-6438900"/>
            <a:ext cx="7239000" cy="5638800"/>
            <a:chOff x="0" y="480"/>
            <a:chExt cx="4560" cy="3552"/>
          </a:xfrm>
        </p:grpSpPr>
        <p:sp>
          <p:nvSpPr>
            <p:cNvPr id="4135" name="Rectangle 38"/>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6" name="Rectangle 39"/>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7" name="Rectangle 40"/>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8" name="Rectangle 41"/>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9" name="Rectangle 42"/>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0" name="Rectangle 43"/>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1" name="Rectangle 44"/>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6" name="Group 45"/>
          <p:cNvGrpSpPr>
            <a:grpSpLocks/>
          </p:cNvGrpSpPr>
          <p:nvPr/>
        </p:nvGrpSpPr>
        <p:grpSpPr bwMode="auto">
          <a:xfrm>
            <a:off x="-5715000" y="152400"/>
            <a:ext cx="7239000" cy="6553200"/>
            <a:chOff x="0" y="96"/>
            <a:chExt cx="4560" cy="4128"/>
          </a:xfrm>
        </p:grpSpPr>
        <p:sp>
          <p:nvSpPr>
            <p:cNvPr id="4127" name="Rectangle 46"/>
            <p:cNvSpPr>
              <a:spLocks noChangeArrowheads="1"/>
            </p:cNvSpPr>
            <p:nvPr/>
          </p:nvSpPr>
          <p:spPr bwMode="auto">
            <a:xfrm>
              <a:off x="0" y="9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28" name="Rectangle 47"/>
            <p:cNvSpPr>
              <a:spLocks noChangeArrowheads="1"/>
            </p:cNvSpPr>
            <p:nvPr/>
          </p:nvSpPr>
          <p:spPr bwMode="auto">
            <a:xfrm>
              <a:off x="0" y="67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9" name="Rectangle 48"/>
            <p:cNvSpPr>
              <a:spLocks noChangeArrowheads="1"/>
            </p:cNvSpPr>
            <p:nvPr/>
          </p:nvSpPr>
          <p:spPr bwMode="auto">
            <a:xfrm>
              <a:off x="0" y="124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0" name="Rectangle 49"/>
            <p:cNvSpPr>
              <a:spLocks noChangeArrowheads="1"/>
            </p:cNvSpPr>
            <p:nvPr/>
          </p:nvSpPr>
          <p:spPr bwMode="auto">
            <a:xfrm>
              <a:off x="0" y="182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1" name="Rectangle 50"/>
            <p:cNvSpPr>
              <a:spLocks noChangeArrowheads="1"/>
            </p:cNvSpPr>
            <p:nvPr/>
          </p:nvSpPr>
          <p:spPr bwMode="auto">
            <a:xfrm>
              <a:off x="0" y="240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2" name="Rectangle 51"/>
            <p:cNvSpPr>
              <a:spLocks noChangeArrowheads="1"/>
            </p:cNvSpPr>
            <p:nvPr/>
          </p:nvSpPr>
          <p:spPr bwMode="auto">
            <a:xfrm>
              <a:off x="0" y="2976"/>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3" name="Rectangle 52"/>
            <p:cNvSpPr>
              <a:spLocks noChangeArrowheads="1"/>
            </p:cNvSpPr>
            <p:nvPr/>
          </p:nvSpPr>
          <p:spPr bwMode="auto">
            <a:xfrm>
              <a:off x="0" y="3552"/>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4" name="Rectangle 53"/>
            <p:cNvSpPr>
              <a:spLocks noChangeArrowheads="1"/>
            </p:cNvSpPr>
            <p:nvPr/>
          </p:nvSpPr>
          <p:spPr bwMode="auto">
            <a:xfrm>
              <a:off x="0" y="412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7" name="Group 63"/>
          <p:cNvGrpSpPr>
            <a:grpSpLocks/>
          </p:cNvGrpSpPr>
          <p:nvPr/>
        </p:nvGrpSpPr>
        <p:grpSpPr bwMode="auto">
          <a:xfrm rot="5400000">
            <a:off x="1790700" y="7734300"/>
            <a:ext cx="7239000" cy="5638800"/>
            <a:chOff x="0" y="480"/>
            <a:chExt cx="4560" cy="3552"/>
          </a:xfrm>
        </p:grpSpPr>
        <p:sp>
          <p:nvSpPr>
            <p:cNvPr id="4120" name="Rectangle 64"/>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21" name="Rectangle 65"/>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2" name="Rectangle 66"/>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3" name="Rectangle 67"/>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24" name="Rectangle 68"/>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5" name="Rectangle 69"/>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6" name="Rectangle 70"/>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8" name="Group 71"/>
          <p:cNvGrpSpPr>
            <a:grpSpLocks/>
          </p:cNvGrpSpPr>
          <p:nvPr/>
        </p:nvGrpSpPr>
        <p:grpSpPr bwMode="auto">
          <a:xfrm>
            <a:off x="12268200" y="457200"/>
            <a:ext cx="7239000" cy="5638800"/>
            <a:chOff x="0" y="288"/>
            <a:chExt cx="4560" cy="3552"/>
          </a:xfrm>
        </p:grpSpPr>
        <p:sp>
          <p:nvSpPr>
            <p:cNvPr id="4113" name="Rectangle 72"/>
            <p:cNvSpPr>
              <a:spLocks noChangeArrowheads="1"/>
            </p:cNvSpPr>
            <p:nvPr/>
          </p:nvSpPr>
          <p:spPr bwMode="auto">
            <a:xfrm>
              <a:off x="0" y="28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4" name="Rectangle 73"/>
            <p:cNvSpPr>
              <a:spLocks noChangeArrowheads="1"/>
            </p:cNvSpPr>
            <p:nvPr/>
          </p:nvSpPr>
          <p:spPr bwMode="auto">
            <a:xfrm>
              <a:off x="0" y="864"/>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5" name="Rectangle 74"/>
            <p:cNvSpPr>
              <a:spLocks noChangeArrowheads="1"/>
            </p:cNvSpPr>
            <p:nvPr/>
          </p:nvSpPr>
          <p:spPr bwMode="auto">
            <a:xfrm>
              <a:off x="0" y="1440"/>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6" name="Rectangle 75"/>
            <p:cNvSpPr>
              <a:spLocks noChangeArrowheads="1"/>
            </p:cNvSpPr>
            <p:nvPr/>
          </p:nvSpPr>
          <p:spPr bwMode="auto">
            <a:xfrm>
              <a:off x="0" y="201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7" name="Rectangle 76"/>
            <p:cNvSpPr>
              <a:spLocks noChangeArrowheads="1"/>
            </p:cNvSpPr>
            <p:nvPr/>
          </p:nvSpPr>
          <p:spPr bwMode="auto">
            <a:xfrm>
              <a:off x="0" y="259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8" name="Rectangle 77"/>
            <p:cNvSpPr>
              <a:spLocks noChangeArrowheads="1"/>
            </p:cNvSpPr>
            <p:nvPr/>
          </p:nvSpPr>
          <p:spPr bwMode="auto">
            <a:xfrm>
              <a:off x="0" y="316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9" name="Rectangle 78"/>
            <p:cNvSpPr>
              <a:spLocks noChangeArrowheads="1"/>
            </p:cNvSpPr>
            <p:nvPr/>
          </p:nvSpPr>
          <p:spPr bwMode="auto">
            <a:xfrm>
              <a:off x="0" y="374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9" name="Group 79"/>
          <p:cNvGrpSpPr>
            <a:grpSpLocks/>
          </p:cNvGrpSpPr>
          <p:nvPr/>
        </p:nvGrpSpPr>
        <p:grpSpPr bwMode="auto">
          <a:xfrm rot="5400000">
            <a:off x="4076700" y="-6438900"/>
            <a:ext cx="7239000" cy="5638800"/>
            <a:chOff x="0" y="480"/>
            <a:chExt cx="4560" cy="3552"/>
          </a:xfrm>
        </p:grpSpPr>
        <p:sp>
          <p:nvSpPr>
            <p:cNvPr id="4106" name="Rectangle 80"/>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07" name="Rectangle 81"/>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08" name="Rectangle 82"/>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09" name="Rectangle 83"/>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0" name="Rectangle 84"/>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1" name="Rectangle 85"/>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2" name="Rectangle 86"/>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spTree>
    <p:custDataLst>
      <p:tags r:id="rId1"/>
    </p:custDataLst>
    <p:extLst>
      <p:ext uri="{BB962C8B-B14F-4D97-AF65-F5344CB8AC3E}">
        <p14:creationId xmlns:p14="http://schemas.microsoft.com/office/powerpoint/2010/main" val="3374964766"/>
      </p:ext>
    </p:extLst>
  </p:cSld>
  <p:clrMapOvr>
    <a:masterClrMapping/>
  </p:clrMapOvr>
  <p:transition advTm="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2500"/>
                            </p:stCondLst>
                            <p:childTnLst>
                              <p:par>
                                <p:cTn id="10" presetID="2" presetClass="entr" presetSubtype="1" fill="hold" nodeType="afterEffect">
                                  <p:stCondLst>
                                    <p:cond delay="100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4000"/>
                            </p:stCondLst>
                            <p:childTnLst>
                              <p:par>
                                <p:cTn id="15" presetID="2" presetClass="entr" presetSubtype="8" fill="hold" nodeType="afterEffect">
                                  <p:stCondLst>
                                    <p:cond delay="100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5500"/>
                            </p:stCondLst>
                            <p:childTnLst>
                              <p:par>
                                <p:cTn id="20" presetID="2" presetClass="entr" presetSubtype="4" fill="hold" nodeType="afterEffect">
                                  <p:stCondLst>
                                    <p:cond delay="100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7000"/>
                            </p:stCondLst>
                            <p:childTnLst>
                              <p:par>
                                <p:cTn id="25" presetID="2" presetClass="entr" presetSubtype="2"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7500"/>
                            </p:stCondLst>
                            <p:childTnLst>
                              <p:par>
                                <p:cTn id="30" presetID="2" presetClass="entr" presetSubtype="1"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0-#ppt_h/2"/>
                                          </p:val>
                                        </p:tav>
                                        <p:tav tm="100000">
                                          <p:val>
                                            <p:strVal val="#ppt_y"/>
                                          </p:val>
                                        </p:tav>
                                      </p:tavLst>
                                    </p:anim>
                                  </p:childTnLst>
                                </p:cTn>
                              </p:par>
                            </p:childTnLst>
                          </p:cTn>
                        </p:par>
                        <p:par>
                          <p:cTn id="34" fill="hold" nodeType="afterGroup">
                            <p:stCondLst>
                              <p:cond delay="8000"/>
                            </p:stCondLst>
                            <p:childTnLst>
                              <p:par>
                                <p:cTn id="35" presetID="2" presetClass="entr" presetSubtype="8"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8500"/>
                            </p:stCondLst>
                            <p:childTnLst>
                              <p:par>
                                <p:cTn id="40" presetID="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ppt_x"/>
                                          </p:val>
                                        </p:tav>
                                        <p:tav tm="100000">
                                          <p:val>
                                            <p:strVal val="#ppt_x"/>
                                          </p:val>
                                        </p:tav>
                                      </p:tavLst>
                                    </p:anim>
                                    <p:anim calcmode="lin" valueType="num">
                                      <p:cBhvr additive="base">
                                        <p:cTn id="4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dirty="0">
                <a:solidFill>
                  <a:schemeClr val="bg1"/>
                </a:solidFill>
                <a:latin typeface="Arial" panose="020B0604020202020204" pitchFamily="34" charset="0"/>
              </a:rPr>
              <a:t>Question 1</a:t>
            </a:r>
          </a:p>
        </p:txBody>
      </p:sp>
      <p:sp>
        <p:nvSpPr>
          <p:cNvPr id="512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4224249166"/>
      </p:ext>
    </p:extLst>
  </p:cSld>
  <p:clrMapOvr>
    <a:masterClrMapping/>
  </p:clrMapOvr>
  <p:transition>
    <p:zoom/>
    <p:sndAc>
      <p:stSnd>
        <p:snd r:embed="rId2" name="drumroll.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Motivational Interviewing (MI) in general says...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Most individuals aren’t that unique – that’s why MI work helps a lot of people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Everyone can be open to change because motivation is an internal process that fluctuates with time.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We tend to believe what we hear ourselves say: therefore, get them to come up with self-motivating statements  </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People are more likely to change if they fill good about themselves and are affirmed.</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910847"/>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NOT true</a:t>
            </a:r>
            <a:r>
              <a:rPr lang="en-GB" sz="2800" dirty="0" smtClean="0">
                <a:solidFill>
                  <a:schemeClr val="bg1"/>
                </a:solidFill>
                <a:latin typeface="Arial" panose="020B0604020202020204" pitchFamily="34" charset="0"/>
              </a:rPr>
              <a:t>?</a:t>
            </a:r>
            <a:br>
              <a:rPr lang="en-GB" sz="2800" dirty="0" smtClean="0">
                <a:solidFill>
                  <a:schemeClr val="bg1"/>
                </a:solidFill>
                <a:latin typeface="Arial" panose="020B0604020202020204" pitchFamily="34" charset="0"/>
              </a:rPr>
            </a:br>
            <a:r>
              <a:rPr lang="en-GB" sz="2800" dirty="0" smtClean="0">
                <a:solidFill>
                  <a:schemeClr val="bg1"/>
                </a:solidFill>
                <a:latin typeface="Arial" panose="020B0604020202020204" pitchFamily="34" charset="0"/>
              </a:rPr>
              <a:t>Motivational Interviewing (MI) in general says...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Most individuals aren’t that unique – that’s why MI work helps a lot of people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Everyone can be open to change because motivation is an internal process that fluctuates with time.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We tend to believe what we hear ourselves say: therefore, get them to come up with self-motivating statements  </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People are more likely to change if they fill good about themselves and are affirmed.</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612880028"/>
      </p:ext>
    </p:extLst>
  </p:cSld>
  <p:clrMapOvr>
    <a:masterClrMapping/>
  </p:clrMapOvr>
  <p:transition>
    <p:sndAc>
      <p:stSnd>
        <p:snd r:embed="rId3" name="Tarda.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19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19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£100</a:t>
            </a:r>
            <a:endParaRPr lang="en-US" sz="8000">
              <a:solidFill>
                <a:schemeClr val="bg1"/>
              </a:solidFill>
              <a:latin typeface="Arial" panose="020B0604020202020204" pitchFamily="34" charset="0"/>
            </a:endParaRPr>
          </a:p>
        </p:txBody>
      </p:sp>
      <p:sp>
        <p:nvSpPr>
          <p:cNvPr id="819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19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835669940"/>
      </p:ext>
    </p:extLst>
  </p:cSld>
  <p:clrMapOvr>
    <a:masterClrMapping/>
  </p:clrMapOvr>
  <p:transition>
    <p:zoom/>
    <p:sndAc>
      <p:stSnd>
        <p:snd r:embed="rId2" name="cashreg.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4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4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2</a:t>
            </a:r>
          </a:p>
        </p:txBody>
      </p:sp>
      <p:sp>
        <p:nvSpPr>
          <p:cNvPr id="1024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4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439734814"/>
      </p:ext>
    </p:extLst>
  </p:cSld>
  <p:clrMapOvr>
    <a:masterClrMapping/>
  </p:clrMapOvr>
  <p:transition>
    <p:zoom/>
    <p:sndAc>
      <p:stSnd>
        <p:snd r:embed="rId2" name="drumroll.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Again, which are</a:t>
            </a:r>
            <a:r>
              <a:rPr lang="en-GB" sz="2800" dirty="0">
                <a:solidFill>
                  <a:srgbClr val="FFFF00"/>
                </a:solidFill>
                <a:latin typeface="Arial" panose="020B0604020202020204" pitchFamily="34" charset="0"/>
              </a:rPr>
              <a:t> false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In respect of the MI process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Good rapport is essential because without rapport there can be no influence.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Ambivalence is good too.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There’s no harm in a little bit of confrontation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Criticising, disapproving, ridiculing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punishing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are NEVER used in MI.</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6"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ChangeAspect="1" noChangeArrowheads="1"/>
          </p:cNvPicPr>
          <p:nvPr>
            <a:audioFile r:link="rId2"/>
            <p:extLst>
              <p:ext uri="{DAA4B4D4-6D71-4841-9C94-3DE7FCFB9230}">
                <p14:media xmlns:p14="http://schemas.microsoft.com/office/powerpoint/2010/main" r:link="rId1"/>
              </p:ext>
            </p:extLst>
          </p:nvPr>
        </p:nvPicPr>
        <p:blipFill>
          <a:blip r:embed="rId7">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611750"/>
      </p:ext>
    </p:extLst>
  </p:cSld>
  <p:clrMapOvr>
    <a:masterClrMapping/>
  </p:clrMapOvr>
  <p:transition>
    <p:zoom/>
    <p:sndAc>
      <p:stSnd>
        <p:snd r:embed="rId5"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Again, which are</a:t>
            </a:r>
            <a:r>
              <a:rPr lang="en-GB" sz="2800" dirty="0" smtClean="0">
                <a:solidFill>
                  <a:srgbClr val="FFFF00"/>
                </a:solidFill>
                <a:latin typeface="Arial" panose="020B0604020202020204" pitchFamily="34" charset="0"/>
              </a:rPr>
              <a:t> false</a:t>
            </a:r>
            <a:r>
              <a:rPr lang="en-GB" sz="2800" dirty="0" smtClean="0">
                <a:solidFill>
                  <a:schemeClr val="bg1"/>
                </a:solidFill>
                <a:latin typeface="Arial" panose="020B0604020202020204" pitchFamily="34" charset="0"/>
              </a:rPr>
              <a:t>?</a:t>
            </a:r>
            <a:br>
              <a:rPr lang="en-GB" sz="2800" dirty="0" smtClean="0">
                <a:solidFill>
                  <a:schemeClr val="bg1"/>
                </a:solidFill>
                <a:latin typeface="Arial" panose="020B0604020202020204" pitchFamily="34" charset="0"/>
              </a:rPr>
            </a:br>
            <a:r>
              <a:rPr lang="en-GB" sz="2800" dirty="0" smtClean="0">
                <a:solidFill>
                  <a:schemeClr val="bg1"/>
                </a:solidFill>
                <a:latin typeface="Arial" panose="020B0604020202020204" pitchFamily="34" charset="0"/>
              </a:rPr>
              <a:t>In respect of the MI process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Good rapport is essential because without rapport there can be no influence.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Ambivalence is good too.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There’s no harm in a little bit of confrontation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Criticising, disapproving, ridiculing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punishing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are NEVER used in MI.</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263108995"/>
      </p:ext>
    </p:extLst>
  </p:cSld>
  <p:clrMapOvr>
    <a:masterClrMapping/>
  </p:clrMapOvr>
  <p:transition>
    <p:sndAc>
      <p:stSnd>
        <p:snd r:embed="rId3" name="Tarda.wav"/>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31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1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£200</a:t>
            </a:r>
            <a:endParaRPr lang="en-US" sz="8000">
              <a:solidFill>
                <a:schemeClr val="bg1"/>
              </a:solidFill>
              <a:latin typeface="Arial" panose="020B0604020202020204" pitchFamily="34" charset="0"/>
            </a:endParaRPr>
          </a:p>
        </p:txBody>
      </p:sp>
      <p:sp>
        <p:nvSpPr>
          <p:cNvPr id="1331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1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620163875"/>
      </p:ext>
    </p:extLst>
  </p:cSld>
  <p:clrMapOvr>
    <a:masterClrMapping/>
  </p:clrMapOvr>
  <p:transition>
    <p:zoom/>
    <p:sndAc>
      <p:stSnd>
        <p:snd r:embed="rId2" name="cashreg.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349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3</a:t>
            </a:r>
          </a:p>
        </p:txBody>
      </p:sp>
      <p:sp>
        <p:nvSpPr>
          <p:cNvPr id="6349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722178585"/>
      </p:ext>
    </p:extLst>
  </p:cSld>
  <p:clrMapOvr>
    <a:masterClrMapping/>
  </p:clrMapOvr>
  <p:transition>
    <p:zoom/>
    <p:sndAc>
      <p:stSnd>
        <p:snd r:embed="rId2" name="drumroll.wav"/>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Again, in terms of the MI process, which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Ambivalence is a state where you are not sure whether to change or not.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this state, gently pushing someone towards a desired state helps move them</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forward.</a:t>
            </a:r>
          </a:p>
          <a:p>
            <a:pPr indent="0">
              <a:buNone/>
            </a:pPr>
            <a:endParaRPr lang="en-GB" sz="1400" b="1"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Alternatively help them weigh up the pros and cons to (</a:t>
            </a:r>
            <a:r>
              <a:rPr lang="en-GB" b="1" baseline="10000" dirty="0" err="1">
                <a:solidFill>
                  <a:schemeClr val="bg1"/>
                </a:solidFill>
                <a:latin typeface="Arial" panose="020B0604020202020204" pitchFamily="34" charset="0"/>
                <a:cs typeface="Arial" panose="020B0604020202020204" pitchFamily="34" charset="0"/>
              </a:rPr>
              <a:t>i</a:t>
            </a:r>
            <a:r>
              <a:rPr lang="en-GB" b="1" baseline="10000" dirty="0">
                <a:solidFill>
                  <a:schemeClr val="bg1"/>
                </a:solidFill>
                <a:latin typeface="Arial" panose="020B0604020202020204" pitchFamily="34" charset="0"/>
                <a:cs typeface="Arial" panose="020B0604020202020204" pitchFamily="34" charset="0"/>
              </a:rPr>
              <a:t>) change and (ii) not to change</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Exploring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resolving ambivalence enhances extrinsic motivation</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717471"/>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4" end="4"/>
                                            </p:txEl>
                                          </p:spTgt>
                                        </p:tgtEl>
                                        <p:attrNameLst>
                                          <p:attrName>style.visibility</p:attrName>
                                        </p:attrNameLst>
                                      </p:cBhvr>
                                      <p:to>
                                        <p:strVal val="visible"/>
                                      </p:to>
                                    </p:set>
                                    <p:anim calcmode="lin" valueType="num">
                                      <p:cBhvr>
                                        <p:cTn id="19" dur="500" fill="hold"/>
                                        <p:tgtEl>
                                          <p:spTgt spid="64520">
                                            <p:txEl>
                                              <p:pRg st="4" end="4"/>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4" end="4"/>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6" end="6"/>
                                            </p:txEl>
                                          </p:spTgt>
                                        </p:tgtEl>
                                        <p:attrNameLst>
                                          <p:attrName>style.visibility</p:attrName>
                                        </p:attrNameLst>
                                      </p:cBhvr>
                                      <p:to>
                                        <p:strVal val="visible"/>
                                      </p:to>
                                    </p:set>
                                    <p:anim calcmode="lin" valueType="num">
                                      <p:cBhvr>
                                        <p:cTn id="25"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Again, in terms of the MI process, which are </a:t>
            </a:r>
            <a:r>
              <a:rPr lang="en-GB" sz="2800" dirty="0" smtClean="0">
                <a:solidFill>
                  <a:srgbClr val="FFFF00"/>
                </a:solidFill>
                <a:latin typeface="Arial" panose="020B0604020202020204" pitchFamily="34" charset="0"/>
              </a:rPr>
              <a:t>false</a:t>
            </a:r>
            <a:r>
              <a:rPr lang="en-GB" sz="2800" dirty="0" smtClean="0">
                <a:solidFill>
                  <a:schemeClr val="bg1"/>
                </a:solidFill>
                <a:latin typeface="Arial" panose="020B0604020202020204" pitchFamily="34" charset="0"/>
              </a:rPr>
              <a:t>?</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Ambivalence is a state where you are not sure whether to change or not.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this state, gently pushing someone towards a desired state helps move them</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forward.</a:t>
            </a:r>
          </a:p>
          <a:p>
            <a:pPr indent="0">
              <a:buNone/>
            </a:pPr>
            <a:endParaRPr lang="en-GB" sz="1400" b="1"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Alternatively help them weigh up the pros and cons to (</a:t>
            </a:r>
            <a:r>
              <a:rPr lang="en-GB" b="1" baseline="10000" dirty="0" err="1">
                <a:solidFill>
                  <a:schemeClr val="bg1"/>
                </a:solidFill>
                <a:latin typeface="Arial" panose="020B0604020202020204" pitchFamily="34" charset="0"/>
                <a:cs typeface="Arial" panose="020B0604020202020204" pitchFamily="34" charset="0"/>
              </a:rPr>
              <a:t>i</a:t>
            </a:r>
            <a:r>
              <a:rPr lang="en-GB" b="1" baseline="10000" dirty="0">
                <a:solidFill>
                  <a:schemeClr val="bg1"/>
                </a:solidFill>
                <a:latin typeface="Arial" panose="020B0604020202020204" pitchFamily="34" charset="0"/>
                <a:cs typeface="Arial" panose="020B0604020202020204" pitchFamily="34" charset="0"/>
              </a:rPr>
              <a:t>) change and (ii) not to change</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Exploring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resolving ambivalence enhances extrinsic motivation</a:t>
            </a: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587192344"/>
      </p:ext>
    </p:extLst>
  </p:cSld>
  <p:clrMapOvr>
    <a:masterClrMapping/>
  </p:clrMapOvr>
  <p:transition>
    <p:sndAc>
      <p:stSnd>
        <p:snd r:embed="rId3" name="Tarda.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56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£300</a:t>
            </a:r>
            <a:endParaRPr lang="en-US" sz="8000">
              <a:solidFill>
                <a:schemeClr val="bg1"/>
              </a:solidFill>
              <a:latin typeface="Arial" panose="020B0604020202020204" pitchFamily="34" charset="0"/>
            </a:endParaRPr>
          </a:p>
        </p:txBody>
      </p:sp>
      <p:sp>
        <p:nvSpPr>
          <p:cNvPr id="6656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8597021"/>
      </p:ext>
    </p:extLst>
  </p:cSld>
  <p:clrMapOvr>
    <a:masterClrMapping/>
  </p:clrMapOvr>
  <p:transition>
    <p:zoom/>
    <p:sndAc>
      <p:stSnd>
        <p:snd r:embed="rId2" name="cashreg.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33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33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4</a:t>
            </a:r>
          </a:p>
        </p:txBody>
      </p:sp>
      <p:sp>
        <p:nvSpPr>
          <p:cNvPr id="1434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34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372310101"/>
      </p:ext>
    </p:extLst>
  </p:cSld>
  <p:clrMapOvr>
    <a:masterClrMapping/>
  </p:clrMapOvr>
  <p:transition>
    <p:zoom/>
    <p:sndAc>
      <p:stSnd>
        <p:snd r:embed="rId2" name="drumroll.wav"/>
      </p:stSnd>
    </p:sndAc>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When we talk of the ‘Spirit of MI’ we mean…</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Getting them to see what you can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 genuine effort on your part to understand</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desire to help and make a difference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rPr>
              <a:t>Valuing them as individuals and respecting their choice even if it goes against what we want for them</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484398"/>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When we talk of the ‘Spirit of MI’ we mean…</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Getting them to see what you can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 genuine effort on your part to understand</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desire to help and make a difference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rPr>
              <a:t>Valuing them as individuals and respecting their choice even if it goes against what we want for them</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288133828"/>
      </p:ext>
    </p:extLst>
  </p:cSld>
  <p:clrMapOvr>
    <a:masterClrMapping/>
  </p:clrMapOvr>
  <p:transition>
    <p:sndAc>
      <p:stSnd>
        <p:snd r:embed="rId3" name="Tarda.wav"/>
      </p:stSnd>
    </p:sndAc>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741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£500</a:t>
            </a:r>
            <a:endParaRPr lang="en-US" sz="8000">
              <a:solidFill>
                <a:schemeClr val="bg1"/>
              </a:solidFill>
              <a:latin typeface="Arial" panose="020B0604020202020204" pitchFamily="34" charset="0"/>
            </a:endParaRPr>
          </a:p>
        </p:txBody>
      </p:sp>
      <p:sp>
        <p:nvSpPr>
          <p:cNvPr id="1741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332168204"/>
      </p:ext>
    </p:extLst>
  </p:cSld>
  <p:clrMapOvr>
    <a:masterClrMapping/>
  </p:clrMapOvr>
  <p:transition>
    <p:zoom/>
    <p:sndAc>
      <p:stSnd>
        <p:snd r:embed="rId2" name="cashreg.wav"/>
      </p:stSnd>
    </p:sndAc>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434"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35"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5</a:t>
            </a:r>
          </a:p>
        </p:txBody>
      </p:sp>
      <p:sp>
        <p:nvSpPr>
          <p:cNvPr id="1843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3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570031295"/>
      </p:ext>
    </p:extLst>
  </p:cSld>
  <p:clrMapOvr>
    <a:masterClrMapping/>
  </p:clrMapOvr>
  <p:transition>
    <p:zoom/>
    <p:sndAc>
      <p:stSnd>
        <p:snd r:embed="rId2" name="drumroll.wav"/>
      </p:stSnd>
    </p:sndAc>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about MI skills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 with your eyes and ears.   Summarise with your mouth</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Don’t empathise – because when you empathise, you also inadvertently collude!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Listening helps them feel  understood, you get a better understanding and it can help you develop discrepancy.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must use as many MI skills as possible if you want to help someone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74861"/>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about MI skills are </a:t>
            </a:r>
            <a:r>
              <a:rPr lang="en-GB" sz="2800" dirty="0" smtClean="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 with your eyes and ears.   Summarise with your mouth</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Don’t empathise – because when you empathise, you also inadvertently collude!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Listening helps them feel  understood, you get a better understanding and it can help you develop discrepancy.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must use as many MI skills as possible if you want to help someone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992932300"/>
      </p:ext>
    </p:extLst>
  </p:cSld>
  <p:clrMapOvr>
    <a:masterClrMapping/>
  </p:clrMapOvr>
  <p:transition>
    <p:sndAc>
      <p:stSnd>
        <p:snd r:embed="rId3" name="Tarda.wav"/>
      </p:stSnd>
    </p:sndAc>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Style &amp; Response</a:t>
            </a:r>
            <a:endParaRPr lang="en-GB" dirty="0"/>
          </a:p>
        </p:txBody>
      </p:sp>
      <p:graphicFrame>
        <p:nvGraphicFramePr>
          <p:cNvPr id="6" name="Content Placeholder 5"/>
          <p:cNvGraphicFramePr>
            <a:graphicFrameLocks noGrp="1"/>
          </p:cNvGraphicFramePr>
          <p:nvPr>
            <p:ph idx="1"/>
            <p:extLst/>
          </p:nvPr>
        </p:nvGraphicFramePr>
        <p:xfrm>
          <a:off x="1023938" y="2286000"/>
          <a:ext cx="9720262"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2743133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506"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07"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£1,000</a:t>
            </a:r>
            <a:endParaRPr lang="en-US" sz="8000">
              <a:solidFill>
                <a:schemeClr val="bg1"/>
              </a:solidFill>
              <a:latin typeface="Arial" panose="020B0604020202020204" pitchFamily="34" charset="0"/>
            </a:endParaRPr>
          </a:p>
        </p:txBody>
      </p:sp>
      <p:sp>
        <p:nvSpPr>
          <p:cNvPr id="2150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0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670436302"/>
      </p:ext>
    </p:extLst>
  </p:cSld>
  <p:clrMapOvr>
    <a:masterClrMapping/>
  </p:clrMapOvr>
  <p:transition>
    <p:zoom/>
    <p:sndAc>
      <p:stSnd>
        <p:snd r:embed="rId2" name="cashreg.wav"/>
      </p:stSnd>
    </p:sndAc>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53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3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6</a:t>
            </a:r>
          </a:p>
        </p:txBody>
      </p:sp>
      <p:sp>
        <p:nvSpPr>
          <p:cNvPr id="2253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3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50394752"/>
      </p:ext>
    </p:extLst>
  </p:cSld>
  <p:clrMapOvr>
    <a:masterClrMapping/>
  </p:clrMapOvr>
  <p:transition>
    <p:zoom/>
    <p:sndAc>
      <p:stSnd>
        <p:snd r:embed="rId2" name="drumroll.wav"/>
      </p:stSnd>
    </p:sndAc>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Non-verbal communication contributes to 58% of all communication.  </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Of the rest (42%)…</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8%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20%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34%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22% of all communication.</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248796"/>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1" end="1"/>
                                            </p:txEl>
                                          </p:spTgt>
                                        </p:tgtEl>
                                        <p:attrNameLst>
                                          <p:attrName>style.visibility</p:attrName>
                                        </p:attrNameLst>
                                      </p:cBhvr>
                                      <p:to>
                                        <p:strVal val="visible"/>
                                      </p:to>
                                    </p:set>
                                    <p:anim calcmode="lin" valueType="num">
                                      <p:cBhvr>
                                        <p:cTn id="7" dur="500" fill="hold"/>
                                        <p:tgtEl>
                                          <p:spTgt spid="64520">
                                            <p:txEl>
                                              <p:pRg st="1" end="1"/>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1" end="1"/>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4" end="4"/>
                                            </p:txEl>
                                          </p:spTgt>
                                        </p:tgtEl>
                                        <p:attrNameLst>
                                          <p:attrName>style.visibility</p:attrName>
                                        </p:attrNameLst>
                                      </p:cBhvr>
                                      <p:to>
                                        <p:strVal val="visible"/>
                                      </p:to>
                                    </p:set>
                                    <p:anim calcmode="lin" valueType="num">
                                      <p:cBhvr>
                                        <p:cTn id="13" dur="500" fill="hold"/>
                                        <p:tgtEl>
                                          <p:spTgt spid="64520">
                                            <p:txEl>
                                              <p:pRg st="4" end="4"/>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4" end="4"/>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7" end="7"/>
                                            </p:txEl>
                                          </p:spTgt>
                                        </p:tgtEl>
                                        <p:attrNameLst>
                                          <p:attrName>style.visibility</p:attrName>
                                        </p:attrNameLst>
                                      </p:cBhvr>
                                      <p:to>
                                        <p:strVal val="visible"/>
                                      </p:to>
                                    </p:set>
                                    <p:anim calcmode="lin" valueType="num">
                                      <p:cBhvr>
                                        <p:cTn id="19" dur="500" fill="hold"/>
                                        <p:tgtEl>
                                          <p:spTgt spid="64520">
                                            <p:txEl>
                                              <p:pRg st="7" end="7"/>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7" end="7"/>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10" end="10"/>
                                            </p:txEl>
                                          </p:spTgt>
                                        </p:tgtEl>
                                        <p:attrNameLst>
                                          <p:attrName>style.visibility</p:attrName>
                                        </p:attrNameLst>
                                      </p:cBhvr>
                                      <p:to>
                                        <p:strVal val="visible"/>
                                      </p:to>
                                    </p:set>
                                    <p:anim calcmode="lin" valueType="num">
                                      <p:cBhvr>
                                        <p:cTn id="25" dur="500" fill="hold"/>
                                        <p:tgtEl>
                                          <p:spTgt spid="64520">
                                            <p:txEl>
                                              <p:pRg st="10" end="10"/>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10" end="10"/>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Non-verbal communication contributes to 58% of all communication.  </a:t>
            </a:r>
            <a:r>
              <a:rPr lang="en-GB" sz="2800" dirty="0" smtClean="0">
                <a:solidFill>
                  <a:schemeClr val="bg1"/>
                </a:solidFill>
                <a:latin typeface="Arial" panose="020B0604020202020204" pitchFamily="34" charset="0"/>
              </a:rPr>
              <a:t/>
            </a:r>
            <a:br>
              <a:rPr lang="en-GB" sz="2800" dirty="0" smtClean="0">
                <a:solidFill>
                  <a:schemeClr val="bg1"/>
                </a:solidFill>
                <a:latin typeface="Arial" panose="020B0604020202020204" pitchFamily="34" charset="0"/>
              </a:rPr>
            </a:br>
            <a:r>
              <a:rPr lang="en-GB" sz="2800" dirty="0" smtClean="0">
                <a:solidFill>
                  <a:schemeClr val="bg1"/>
                </a:solidFill>
                <a:latin typeface="Arial" panose="020B0604020202020204" pitchFamily="34" charset="0"/>
              </a:rPr>
              <a:t>Of </a:t>
            </a:r>
            <a:r>
              <a:rPr lang="en-GB" sz="2800" dirty="0">
                <a:solidFill>
                  <a:schemeClr val="bg1"/>
                </a:solidFill>
                <a:latin typeface="Arial" panose="020B0604020202020204" pitchFamily="34" charset="0"/>
              </a:rPr>
              <a:t>the rest (42%)…</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8</a:t>
            </a:r>
            <a:r>
              <a:rPr lang="en-GB" b="1" baseline="10000" dirty="0" smtClean="0">
                <a:solidFill>
                  <a:schemeClr val="bg1"/>
                </a:solidFill>
                <a:latin typeface="Arial" panose="020B0604020202020204" pitchFamily="34" charset="0"/>
                <a:cs typeface="Arial" panose="020B0604020202020204" pitchFamily="34" charset="0"/>
              </a:rPr>
              <a:t>% of all communication.</a:t>
            </a:r>
          </a:p>
          <a:p>
            <a:pPr marL="0" indent="0">
              <a:buNone/>
            </a:pPr>
            <a:endParaRPr lang="en-GB" b="1" baseline="10000" dirty="0" smtClean="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20%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34%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22% of all communication.</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72845772"/>
      </p:ext>
    </p:extLst>
  </p:cSld>
  <p:clrMapOvr>
    <a:masterClrMapping/>
  </p:clrMapOvr>
  <p:transition>
    <p:sndAc>
      <p:stSnd>
        <p:snd r:embed="rId3" name="Tarda.wav"/>
      </p:stSnd>
    </p:sndAc>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nvPr>
        </p:nvGraphicFramePr>
        <p:xfrm>
          <a:off x="1981200" y="1179980"/>
          <a:ext cx="8175812" cy="43099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942236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£2,000</a:t>
            </a:r>
            <a:endParaRPr lang="en-US" sz="8000">
              <a:solidFill>
                <a:schemeClr val="bg1"/>
              </a:solidFill>
              <a:latin typeface="Arial" panose="020B0604020202020204" pitchFamily="34" charset="0"/>
            </a:endParaRPr>
          </a:p>
        </p:txBody>
      </p:sp>
      <p:sp>
        <p:nvSpPr>
          <p:cNvPr id="2560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221249676"/>
      </p:ext>
    </p:extLst>
  </p:cSld>
  <p:clrMapOvr>
    <a:masterClrMapping/>
  </p:clrMapOvr>
  <p:transition>
    <p:zoom/>
    <p:sndAc>
      <p:stSnd>
        <p:snd r:embed="rId2" name="cashreg.wav"/>
      </p:stSnd>
    </p:sndAc>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6626"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27"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7</a:t>
            </a:r>
          </a:p>
        </p:txBody>
      </p:sp>
      <p:sp>
        <p:nvSpPr>
          <p:cNvPr id="2662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2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774493128"/>
      </p:ext>
    </p:extLst>
  </p:cSld>
  <p:clrMapOvr>
    <a:masterClrMapping/>
  </p:clrMapOvr>
  <p:transition>
    <p:zoom/>
    <p:sndAc>
      <p:stSnd>
        <p:snd r:embed="rId2" name="drumroll.wav"/>
      </p:stSnd>
    </p:sndAc>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wrong</a:t>
            </a:r>
            <a:r>
              <a:rPr lang="en-GB" sz="2800" dirty="0">
                <a:solidFill>
                  <a:schemeClr val="bg1"/>
                </a:solidFill>
                <a:latin typeface="Arial" panose="020B0604020202020204" pitchFamily="34" charset="0"/>
              </a:rPr>
              <a:t> about verbal and non-verbal cues?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Closed arms invariably means they are ‘closing up’.</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It’s okay to reflect back to them what you ‘hear’ and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particular, watch out for early signs of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Style flexibility is the ability to adapt your behaviour and what you say in response to theirs.</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35023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wrong</a:t>
            </a:r>
            <a:r>
              <a:rPr lang="en-GB" sz="2800" dirty="0" smtClean="0">
                <a:solidFill>
                  <a:schemeClr val="bg1"/>
                </a:solidFill>
                <a:latin typeface="Arial" panose="020B0604020202020204" pitchFamily="34" charset="0"/>
              </a:rPr>
              <a:t> about verbal </a:t>
            </a:r>
            <a:r>
              <a:rPr lang="en-GB" sz="2800" dirty="0">
                <a:solidFill>
                  <a:schemeClr val="bg1"/>
                </a:solidFill>
                <a:latin typeface="Arial" panose="020B0604020202020204" pitchFamily="34" charset="0"/>
              </a:rPr>
              <a:t>and non-verbal </a:t>
            </a:r>
            <a:r>
              <a:rPr lang="en-GB" sz="2800" dirty="0" smtClean="0">
                <a:solidFill>
                  <a:schemeClr val="bg1"/>
                </a:solidFill>
                <a:latin typeface="Arial" panose="020B0604020202020204" pitchFamily="34" charset="0"/>
              </a:rPr>
              <a:t>cues?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fontScale="92500" lnSpcReduction="20000"/>
          </a:bodyPr>
          <a:lstStyle/>
          <a:p>
            <a:pPr indent="0">
              <a:buNone/>
            </a:pPr>
            <a:endParaRPr lang="en-GB" b="1" baseline="10000" dirty="0" smtClean="0">
              <a:solidFill>
                <a:schemeClr val="bg1"/>
              </a:solidFill>
              <a:latin typeface="Arial" panose="020B0604020202020204" pitchFamily="34" charset="0"/>
              <a:cs typeface="Arial" panose="020B0604020202020204" pitchFamily="34" charset="0"/>
            </a:endParaRPr>
          </a:p>
          <a:p>
            <a:pPr indent="0">
              <a:buNone/>
            </a:pPr>
            <a:r>
              <a:rPr lang="en-GB" b="1" baseline="10000" dirty="0" smtClean="0">
                <a:solidFill>
                  <a:schemeClr val="bg1"/>
                </a:solidFill>
                <a:latin typeface="Arial" panose="020B0604020202020204" pitchFamily="34" charset="0"/>
                <a:cs typeface="Arial" panose="020B0604020202020204" pitchFamily="34" charset="0"/>
              </a:rPr>
              <a:t>Closed </a:t>
            </a:r>
            <a:r>
              <a:rPr lang="en-GB" b="1" baseline="10000" dirty="0">
                <a:solidFill>
                  <a:schemeClr val="bg1"/>
                </a:solidFill>
                <a:latin typeface="Arial" panose="020B0604020202020204" pitchFamily="34" charset="0"/>
                <a:cs typeface="Arial" panose="020B0604020202020204" pitchFamily="34" charset="0"/>
              </a:rPr>
              <a:t>arms invariably means they are ‘closing up’.</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It’s okay to reflect back to them what you ‘hear’ and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particular, watch out for early signs of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Style flexibility is the ability to adapt your behaviour and what you say in response to theirs.</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273354086"/>
      </p:ext>
    </p:extLst>
  </p:cSld>
  <p:clrMapOvr>
    <a:masterClrMapping/>
  </p:clrMapOvr>
  <p:transition>
    <p:sndAc>
      <p:stSnd>
        <p:snd r:embed="rId3" name="Tarda.wav"/>
      </p:stSnd>
    </p:sndAc>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9698"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699"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£4,000</a:t>
            </a:r>
            <a:endParaRPr lang="en-US" sz="8000">
              <a:solidFill>
                <a:schemeClr val="bg1"/>
              </a:solidFill>
              <a:latin typeface="Arial" panose="020B0604020202020204" pitchFamily="34" charset="0"/>
            </a:endParaRPr>
          </a:p>
        </p:txBody>
      </p:sp>
      <p:sp>
        <p:nvSpPr>
          <p:cNvPr id="2970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70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446967485"/>
      </p:ext>
    </p:extLst>
  </p:cSld>
  <p:clrMapOvr>
    <a:masterClrMapping/>
  </p:clrMapOvr>
  <p:transition>
    <p:zoom/>
    <p:sndAc>
      <p:stSnd>
        <p:snd r:embed="rId2" name="cashreg.wav"/>
      </p:stSnd>
    </p:sndAc>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2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2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8</a:t>
            </a:r>
          </a:p>
        </p:txBody>
      </p:sp>
      <p:sp>
        <p:nvSpPr>
          <p:cNvPr id="3072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2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659764766"/>
      </p:ext>
    </p:extLst>
  </p:cSld>
  <p:clrMapOvr>
    <a:masterClrMapping/>
  </p:clrMapOvr>
  <p:transition>
    <p:zoom/>
    <p:sndAc>
      <p:stSnd>
        <p:snd r:embed="rId2" name="drumroll.wav"/>
      </p:stSnd>
    </p:sndAc>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When asking questions…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Don’t ask many closed questions.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But you can ask as many open questions as you like.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 other person is talking, don’t cut them short, even if you think you know what they are trying to say.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purpose of asking questions is to understand someone’s reality.</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608124"/>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no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When asking questions…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Don’t ask many closed questions.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But you can ask as many open questions as you like.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 other person is talking, don’t cut them short, even if you think you know what they are trying to say.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purpose of asking questions is to understand someone’s reality.</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433756869"/>
      </p:ext>
    </p:extLst>
  </p:cSld>
  <p:clrMapOvr>
    <a:masterClrMapping/>
  </p:clrMapOvr>
  <p:transition>
    <p:sndAc>
      <p:stSnd>
        <p:snd r:embed="rId3" name="Tarda.wav"/>
      </p:stSnd>
    </p:sndAc>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379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£8,000</a:t>
            </a:r>
            <a:endParaRPr lang="en-US" sz="8000">
              <a:solidFill>
                <a:schemeClr val="bg1"/>
              </a:solidFill>
              <a:latin typeface="Arial" panose="020B0604020202020204" pitchFamily="34" charset="0"/>
            </a:endParaRPr>
          </a:p>
        </p:txBody>
      </p:sp>
      <p:sp>
        <p:nvSpPr>
          <p:cNvPr id="3379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379736063"/>
      </p:ext>
    </p:extLst>
  </p:cSld>
  <p:clrMapOvr>
    <a:masterClrMapping/>
  </p:clrMapOvr>
  <p:transition>
    <p:zoom/>
    <p:sndAc>
      <p:stSnd>
        <p:snd r:embed="rId2" name="cashreg.wav"/>
      </p:stSnd>
    </p:sndAc>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481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481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9</a:t>
            </a:r>
          </a:p>
        </p:txBody>
      </p:sp>
      <p:sp>
        <p:nvSpPr>
          <p:cNvPr id="3482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482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492295199"/>
      </p:ext>
    </p:extLst>
  </p:cSld>
  <p:clrMapOvr>
    <a:masterClrMapping/>
  </p:clrMapOvr>
  <p:transition>
    <p:zoom/>
    <p:sndAc>
      <p:stSnd>
        <p:snd r:embed="rId2" name="drumroll.wav"/>
      </p:stSnd>
    </p:sndAc>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developing discrepancy?</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Discrepant means ‘inconsistent’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Discrepancy and Cognitive Dissonance are the same thing</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sz="24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aim is to enhance intrinsic motivation through creating internal discomfort which the person will want to lessen through change activity.</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a:t>
            </a:r>
            <a:r>
              <a:rPr lang="en-GB" b="1" baseline="10000" dirty="0" smtClean="0">
                <a:solidFill>
                  <a:schemeClr val="bg1"/>
                </a:solidFill>
                <a:latin typeface="Arial" panose="020B0604020202020204" pitchFamily="34" charset="0"/>
                <a:cs typeface="Arial" panose="020B0604020202020204" pitchFamily="34" charset="0"/>
              </a:rPr>
              <a:t>internally change</a:t>
            </a: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151763"/>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NOT TRUE </a:t>
            </a:r>
            <a:r>
              <a:rPr lang="en-GB" sz="2800" dirty="0" smtClean="0">
                <a:solidFill>
                  <a:schemeClr val="bg1"/>
                </a:solidFill>
                <a:latin typeface="Arial" panose="020B0604020202020204" pitchFamily="34" charset="0"/>
              </a:rPr>
              <a:t>about developing discrepancy?</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Discrepant means ‘inconsistent’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Discrepancy and Cognitive Dissonance are the same thing</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sz="24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aim is to enhance intrinsic motivation through creating internal discomfort which the person will want to lessen through change activity.</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a:t>
            </a:r>
            <a:r>
              <a:rPr lang="en-GB" b="1" baseline="10000" dirty="0" smtClean="0">
                <a:solidFill>
                  <a:schemeClr val="bg1"/>
                </a:solidFill>
                <a:latin typeface="Arial" panose="020B0604020202020204" pitchFamily="34" charset="0"/>
                <a:cs typeface="Arial" panose="020B0604020202020204" pitchFamily="34" charset="0"/>
              </a:rPr>
              <a:t>internally change</a:t>
            </a: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588753659"/>
      </p:ext>
    </p:extLst>
  </p:cSld>
  <p:clrMapOvr>
    <a:masterClrMapping/>
  </p:clrMapOvr>
  <p:transition>
    <p:sndAc>
      <p:stSnd>
        <p:snd r:embed="rId3" name="Tarda.wav"/>
      </p:stSnd>
    </p:sndAc>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789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89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£16,000</a:t>
            </a:r>
            <a:endParaRPr lang="en-US" sz="8000">
              <a:solidFill>
                <a:schemeClr val="bg1"/>
              </a:solidFill>
              <a:latin typeface="Arial" panose="020B0604020202020204" pitchFamily="34" charset="0"/>
            </a:endParaRPr>
          </a:p>
        </p:txBody>
      </p:sp>
      <p:sp>
        <p:nvSpPr>
          <p:cNvPr id="3789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89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77873256"/>
      </p:ext>
    </p:extLst>
  </p:cSld>
  <p:clrMapOvr>
    <a:masterClrMapping/>
  </p:clrMapOvr>
  <p:transition>
    <p:zoom/>
    <p:sndAc>
      <p:stSnd>
        <p:snd r:embed="rId2" name="cashreg.wav"/>
      </p:stSnd>
    </p:sndAc>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914"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8915"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10</a:t>
            </a:r>
          </a:p>
        </p:txBody>
      </p:sp>
      <p:sp>
        <p:nvSpPr>
          <p:cNvPr id="3891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891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054184103"/>
      </p:ext>
    </p:extLst>
  </p:cSld>
  <p:clrMapOvr>
    <a:masterClrMapping/>
  </p:clrMapOvr>
  <p:transition>
    <p:zoom/>
    <p:sndAc>
      <p:stSnd>
        <p:snd r:embed="rId2" name="drumroll.wav"/>
      </p:stSnd>
    </p:sndAc>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true</a:t>
            </a:r>
            <a:r>
              <a:rPr lang="en-GB" sz="2800" dirty="0">
                <a:solidFill>
                  <a:schemeClr val="bg1"/>
                </a:solidFill>
                <a:latin typeface="Arial" panose="020B0604020202020204" pitchFamily="34" charset="0"/>
              </a:rPr>
              <a:t> about resistance?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It’s not surprising that individuals resist.  After all, all change work involves a loss of some sort.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If you hear a lot of ‘ah but’, the person is probably resisting!</a:t>
            </a: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In which case, stop, ask more OPEN questions and explore the resistance.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Resistance is a NORMAL part of the change process.  Don’t see it as negative.</a:t>
            </a: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endParaRPr lang="en-GB" sz="1600"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31469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true</a:t>
            </a:r>
            <a:r>
              <a:rPr lang="en-GB" sz="2800" dirty="0" smtClean="0">
                <a:solidFill>
                  <a:schemeClr val="bg1"/>
                </a:solidFill>
                <a:latin typeface="Arial" panose="020B0604020202020204" pitchFamily="34" charset="0"/>
              </a:rPr>
              <a:t> about resistance?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It’s not surprising that individuals resist.  After all, all change work involves a loss of some sort.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If you hear a lot of ‘ah but’, the person is probably resisting!</a:t>
            </a: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In which case, stop, ask more OPEN questions and explore the resistance.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Resistance is a NORMAL part of the change process.  Don’t see it as negative.</a:t>
            </a:r>
          </a:p>
          <a:p>
            <a:pPr marL="0" indent="0">
              <a:buNone/>
            </a:pPr>
            <a:endParaRPr lang="en-GB" sz="100" b="1" baseline="10000" dirty="0">
              <a:solidFill>
                <a:schemeClr val="bg1"/>
              </a:solidFill>
              <a:latin typeface="Arial" panose="020B0604020202020204" pitchFamily="34" charset="0"/>
              <a:cs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663292969"/>
      </p:ext>
    </p:extLst>
  </p:cSld>
  <p:clrMapOvr>
    <a:masterClrMapping/>
  </p:clrMapOvr>
  <p:transition>
    <p:sndAc>
      <p:stSnd>
        <p:snd r:embed="rId3" name="Tarda.wav"/>
      </p:stSnd>
    </p:sndAc>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1986"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987"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£32,000</a:t>
            </a:r>
            <a:endParaRPr lang="en-US" sz="8000">
              <a:solidFill>
                <a:schemeClr val="bg1"/>
              </a:solidFill>
              <a:latin typeface="Arial" panose="020B0604020202020204" pitchFamily="34" charset="0"/>
            </a:endParaRPr>
          </a:p>
        </p:txBody>
      </p:sp>
      <p:sp>
        <p:nvSpPr>
          <p:cNvPr id="4198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98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480963236"/>
      </p:ext>
    </p:extLst>
  </p:cSld>
  <p:clrMapOvr>
    <a:masterClrMapping/>
  </p:clrMapOvr>
  <p:transition>
    <p:zoom/>
    <p:sndAc>
      <p:stSnd>
        <p:snd r:embed="rId2" name="cashreg.wav"/>
      </p:stSnd>
    </p:sndAc>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301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301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11</a:t>
            </a:r>
          </a:p>
        </p:txBody>
      </p:sp>
      <p:sp>
        <p:nvSpPr>
          <p:cNvPr id="4301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301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281593281"/>
      </p:ext>
    </p:extLst>
  </p:cSld>
  <p:clrMapOvr>
    <a:masterClrMapping/>
  </p:clrMapOvr>
  <p:transition>
    <p:zoom/>
    <p:sndAc>
      <p:stSnd>
        <p:snd r:embed="rId2" name="drumroll.wav"/>
      </p:stSnd>
    </p:sndAc>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 about resistance?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If resistance starts to  increase during the meeting, back off and change your style.  Listen, reflect, explore.</a:t>
            </a:r>
          </a:p>
          <a:p>
            <a:pPr indent="0">
              <a:buNone/>
            </a:pPr>
            <a:endParaRPr lang="en-GB" sz="3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Avoid argument and don’t criticise</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you persevere with what you are doing, you will eventually break through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Interrogating them with Socratic questions will make them worse!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8717353"/>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FALSE</a:t>
            </a:r>
            <a:r>
              <a:rPr lang="en-GB" sz="2800" dirty="0" smtClean="0">
                <a:solidFill>
                  <a:schemeClr val="bg1"/>
                </a:solidFill>
                <a:latin typeface="Arial" panose="020B0604020202020204" pitchFamily="34" charset="0"/>
              </a:rPr>
              <a:t> about resistance?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If resistance starts to  increase during the meeting, back off and change your style.  Listen, reflect, explore.</a:t>
            </a:r>
          </a:p>
          <a:p>
            <a:pPr indent="0">
              <a:buNone/>
            </a:pPr>
            <a:endParaRPr lang="en-GB" sz="3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Avoid argument and don’t criticise</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you persevere with what you are doing, you will eventually break through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Interrogating them with Socratic questions will make them worse!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73234259"/>
      </p:ext>
    </p:extLst>
  </p:cSld>
  <p:clrMapOvr>
    <a:masterClrMapping/>
  </p:clrMapOvr>
  <p:transition>
    <p:sndAc>
      <p:stSnd>
        <p:snd r:embed="rId3" name="Tarda.wav"/>
      </p:stSnd>
    </p:sndAc>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608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8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£64,000</a:t>
            </a:r>
            <a:endParaRPr lang="en-US" sz="8000">
              <a:solidFill>
                <a:schemeClr val="bg1"/>
              </a:solidFill>
              <a:latin typeface="Arial" panose="020B0604020202020204" pitchFamily="34" charset="0"/>
            </a:endParaRPr>
          </a:p>
        </p:txBody>
      </p:sp>
      <p:sp>
        <p:nvSpPr>
          <p:cNvPr id="4608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8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607128903"/>
      </p:ext>
    </p:extLst>
  </p:cSld>
  <p:clrMapOvr>
    <a:masterClrMapping/>
  </p:clrMapOvr>
  <p:transition>
    <p:zoom/>
    <p:sndAc>
      <p:stSnd>
        <p:snd r:embed="rId2" name="cashreg.wav"/>
      </p:stSnd>
    </p:sndAc>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7106"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7107"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12</a:t>
            </a:r>
          </a:p>
        </p:txBody>
      </p:sp>
      <p:sp>
        <p:nvSpPr>
          <p:cNvPr id="4710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710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057133384"/>
      </p:ext>
    </p:extLst>
  </p:cSld>
  <p:clrMapOvr>
    <a:masterClrMapping/>
  </p:clrMapOvr>
  <p:transition>
    <p:zoom/>
    <p:sndAc>
      <p:stSnd>
        <p:snd r:embed="rId2" name="drumroll.wav"/>
      </p:stSnd>
    </p:sndAc>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methods is </a:t>
            </a:r>
            <a:r>
              <a:rPr lang="en-GB" sz="2800" dirty="0">
                <a:solidFill>
                  <a:srgbClr val="FFFF00"/>
                </a:solidFill>
                <a:latin typeface="Arial" panose="020B0604020202020204" pitchFamily="34" charset="0"/>
              </a:rPr>
              <a:t>not good </a:t>
            </a:r>
            <a:r>
              <a:rPr lang="en-GB" sz="2800" dirty="0">
                <a:solidFill>
                  <a:schemeClr val="bg1"/>
                </a:solidFill>
                <a:latin typeface="Arial" panose="020B0604020202020204" pitchFamily="34" charset="0"/>
              </a:rPr>
              <a:t>for getting people to change?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Advice given as a command or value judgement is effective (e.g. </a:t>
            </a:r>
            <a:r>
              <a:rPr lang="en-GB" b="1" i="1" baseline="10000" dirty="0">
                <a:solidFill>
                  <a:schemeClr val="bg1"/>
                </a:solidFill>
                <a:latin typeface="Arial" panose="020B0604020202020204" pitchFamily="34" charset="0"/>
                <a:cs typeface="Arial" panose="020B0604020202020204" pitchFamily="34" charset="0"/>
              </a:rPr>
              <a:t>I think you should…</a:t>
            </a:r>
            <a:r>
              <a:rPr lang="en-GB" b="1" baseline="10000" dirty="0">
                <a:solidFill>
                  <a:schemeClr val="bg1"/>
                </a:solidFill>
                <a:latin typeface="Arial" panose="020B0604020202020204" pitchFamily="34" charset="0"/>
                <a:cs typeface="Arial" panose="020B0604020202020204" pitchFamily="34" charset="0"/>
              </a:rPr>
              <a: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given as feedback and possible options is also effective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36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should be specific to identifiable behaviour</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02079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methods is </a:t>
            </a:r>
            <a:r>
              <a:rPr lang="en-GB" sz="2800" dirty="0" smtClean="0">
                <a:solidFill>
                  <a:srgbClr val="FFFF00"/>
                </a:solidFill>
                <a:latin typeface="Arial" panose="020B0604020202020204" pitchFamily="34" charset="0"/>
              </a:rPr>
              <a:t>not good </a:t>
            </a:r>
            <a:r>
              <a:rPr lang="en-GB" sz="2800" dirty="0" smtClean="0">
                <a:solidFill>
                  <a:schemeClr val="bg1"/>
                </a:solidFill>
                <a:latin typeface="Arial" panose="020B0604020202020204" pitchFamily="34" charset="0"/>
              </a:rPr>
              <a:t>for getting people to change?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Advice given as a command or value judgement is effective (e.g. </a:t>
            </a:r>
            <a:r>
              <a:rPr lang="en-GB" b="1" i="1" baseline="10000" dirty="0">
                <a:solidFill>
                  <a:schemeClr val="bg1"/>
                </a:solidFill>
                <a:latin typeface="Arial" panose="020B0604020202020204" pitchFamily="34" charset="0"/>
                <a:cs typeface="Arial" panose="020B0604020202020204" pitchFamily="34" charset="0"/>
              </a:rPr>
              <a:t>I think you should…</a:t>
            </a:r>
            <a:r>
              <a:rPr lang="en-GB" b="1" baseline="10000" dirty="0">
                <a:solidFill>
                  <a:schemeClr val="bg1"/>
                </a:solidFill>
                <a:latin typeface="Arial" panose="020B0604020202020204" pitchFamily="34" charset="0"/>
                <a:cs typeface="Arial" panose="020B0604020202020204" pitchFamily="34" charset="0"/>
              </a:rPr>
              <a: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given as feedback and possible options is also effective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36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should be specific to identifiable behaviour</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134489905"/>
      </p:ext>
    </p:extLst>
  </p:cSld>
  <p:clrMapOvr>
    <a:masterClrMapping/>
  </p:clrMapOvr>
  <p:transition>
    <p:sndAc>
      <p:stSnd>
        <p:snd r:embed="rId3" name="Tarda.wav"/>
      </p:stSnd>
    </p:sndAc>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0178"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79"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£125,000</a:t>
            </a:r>
            <a:endParaRPr lang="en-US" sz="8000">
              <a:solidFill>
                <a:schemeClr val="bg1"/>
              </a:solidFill>
              <a:latin typeface="Arial" panose="020B0604020202020204" pitchFamily="34" charset="0"/>
            </a:endParaRPr>
          </a:p>
        </p:txBody>
      </p:sp>
      <p:sp>
        <p:nvSpPr>
          <p:cNvPr id="5018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8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93118845"/>
      </p:ext>
    </p:extLst>
  </p:cSld>
  <p:clrMapOvr>
    <a:masterClrMapping/>
  </p:clrMapOvr>
  <p:transition>
    <p:zoom/>
    <p:sndAc>
      <p:stSnd>
        <p:snd r:embed="rId2" name="cashreg.wav"/>
      </p:stSnd>
    </p:sndAc>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0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0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13</a:t>
            </a:r>
          </a:p>
        </p:txBody>
      </p:sp>
      <p:sp>
        <p:nvSpPr>
          <p:cNvPr id="5120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0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802986353"/>
      </p:ext>
    </p:extLst>
  </p:cSld>
  <p:clrMapOvr>
    <a:masterClrMapping/>
  </p:clrMapOvr>
  <p:transition>
    <p:zoom/>
    <p:sndAc>
      <p:stSnd>
        <p:snd r:embed="rId2" name="drumroll.wav"/>
      </p:stSnd>
    </p:sndAc>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Self-Supporting Statements?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‘That’s it, I need to change’ is an example of a self-supporting statement.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they are struggling with coming up with self-supporting statements, you can offer suggestions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This is also called ‘commitment talk’</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As facilitators, our belief in their abilities affects them too.</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653166"/>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NOT TRUE </a:t>
            </a:r>
            <a:r>
              <a:rPr lang="en-GB" sz="2800" dirty="0" smtClean="0">
                <a:solidFill>
                  <a:schemeClr val="bg1"/>
                </a:solidFill>
                <a:latin typeface="Arial" panose="020B0604020202020204" pitchFamily="34" charset="0"/>
              </a:rPr>
              <a:t>about Self-Supporting Statements</a:t>
            </a:r>
            <a:r>
              <a:rPr lang="en-GB" sz="2800" dirty="0">
                <a:solidFill>
                  <a:schemeClr val="bg1"/>
                </a:solidFill>
                <a:latin typeface="Arial" panose="020B0604020202020204" pitchFamily="34" charset="0"/>
              </a:rPr>
              <a:t>?</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‘That’s it, I need to change’ is an example of a self-supporting statement.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they are struggling with coming up with self-supporting statements, you </a:t>
            </a:r>
            <a:r>
              <a:rPr lang="en-GB" b="1" baseline="10000" dirty="0" smtClean="0">
                <a:solidFill>
                  <a:schemeClr val="bg1"/>
                </a:solidFill>
                <a:latin typeface="Arial" panose="020B0604020202020204" pitchFamily="34" charset="0"/>
                <a:cs typeface="Arial" panose="020B0604020202020204" pitchFamily="34" charset="0"/>
              </a:rPr>
              <a:t>should offer </a:t>
            </a:r>
            <a:r>
              <a:rPr lang="en-GB" b="1" baseline="10000" dirty="0">
                <a:solidFill>
                  <a:schemeClr val="bg1"/>
                </a:solidFill>
                <a:latin typeface="Arial" panose="020B0604020202020204" pitchFamily="34" charset="0"/>
                <a:cs typeface="Arial" panose="020B0604020202020204" pitchFamily="34" charset="0"/>
              </a:rPr>
              <a:t>suggestions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This is also called ‘commitment talk’</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As facilitators, our belief in their abilities affects them too.</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4218270917"/>
      </p:ext>
    </p:extLst>
  </p:cSld>
  <p:clrMapOvr>
    <a:masterClrMapping/>
  </p:clrMapOvr>
  <p:transition>
    <p:sndAc>
      <p:stSnd>
        <p:snd r:embed="rId3" name="Tarda.wav"/>
      </p:stSnd>
    </p:sndAc>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427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427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£250,000</a:t>
            </a:r>
            <a:endParaRPr lang="en-US" sz="8000">
              <a:solidFill>
                <a:schemeClr val="bg1"/>
              </a:solidFill>
              <a:latin typeface="Arial" panose="020B0604020202020204" pitchFamily="34" charset="0"/>
            </a:endParaRPr>
          </a:p>
        </p:txBody>
      </p:sp>
      <p:sp>
        <p:nvSpPr>
          <p:cNvPr id="5427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427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679212993"/>
      </p:ext>
    </p:extLst>
  </p:cSld>
  <p:clrMapOvr>
    <a:masterClrMapping/>
  </p:clrMapOvr>
  <p:transition>
    <p:zoom/>
    <p:sndAc>
      <p:stSnd>
        <p:snd r:embed="rId2" name="cashreg.wav"/>
      </p:stSnd>
    </p:sndAc>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529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14</a:t>
            </a:r>
          </a:p>
        </p:txBody>
      </p:sp>
      <p:sp>
        <p:nvSpPr>
          <p:cNvPr id="5530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530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39651852"/>
      </p:ext>
    </p:extLst>
  </p:cSld>
  <p:clrMapOvr>
    <a:masterClrMapping/>
  </p:clrMapOvr>
  <p:transition>
    <p:zoom/>
    <p:sndAc>
      <p:stSnd>
        <p:snd r:embed="rId2" name="drumroll.wav"/>
      </p:stSnd>
    </p:sndAc>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The most effective self-motivating statements demonstrate a high level of…</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need &amp; reasons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desire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An ability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commitment to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21036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The most effective self-motivating statements demonstrate a high level of…</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need &amp; reasons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desire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An ability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commitment to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832745014"/>
      </p:ext>
    </p:extLst>
  </p:cSld>
  <p:clrMapOvr>
    <a:masterClrMapping/>
  </p:clrMapOvr>
  <p:transition>
    <p:sndAc>
      <p:stSnd>
        <p:snd r:embed="rId3" name="Tarda.wav"/>
      </p:stSnd>
    </p:sndAc>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837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837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£500,000</a:t>
            </a:r>
            <a:endParaRPr lang="en-US" sz="8000">
              <a:solidFill>
                <a:schemeClr val="bg1"/>
              </a:solidFill>
              <a:latin typeface="Arial" panose="020B0604020202020204" pitchFamily="34" charset="0"/>
            </a:endParaRPr>
          </a:p>
        </p:txBody>
      </p:sp>
      <p:sp>
        <p:nvSpPr>
          <p:cNvPr id="5837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837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56050040"/>
      </p:ext>
    </p:extLst>
  </p:cSld>
  <p:clrMapOvr>
    <a:masterClrMapping/>
  </p:clrMapOvr>
  <p:transition>
    <p:zoom/>
    <p:sndAc>
      <p:stSnd>
        <p:snd r:embed="rId2" name="cashreg.wav"/>
      </p:stSnd>
    </p:sndAc>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49" y="5728995"/>
            <a:ext cx="7472395" cy="989045"/>
          </a:xfrm>
        </p:spPr>
        <p:txBody>
          <a:bodyPr>
            <a:normAutofit fontScale="90000"/>
          </a:bodyPr>
          <a:lstStyle/>
          <a:p>
            <a:pPr algn="l"/>
            <a:r>
              <a:rPr lang="en-GB" dirty="0" smtClean="0"/>
              <a:t>MOTIVATIONAL INTERVIEWING (MI)</a:t>
            </a:r>
            <a:br>
              <a:rPr lang="en-GB" dirty="0" smtClean="0"/>
            </a:br>
            <a:r>
              <a:rPr lang="en-GB" sz="4000" dirty="0" smtClean="0"/>
              <a:t>- THOSE ambivalent about change</a:t>
            </a:r>
            <a:br>
              <a:rPr lang="en-GB" sz="4000" dirty="0" smtClean="0"/>
            </a:br>
            <a:r>
              <a:rPr lang="en-GB" sz="4000" dirty="0" smtClean="0"/>
              <a:t>- THOSE unresponsive to change</a:t>
            </a:r>
            <a:br>
              <a:rPr lang="en-GB" sz="4000" dirty="0" smtClean="0"/>
            </a:br>
            <a:r>
              <a:rPr lang="en-GB" sz="4000" dirty="0" smtClean="0"/>
              <a:t>- THOSE resistant towards change</a:t>
            </a:r>
            <a:r>
              <a:rPr lang="en-GB" dirty="0" smtClean="0"/>
              <a:t/>
            </a:r>
            <a:br>
              <a:rPr lang="en-GB" dirty="0" smtClean="0"/>
            </a:br>
            <a:r>
              <a:rPr lang="en-GB" dirty="0" smtClean="0"/>
              <a:t/>
            </a:r>
            <a:br>
              <a:rPr lang="en-GB" dirty="0" smtClean="0"/>
            </a:br>
            <a:endParaRPr lang="en-GB" dirty="0"/>
          </a:p>
        </p:txBody>
      </p:sp>
      <p:sp>
        <p:nvSpPr>
          <p:cNvPr id="3" name="Text Placeholder 2"/>
          <p:cNvSpPr>
            <a:spLocks noGrp="1"/>
          </p:cNvSpPr>
          <p:nvPr>
            <p:ph type="body" idx="1"/>
          </p:nvPr>
        </p:nvSpPr>
        <p:spPr/>
        <p:txBody>
          <a:bodyPr>
            <a:normAutofit lnSpcReduction="10000"/>
          </a:bodyPr>
          <a:lstStyle/>
          <a:p>
            <a:pPr algn="ctr"/>
            <a:r>
              <a:rPr lang="en-GB" sz="2800" b="1" i="1" dirty="0">
                <a:solidFill>
                  <a:schemeClr val="accent4"/>
                </a:solidFill>
              </a:rPr>
              <a:t>L</a:t>
            </a:r>
            <a:r>
              <a:rPr lang="en-GB" sz="2800" b="1" i="1" dirty="0" smtClean="0">
                <a:solidFill>
                  <a:schemeClr val="accent4"/>
                </a:solidFill>
              </a:rPr>
              <a:t>earning to ‘dance’ with the other person</a:t>
            </a:r>
          </a:p>
          <a:p>
            <a:pPr algn="ctr"/>
            <a:r>
              <a:rPr lang="en-GB" i="1" dirty="0" smtClean="0"/>
              <a:t>William </a:t>
            </a:r>
            <a:r>
              <a:rPr lang="en-GB" i="1" dirty="0" err="1" smtClean="0"/>
              <a:t>Millner</a:t>
            </a:r>
            <a:r>
              <a:rPr lang="en-GB" i="1" dirty="0" smtClean="0"/>
              <a:t> &amp; Stephen </a:t>
            </a:r>
            <a:r>
              <a:rPr lang="en-GB" i="1" dirty="0" err="1" smtClean="0"/>
              <a:t>Rollnick</a:t>
            </a:r>
            <a:r>
              <a:rPr lang="en-GB" i="1" dirty="0" smtClean="0"/>
              <a:t> (1981)</a:t>
            </a:r>
            <a:endParaRPr lang="en-GB" i="1" dirty="0"/>
          </a:p>
        </p:txBody>
      </p:sp>
    </p:spTree>
    <p:extLst>
      <p:ext uri="{BB962C8B-B14F-4D97-AF65-F5344CB8AC3E}">
        <p14:creationId xmlns:p14="http://schemas.microsoft.com/office/powerpoint/2010/main" val="129117781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192" y="585216"/>
            <a:ext cx="11215396" cy="1499616"/>
          </a:xfrm>
        </p:spPr>
        <p:txBody>
          <a:bodyPr>
            <a:normAutofit fontScale="90000"/>
          </a:bodyPr>
          <a:lstStyle/>
          <a:p>
            <a:pPr algn="r"/>
            <a:r>
              <a:rPr lang="en-GB" dirty="0" smtClean="0">
                <a:solidFill>
                  <a:srgbClr val="FF0000"/>
                </a:solidFill>
              </a:rPr>
              <a:t>OPTIONAL: </a:t>
            </a:r>
            <a:br>
              <a:rPr lang="en-GB" dirty="0" smtClean="0">
                <a:solidFill>
                  <a:srgbClr val="FF0000"/>
                </a:solidFill>
              </a:rPr>
            </a:br>
            <a:r>
              <a:rPr lang="en-GB" dirty="0" smtClean="0"/>
              <a:t>The Trans-theoretical Model of Change</a:t>
            </a:r>
            <a:r>
              <a:rPr lang="en-GB" sz="2400" i="1" dirty="0" smtClean="0"/>
              <a:t> </a:t>
            </a:r>
            <a:br>
              <a:rPr lang="en-GB" sz="2400" i="1" dirty="0" smtClean="0"/>
            </a:br>
            <a:r>
              <a:rPr lang="en-GB" sz="2400" i="1" dirty="0" smtClean="0"/>
              <a:t>(</a:t>
            </a:r>
            <a:r>
              <a:rPr lang="en-GB" sz="2400" i="1" dirty="0" err="1" smtClean="0"/>
              <a:t>Prochaska</a:t>
            </a:r>
            <a:r>
              <a:rPr lang="en-GB" sz="2400" i="1" dirty="0" smtClean="0"/>
              <a:t> &amp; </a:t>
            </a:r>
            <a:r>
              <a:rPr lang="en-GB" sz="2400" i="1" dirty="0" err="1" smtClean="0"/>
              <a:t>Diclemente</a:t>
            </a:r>
            <a:r>
              <a:rPr lang="en-GB" sz="2400" i="1" dirty="0" smtClean="0"/>
              <a:t>, 1982)</a:t>
            </a:r>
            <a:endParaRPr lang="en-GB" sz="2400" i="1" dirty="0"/>
          </a:p>
        </p:txBody>
      </p:sp>
      <p:pic>
        <p:nvPicPr>
          <p:cNvPr id="2050" name="Picture 2" descr="http://localenterprise.files.wordpress.com/2008/06/wheel.gif"/>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997945" y="1784614"/>
            <a:ext cx="4186405" cy="373556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747654" y="5405233"/>
            <a:ext cx="4686989" cy="923330"/>
          </a:xfrm>
          <a:prstGeom prst="rect">
            <a:avLst/>
          </a:prstGeom>
          <a:noFill/>
        </p:spPr>
        <p:txBody>
          <a:bodyPr wrap="none" rtlCol="0">
            <a:spAutoFit/>
          </a:bodyPr>
          <a:lstStyle/>
          <a:p>
            <a:endParaRPr lang="en-GB" dirty="0"/>
          </a:p>
          <a:p>
            <a:pPr marL="285750" indent="-285750">
              <a:buFont typeface="Arial" panose="020B0604020202020204" pitchFamily="34" charset="0"/>
              <a:buChar char="•"/>
            </a:pPr>
            <a:r>
              <a:rPr lang="en-GB" dirty="0" smtClean="0"/>
              <a:t>Tells you how ready the learner is to change.</a:t>
            </a:r>
          </a:p>
          <a:p>
            <a:pPr marL="285750" indent="-285750">
              <a:buFont typeface="Arial" panose="020B0604020202020204" pitchFamily="34" charset="0"/>
              <a:buChar char="•"/>
            </a:pPr>
            <a:r>
              <a:rPr lang="en-GB" dirty="0" smtClean="0"/>
              <a:t>But – as teachers – can we influence this?</a:t>
            </a:r>
            <a:endParaRPr lang="en-GB" dirty="0"/>
          </a:p>
        </p:txBody>
      </p:sp>
      <p:sp>
        <p:nvSpPr>
          <p:cNvPr id="5" name="TextBox 4"/>
          <p:cNvSpPr txBox="1"/>
          <p:nvPr/>
        </p:nvSpPr>
        <p:spPr>
          <a:xfrm>
            <a:off x="7328827" y="2304657"/>
            <a:ext cx="1711046" cy="923330"/>
          </a:xfrm>
          <a:prstGeom prst="rect">
            <a:avLst/>
          </a:prstGeom>
          <a:noFill/>
        </p:spPr>
        <p:txBody>
          <a:bodyPr wrap="none" rtlCol="0">
            <a:spAutoFit/>
          </a:bodyPr>
          <a:lstStyle/>
          <a:p>
            <a:pPr algn="ctr"/>
            <a:r>
              <a:rPr lang="en-GB" dirty="0" smtClean="0"/>
              <a:t>Motivational</a:t>
            </a:r>
          </a:p>
          <a:p>
            <a:pPr algn="ctr"/>
            <a:r>
              <a:rPr lang="en-GB" dirty="0" smtClean="0"/>
              <a:t>      Interviewing</a:t>
            </a:r>
          </a:p>
          <a:p>
            <a:pPr algn="ctr"/>
            <a:r>
              <a:rPr lang="en-GB" dirty="0" smtClean="0"/>
              <a:t>         Techniques</a:t>
            </a:r>
            <a:endParaRPr lang="en-GB" dirty="0"/>
          </a:p>
        </p:txBody>
      </p:sp>
    </p:spTree>
    <p:extLst>
      <p:ext uri="{BB962C8B-B14F-4D97-AF65-F5344CB8AC3E}">
        <p14:creationId xmlns:p14="http://schemas.microsoft.com/office/powerpoint/2010/main" val="4019526022"/>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 (MI): </a:t>
            </a:r>
            <a:r>
              <a:rPr lang="en-GB" i="1" dirty="0" smtClean="0"/>
              <a:t>Principles</a:t>
            </a:r>
            <a:endParaRPr lang="en-GB" i="1" dirty="0"/>
          </a:p>
        </p:txBody>
      </p:sp>
      <p:sp>
        <p:nvSpPr>
          <p:cNvPr id="3" name="Content Placeholder 2"/>
          <p:cNvSpPr>
            <a:spLocks noGrp="1"/>
          </p:cNvSpPr>
          <p:nvPr>
            <p:ph idx="1"/>
          </p:nvPr>
        </p:nvSpPr>
        <p:spPr>
          <a:xfrm>
            <a:off x="838200" y="2220686"/>
            <a:ext cx="10515600" cy="4510313"/>
          </a:xfrm>
        </p:spPr>
        <p:txBody>
          <a:bodyPr>
            <a:normAutofit/>
          </a:bodyPr>
          <a:lstStyle/>
          <a:p>
            <a:pPr marL="447675" indent="-354013">
              <a:buFont typeface="Courier New" panose="02070309020205020404" pitchFamily="49" charset="0"/>
              <a:buChar char="o"/>
            </a:pPr>
            <a:r>
              <a:rPr lang="en-GB" dirty="0" smtClean="0">
                <a:sym typeface="Wingdings" panose="05000000000000000000" pitchFamily="2" charset="2"/>
              </a:rPr>
              <a:t>These are things we all do naturally… </a:t>
            </a:r>
          </a:p>
          <a:p>
            <a:pPr marL="447675" indent="-354013">
              <a:buFont typeface="Courier New" panose="02070309020205020404" pitchFamily="49" charset="0"/>
              <a:buChar char="o"/>
            </a:pPr>
            <a:r>
              <a:rPr lang="en-GB" dirty="0" smtClean="0">
                <a:sym typeface="Wingdings" panose="05000000000000000000" pitchFamily="2" charset="2"/>
              </a:rPr>
              <a:t>None of these are miracle techniques.</a:t>
            </a:r>
          </a:p>
          <a:p>
            <a:pPr marL="447675" indent="-354013">
              <a:buFont typeface="Courier New" panose="02070309020205020404" pitchFamily="49" charset="0"/>
              <a:buChar char="o"/>
            </a:pPr>
            <a:r>
              <a:rPr lang="en-GB" dirty="0" smtClean="0">
                <a:sym typeface="Wingdings" panose="05000000000000000000" pitchFamily="2" charset="2"/>
              </a:rPr>
              <a:t>BUT without the spirit of motivational work, they can produce the opposite effect.  You have to want to help people to change.</a:t>
            </a:r>
          </a:p>
          <a:p>
            <a:pPr marL="447675" indent="-354013">
              <a:buFont typeface="Courier New" panose="02070309020205020404" pitchFamily="49" charset="0"/>
              <a:buChar char="o"/>
            </a:pPr>
            <a:r>
              <a:rPr lang="en-GB" dirty="0" smtClean="0">
                <a:sym typeface="Wingdings" panose="05000000000000000000" pitchFamily="2" charset="2"/>
              </a:rPr>
              <a:t>The aim of motivational interviewing is to aid the natural process of change by drawing out recognition of inconsistencies that already exist.  </a:t>
            </a:r>
          </a:p>
          <a:p>
            <a:pPr marL="447675" indent="-354013">
              <a:buFont typeface="Courier New" panose="02070309020205020404" pitchFamily="49" charset="0"/>
              <a:buChar char="o"/>
            </a:pPr>
            <a:r>
              <a:rPr lang="en-GB" dirty="0" smtClean="0">
                <a:sym typeface="Wingdings" panose="05000000000000000000" pitchFamily="2" charset="2"/>
              </a:rPr>
              <a:t>It’s all down to the individual – not you:  ‘ a motivational approach </a:t>
            </a:r>
            <a:r>
              <a:rPr lang="en-GB" b="1" dirty="0" smtClean="0">
                <a:sym typeface="Wingdings" panose="05000000000000000000" pitchFamily="2" charset="2"/>
              </a:rPr>
              <a:t>listens</a:t>
            </a:r>
            <a:r>
              <a:rPr lang="en-GB" dirty="0" smtClean="0">
                <a:sym typeface="Wingdings" panose="05000000000000000000" pitchFamily="2" charset="2"/>
              </a:rPr>
              <a:t> to the </a:t>
            </a:r>
            <a:r>
              <a:rPr lang="en-GB" b="1" dirty="0" smtClean="0">
                <a:sym typeface="Wingdings" panose="05000000000000000000" pitchFamily="2" charset="2"/>
              </a:rPr>
              <a:t>barriers</a:t>
            </a:r>
            <a:r>
              <a:rPr lang="en-GB" dirty="0" smtClean="0">
                <a:sym typeface="Wingdings" panose="05000000000000000000" pitchFamily="2" charset="2"/>
              </a:rPr>
              <a:t> to change </a:t>
            </a:r>
            <a:r>
              <a:rPr lang="en-GB" b="1" dirty="0" smtClean="0">
                <a:sym typeface="Wingdings" panose="05000000000000000000" pitchFamily="2" charset="2"/>
              </a:rPr>
              <a:t>without judgement </a:t>
            </a:r>
            <a:r>
              <a:rPr lang="en-GB" dirty="0" smtClean="0">
                <a:sym typeface="Wingdings" panose="05000000000000000000" pitchFamily="2" charset="2"/>
              </a:rPr>
              <a:t>and </a:t>
            </a:r>
            <a:r>
              <a:rPr lang="en-GB" b="1" dirty="0" smtClean="0">
                <a:sym typeface="Wingdings" panose="05000000000000000000" pitchFamily="2" charset="2"/>
              </a:rPr>
              <a:t>gradually</a:t>
            </a:r>
            <a:r>
              <a:rPr lang="en-GB" dirty="0" smtClean="0">
                <a:sym typeface="Wingdings" panose="05000000000000000000" pitchFamily="2" charset="2"/>
              </a:rPr>
              <a:t> helps others </a:t>
            </a:r>
            <a:r>
              <a:rPr lang="en-GB" b="1" dirty="0" smtClean="0">
                <a:sym typeface="Wingdings" panose="05000000000000000000" pitchFamily="2" charset="2"/>
              </a:rPr>
              <a:t>voice the reason for and confidence to change themselves</a:t>
            </a:r>
            <a:r>
              <a:rPr lang="en-GB" dirty="0" smtClean="0">
                <a:sym typeface="Wingdings" panose="05000000000000000000" pitchFamily="2" charset="2"/>
              </a:rPr>
              <a:t>’</a:t>
            </a:r>
          </a:p>
          <a:p>
            <a:pPr marL="447675" indent="-354013">
              <a:buFont typeface="Courier New" panose="02070309020205020404" pitchFamily="49" charset="0"/>
              <a:buChar char="o"/>
            </a:pPr>
            <a:r>
              <a:rPr lang="en-GB" dirty="0" smtClean="0">
                <a:sym typeface="Wingdings" panose="05000000000000000000" pitchFamily="2" charset="2"/>
              </a:rPr>
              <a:t>Practise : </a:t>
            </a:r>
            <a:r>
              <a:rPr lang="en-GB" dirty="0" smtClean="0"/>
              <a:t>our tone of voice needs to be gentle and reflective</a:t>
            </a:r>
            <a:endParaRPr lang="en-GB" dirty="0" smtClean="0">
              <a:sym typeface="Wingdings" panose="05000000000000000000" pitchFamily="2" charset="2"/>
            </a:endParaRPr>
          </a:p>
          <a:p>
            <a:endParaRPr lang="en-GB" dirty="0" smtClean="0">
              <a:sym typeface="Wingdings" panose="05000000000000000000" pitchFamily="2" charset="2"/>
            </a:endParaRPr>
          </a:p>
        </p:txBody>
      </p:sp>
    </p:spTree>
    <p:extLst>
      <p:ext uri="{BB962C8B-B14F-4D97-AF65-F5344CB8AC3E}">
        <p14:creationId xmlns:p14="http://schemas.microsoft.com/office/powerpoint/2010/main" val="274642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 (MI): </a:t>
            </a:r>
            <a:r>
              <a:rPr lang="en-GB" i="1" dirty="0" smtClean="0"/>
              <a:t>SKILLS</a:t>
            </a:r>
            <a:endParaRPr lang="en-GB" dirty="0"/>
          </a:p>
        </p:txBody>
      </p:sp>
      <p:sp>
        <p:nvSpPr>
          <p:cNvPr id="3" name="Content Placeholder 2"/>
          <p:cNvSpPr>
            <a:spLocks noGrp="1"/>
          </p:cNvSpPr>
          <p:nvPr>
            <p:ph idx="1"/>
          </p:nvPr>
        </p:nvSpPr>
        <p:spPr/>
        <p:txBody>
          <a:bodyPr/>
          <a:lstStyle/>
          <a:p>
            <a:pPr marL="0" indent="0" algn="ctr">
              <a:buNone/>
            </a:pPr>
            <a:r>
              <a:rPr lang="en-GB" sz="3200" dirty="0" smtClean="0">
                <a:solidFill>
                  <a:schemeClr val="accent5">
                    <a:lumMod val="75000"/>
                  </a:schemeClr>
                </a:solidFill>
                <a:latin typeface="Cooper Black" panose="0208090404030B020404" pitchFamily="18" charset="0"/>
              </a:rPr>
              <a:t>All change involves A LOSS of something</a:t>
            </a:r>
          </a:p>
          <a:p>
            <a:pPr marL="0" indent="0" algn="ctr">
              <a:buNone/>
            </a:pPr>
            <a:endParaRPr lang="en-GB" sz="3600" b="1" dirty="0" smtClean="0"/>
          </a:p>
          <a:p>
            <a:r>
              <a:rPr lang="en-GB" b="1" dirty="0" smtClean="0"/>
              <a:t>A </a:t>
            </a:r>
            <a:r>
              <a:rPr lang="en-GB" dirty="0" smtClean="0"/>
              <a:t>-  Affirm</a:t>
            </a:r>
          </a:p>
          <a:p>
            <a:r>
              <a:rPr lang="en-GB" b="1" dirty="0" smtClean="0"/>
              <a:t>L  </a:t>
            </a:r>
            <a:r>
              <a:rPr lang="en-GB" dirty="0" smtClean="0"/>
              <a:t>-  Listen – the most </a:t>
            </a:r>
            <a:r>
              <a:rPr lang="en-GB" dirty="0" err="1" smtClean="0"/>
              <a:t>impt</a:t>
            </a:r>
            <a:r>
              <a:rPr lang="en-GB" dirty="0" smtClean="0"/>
              <a:t>  (understanding &amp; feeling understood)</a:t>
            </a:r>
          </a:p>
          <a:p>
            <a:r>
              <a:rPr lang="en-GB" b="1" dirty="0" smtClean="0"/>
              <a:t>O </a:t>
            </a:r>
            <a:r>
              <a:rPr lang="en-GB" dirty="0" smtClean="0"/>
              <a:t>-  Open Qs</a:t>
            </a:r>
          </a:p>
          <a:p>
            <a:r>
              <a:rPr lang="en-GB" b="1" dirty="0" smtClean="0"/>
              <a:t>S  </a:t>
            </a:r>
            <a:r>
              <a:rPr lang="en-GB" dirty="0" smtClean="0"/>
              <a:t>-  Summarise (&amp; Reflect Listening)</a:t>
            </a:r>
          </a:p>
          <a:p>
            <a:r>
              <a:rPr lang="en-GB" b="1" dirty="0" smtClean="0"/>
              <a:t>S  </a:t>
            </a:r>
            <a:r>
              <a:rPr lang="en-GB" dirty="0" smtClean="0"/>
              <a:t>-  Support Self-motivating Statements (</a:t>
            </a:r>
            <a:r>
              <a:rPr lang="en-GB" dirty="0" err="1" smtClean="0"/>
              <a:t>Bem’s</a:t>
            </a:r>
            <a:r>
              <a:rPr lang="en-GB" dirty="0" smtClean="0"/>
              <a:t> self-perception theory, 1972)</a:t>
            </a:r>
            <a:endParaRPr lang="en-GB" dirty="0"/>
          </a:p>
        </p:txBody>
      </p:sp>
    </p:spTree>
    <p:extLst>
      <p:ext uri="{BB962C8B-B14F-4D97-AF65-F5344CB8AC3E}">
        <p14:creationId xmlns:p14="http://schemas.microsoft.com/office/powerpoint/2010/main" val="140294254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FAQs</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42800142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Asking the right (open) questions	</a:t>
            </a:r>
            <a:endParaRPr lang="en-GB" dirty="0"/>
          </a:p>
        </p:txBody>
      </p:sp>
      <p:sp>
        <p:nvSpPr>
          <p:cNvPr id="3" name="Content Placeholder 2"/>
          <p:cNvSpPr>
            <a:spLocks noGrp="1"/>
          </p:cNvSpPr>
          <p:nvPr>
            <p:ph idx="1"/>
          </p:nvPr>
        </p:nvSpPr>
        <p:spPr/>
        <p:txBody>
          <a:bodyPr/>
          <a:lstStyle/>
          <a:p>
            <a:pPr algn="ctr"/>
            <a:r>
              <a:rPr lang="en-GB" dirty="0" err="1" smtClean="0">
                <a:solidFill>
                  <a:srgbClr val="FF0000"/>
                </a:solidFill>
                <a:latin typeface="Cooper Black" panose="0208090404030B020404" pitchFamily="18" charset="0"/>
              </a:rPr>
              <a:t>Aaargghhhh</a:t>
            </a:r>
            <a:r>
              <a:rPr lang="en-GB" dirty="0" smtClean="0">
                <a:solidFill>
                  <a:srgbClr val="FF0000"/>
                </a:solidFill>
                <a:latin typeface="Cooper Black" panose="0208090404030B020404" pitchFamily="18" charset="0"/>
              </a:rPr>
              <a:t>.  I. worried about not asking the right questions</a:t>
            </a:r>
          </a:p>
          <a:p>
            <a:pPr marL="0" indent="0" algn="ctr">
              <a:buNone/>
            </a:pPr>
            <a:r>
              <a:rPr lang="en-GB" dirty="0" smtClean="0"/>
              <a:t>Listen</a:t>
            </a:r>
          </a:p>
          <a:p>
            <a:pPr marL="0" indent="0" algn="ctr">
              <a:buNone/>
            </a:pPr>
            <a:r>
              <a:rPr lang="en-GB" dirty="0" smtClean="0"/>
              <a:t>Reflect</a:t>
            </a:r>
            <a:r>
              <a:rPr lang="en-GB" dirty="0"/>
              <a:t> </a:t>
            </a:r>
            <a:r>
              <a:rPr lang="en-GB" dirty="0" smtClean="0"/>
              <a:t>things back</a:t>
            </a:r>
          </a:p>
          <a:p>
            <a:pPr marL="0" indent="0" algn="ctr">
              <a:buNone/>
            </a:pPr>
            <a:r>
              <a:rPr lang="en-GB" dirty="0" smtClean="0"/>
              <a:t>Try to genuinely understand the situation (what else do you need to know or would help?</a:t>
            </a:r>
          </a:p>
          <a:p>
            <a:pPr marL="0" indent="0" algn="ctr">
              <a:buNone/>
            </a:pPr>
            <a:r>
              <a:rPr lang="en-GB" dirty="0" smtClean="0"/>
              <a:t>Understand the other person’s world – thoughts, feelings, behaviour</a:t>
            </a:r>
            <a:endParaRPr lang="en-GB" dirty="0"/>
          </a:p>
          <a:p>
            <a:pPr marL="0" indent="0" algn="ctr">
              <a:buNone/>
            </a:pPr>
            <a:r>
              <a:rPr lang="en-GB" dirty="0" smtClean="0"/>
              <a:t>Socratic Qs: What Why When     &amp;    Who How Where</a:t>
            </a:r>
          </a:p>
          <a:p>
            <a:pPr marL="0" indent="0" algn="ctr">
              <a:buNone/>
            </a:pPr>
            <a:r>
              <a:rPr lang="en-GB" dirty="0" smtClean="0"/>
              <a:t>Beware of too many Qs in a row</a:t>
            </a:r>
          </a:p>
        </p:txBody>
      </p:sp>
    </p:spTree>
    <p:extLst>
      <p:ext uri="{BB962C8B-B14F-4D97-AF65-F5344CB8AC3E}">
        <p14:creationId xmlns:p14="http://schemas.microsoft.com/office/powerpoint/2010/main" val="160386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Exploring Thoughts, Feelings &amp; Behaviour</a:t>
            </a:r>
            <a:endParaRPr lang="en-GB" dirty="0"/>
          </a:p>
        </p:txBody>
      </p:sp>
      <p:sp>
        <p:nvSpPr>
          <p:cNvPr id="3" name="Content Placeholder 2"/>
          <p:cNvSpPr>
            <a:spLocks noGrp="1"/>
          </p:cNvSpPr>
          <p:nvPr>
            <p:ph idx="1"/>
          </p:nvPr>
        </p:nvSpPr>
        <p:spPr>
          <a:xfrm>
            <a:off x="1024128" y="2084832"/>
            <a:ext cx="9720073" cy="4224528"/>
          </a:xfrm>
        </p:spPr>
        <p:txBody>
          <a:bodyPr>
            <a:normAutofit/>
          </a:bodyPr>
          <a:lstStyle/>
          <a:p>
            <a:pPr algn="ctr"/>
            <a:r>
              <a:rPr lang="en-GB" sz="2400" dirty="0" smtClean="0">
                <a:solidFill>
                  <a:srgbClr val="FF0000"/>
                </a:solidFill>
                <a:latin typeface="Cooper Black" panose="0208090404030B020404" pitchFamily="18" charset="0"/>
              </a:rPr>
              <a:t>What if they reveal emotions that I don’t know how to handle?</a:t>
            </a:r>
          </a:p>
          <a:p>
            <a:pPr algn="ctr"/>
            <a:r>
              <a:rPr lang="en-GB" dirty="0" smtClean="0"/>
              <a:t>Don’t worry too much.</a:t>
            </a:r>
          </a:p>
          <a:p>
            <a:pPr algn="ctr"/>
            <a:r>
              <a:rPr lang="en-GB" dirty="0" smtClean="0"/>
              <a:t>Revealing their emotions is therapeutic (cathartic).</a:t>
            </a:r>
          </a:p>
          <a:p>
            <a:pPr algn="ctr"/>
            <a:r>
              <a:rPr lang="en-GB" dirty="0" smtClean="0"/>
              <a:t>It will help vent strong feelings.</a:t>
            </a:r>
          </a:p>
          <a:p>
            <a:pPr algn="ctr"/>
            <a:r>
              <a:rPr lang="en-GB" dirty="0" smtClean="0"/>
              <a:t>They will feel better afterwards.</a:t>
            </a:r>
          </a:p>
          <a:p>
            <a:pPr algn="ctr"/>
            <a:r>
              <a:rPr lang="en-GB" dirty="0" smtClean="0"/>
              <a:t>Then they’ll have better rapport with you.</a:t>
            </a:r>
          </a:p>
          <a:p>
            <a:pPr algn="ctr"/>
            <a:r>
              <a:rPr lang="en-GB" dirty="0" smtClean="0"/>
              <a:t>More likely engage and ope</a:t>
            </a:r>
            <a:r>
              <a:rPr lang="en-GB" dirty="0"/>
              <a:t>n</a:t>
            </a:r>
            <a:r>
              <a:rPr lang="en-GB" dirty="0" smtClean="0"/>
              <a:t> up more (= </a:t>
            </a:r>
            <a:r>
              <a:rPr lang="en-GB" dirty="0" smtClean="0">
                <a:latin typeface="Arial" panose="020B0604020202020204" pitchFamily="34" charset="0"/>
                <a:cs typeface="Arial" panose="020B0604020202020204" pitchFamily="34" charset="0"/>
              </a:rPr>
              <a:t>↑</a:t>
            </a:r>
            <a:r>
              <a:rPr lang="en-GB" dirty="0" smtClean="0"/>
              <a:t> motivation)</a:t>
            </a:r>
          </a:p>
          <a:p>
            <a:pPr algn="ctr"/>
            <a:r>
              <a:rPr lang="en-GB" dirty="0" smtClean="0"/>
              <a:t>So all you have to do is just listen.</a:t>
            </a:r>
            <a:endParaRPr lang="en-GB" dirty="0"/>
          </a:p>
        </p:txBody>
      </p:sp>
    </p:spTree>
    <p:extLst>
      <p:ext uri="{BB962C8B-B14F-4D97-AF65-F5344CB8AC3E}">
        <p14:creationId xmlns:p14="http://schemas.microsoft.com/office/powerpoint/2010/main" val="235448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3">
                                            <p:txEl>
                                              <p:pRg st="6" end="6"/>
                                            </p:txEl>
                                          </p:spTgt>
                                        </p:tgtEl>
                                        <p:attrNameLst>
                                          <p:attrName>style.visibility</p:attrName>
                                        </p:attrNameLst>
                                      </p:cBhvr>
                                      <p:to>
                                        <p:strVal val="visible"/>
                                      </p:to>
                                    </p:set>
                                    <p:animEffect transition="in" filter="wipe(down)">
                                      <p:cBhvr>
                                        <p:cTn id="115" dur="580">
                                          <p:stCondLst>
                                            <p:cond delay="0"/>
                                          </p:stCondLst>
                                        </p:cTn>
                                        <p:tgtEl>
                                          <p:spTgt spid="3">
                                            <p:txEl>
                                              <p:pRg st="6" end="6"/>
                                            </p:txEl>
                                          </p:spTgt>
                                        </p:tgtEl>
                                      </p:cBhvr>
                                    </p:animEffect>
                                    <p:anim calcmode="lin" valueType="num">
                                      <p:cBhvr>
                                        <p:cTn id="11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6" end="6"/>
                                            </p:txEl>
                                          </p:spTgt>
                                        </p:tgtEl>
                                      </p:cBhvr>
                                      <p:to x="100000" y="60000"/>
                                    </p:animScale>
                                    <p:animScale>
                                      <p:cBhvr>
                                        <p:cTn id="122" dur="166" decel="50000">
                                          <p:stCondLst>
                                            <p:cond delay="676"/>
                                          </p:stCondLst>
                                        </p:cTn>
                                        <p:tgtEl>
                                          <p:spTgt spid="3">
                                            <p:txEl>
                                              <p:pRg st="6" end="6"/>
                                            </p:txEl>
                                          </p:spTgt>
                                        </p:tgtEl>
                                      </p:cBhvr>
                                      <p:to x="100000" y="100000"/>
                                    </p:animScale>
                                    <p:animScale>
                                      <p:cBhvr>
                                        <p:cTn id="123" dur="26">
                                          <p:stCondLst>
                                            <p:cond delay="1312"/>
                                          </p:stCondLst>
                                        </p:cTn>
                                        <p:tgtEl>
                                          <p:spTgt spid="3">
                                            <p:txEl>
                                              <p:pRg st="6" end="6"/>
                                            </p:txEl>
                                          </p:spTgt>
                                        </p:tgtEl>
                                      </p:cBhvr>
                                      <p:to x="100000" y="80000"/>
                                    </p:animScale>
                                    <p:animScale>
                                      <p:cBhvr>
                                        <p:cTn id="124" dur="166" decel="50000">
                                          <p:stCondLst>
                                            <p:cond delay="1338"/>
                                          </p:stCondLst>
                                        </p:cTn>
                                        <p:tgtEl>
                                          <p:spTgt spid="3">
                                            <p:txEl>
                                              <p:pRg st="6" end="6"/>
                                            </p:txEl>
                                          </p:spTgt>
                                        </p:tgtEl>
                                      </p:cBhvr>
                                      <p:to x="100000" y="100000"/>
                                    </p:animScale>
                                    <p:animScale>
                                      <p:cBhvr>
                                        <p:cTn id="125" dur="26">
                                          <p:stCondLst>
                                            <p:cond delay="1642"/>
                                          </p:stCondLst>
                                        </p:cTn>
                                        <p:tgtEl>
                                          <p:spTgt spid="3">
                                            <p:txEl>
                                              <p:pRg st="6" end="6"/>
                                            </p:txEl>
                                          </p:spTgt>
                                        </p:tgtEl>
                                      </p:cBhvr>
                                      <p:to x="100000" y="90000"/>
                                    </p:animScale>
                                    <p:animScale>
                                      <p:cBhvr>
                                        <p:cTn id="126" dur="166" decel="50000">
                                          <p:stCondLst>
                                            <p:cond delay="1668"/>
                                          </p:stCondLst>
                                        </p:cTn>
                                        <p:tgtEl>
                                          <p:spTgt spid="3">
                                            <p:txEl>
                                              <p:pRg st="6" end="6"/>
                                            </p:txEl>
                                          </p:spTgt>
                                        </p:tgtEl>
                                      </p:cBhvr>
                                      <p:to x="100000" y="100000"/>
                                    </p:animScale>
                                    <p:animScale>
                                      <p:cBhvr>
                                        <p:cTn id="127" dur="26">
                                          <p:stCondLst>
                                            <p:cond delay="1808"/>
                                          </p:stCondLst>
                                        </p:cTn>
                                        <p:tgtEl>
                                          <p:spTgt spid="3">
                                            <p:txEl>
                                              <p:pRg st="6" end="6"/>
                                            </p:txEl>
                                          </p:spTgt>
                                        </p:tgtEl>
                                      </p:cBhvr>
                                      <p:to x="100000" y="95000"/>
                                    </p:animScale>
                                    <p:animScale>
                                      <p:cBhvr>
                                        <p:cTn id="128" dur="166" decel="50000">
                                          <p:stCondLst>
                                            <p:cond delay="1834"/>
                                          </p:stCondLst>
                                        </p:cTn>
                                        <p:tgtEl>
                                          <p:spTgt spid="3">
                                            <p:txEl>
                                              <p:pRg st="6" end="6"/>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grpId="0" nodeType="clickEffect">
                                  <p:stCondLst>
                                    <p:cond delay="0"/>
                                  </p:stCondLst>
                                  <p:childTnLst>
                                    <p:set>
                                      <p:cBhvr>
                                        <p:cTn id="132" dur="1" fill="hold">
                                          <p:stCondLst>
                                            <p:cond delay="0"/>
                                          </p:stCondLst>
                                        </p:cTn>
                                        <p:tgtEl>
                                          <p:spTgt spid="3">
                                            <p:txEl>
                                              <p:pRg st="7" end="7"/>
                                            </p:txEl>
                                          </p:spTgt>
                                        </p:tgtEl>
                                        <p:attrNameLst>
                                          <p:attrName>style.visibility</p:attrName>
                                        </p:attrNameLst>
                                      </p:cBhvr>
                                      <p:to>
                                        <p:strVal val="visible"/>
                                      </p:to>
                                    </p:set>
                                    <p:animEffect transition="in" filter="wipe(down)">
                                      <p:cBhvr>
                                        <p:cTn id="133" dur="580">
                                          <p:stCondLst>
                                            <p:cond delay="0"/>
                                          </p:stCondLst>
                                        </p:cTn>
                                        <p:tgtEl>
                                          <p:spTgt spid="3">
                                            <p:txEl>
                                              <p:pRg st="7" end="7"/>
                                            </p:txEl>
                                          </p:spTgt>
                                        </p:tgtEl>
                                      </p:cBhvr>
                                    </p:animEffect>
                                    <p:anim calcmode="lin" valueType="num">
                                      <p:cBhvr>
                                        <p:cTn id="13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7" end="7"/>
                                            </p:txEl>
                                          </p:spTgt>
                                        </p:tgtEl>
                                      </p:cBhvr>
                                      <p:to x="100000" y="60000"/>
                                    </p:animScale>
                                    <p:animScale>
                                      <p:cBhvr>
                                        <p:cTn id="140" dur="166" decel="50000">
                                          <p:stCondLst>
                                            <p:cond delay="676"/>
                                          </p:stCondLst>
                                        </p:cTn>
                                        <p:tgtEl>
                                          <p:spTgt spid="3">
                                            <p:txEl>
                                              <p:pRg st="7" end="7"/>
                                            </p:txEl>
                                          </p:spTgt>
                                        </p:tgtEl>
                                      </p:cBhvr>
                                      <p:to x="100000" y="100000"/>
                                    </p:animScale>
                                    <p:animScale>
                                      <p:cBhvr>
                                        <p:cTn id="141" dur="26">
                                          <p:stCondLst>
                                            <p:cond delay="1312"/>
                                          </p:stCondLst>
                                        </p:cTn>
                                        <p:tgtEl>
                                          <p:spTgt spid="3">
                                            <p:txEl>
                                              <p:pRg st="7" end="7"/>
                                            </p:txEl>
                                          </p:spTgt>
                                        </p:tgtEl>
                                      </p:cBhvr>
                                      <p:to x="100000" y="80000"/>
                                    </p:animScale>
                                    <p:animScale>
                                      <p:cBhvr>
                                        <p:cTn id="142" dur="166" decel="50000">
                                          <p:stCondLst>
                                            <p:cond delay="1338"/>
                                          </p:stCondLst>
                                        </p:cTn>
                                        <p:tgtEl>
                                          <p:spTgt spid="3">
                                            <p:txEl>
                                              <p:pRg st="7" end="7"/>
                                            </p:txEl>
                                          </p:spTgt>
                                        </p:tgtEl>
                                      </p:cBhvr>
                                      <p:to x="100000" y="100000"/>
                                    </p:animScale>
                                    <p:animScale>
                                      <p:cBhvr>
                                        <p:cTn id="143" dur="26">
                                          <p:stCondLst>
                                            <p:cond delay="1642"/>
                                          </p:stCondLst>
                                        </p:cTn>
                                        <p:tgtEl>
                                          <p:spTgt spid="3">
                                            <p:txEl>
                                              <p:pRg st="7" end="7"/>
                                            </p:txEl>
                                          </p:spTgt>
                                        </p:tgtEl>
                                      </p:cBhvr>
                                      <p:to x="100000" y="90000"/>
                                    </p:animScale>
                                    <p:animScale>
                                      <p:cBhvr>
                                        <p:cTn id="144" dur="166" decel="50000">
                                          <p:stCondLst>
                                            <p:cond delay="1668"/>
                                          </p:stCondLst>
                                        </p:cTn>
                                        <p:tgtEl>
                                          <p:spTgt spid="3">
                                            <p:txEl>
                                              <p:pRg st="7" end="7"/>
                                            </p:txEl>
                                          </p:spTgt>
                                        </p:tgtEl>
                                      </p:cBhvr>
                                      <p:to x="100000" y="100000"/>
                                    </p:animScale>
                                    <p:animScale>
                                      <p:cBhvr>
                                        <p:cTn id="145" dur="26">
                                          <p:stCondLst>
                                            <p:cond delay="1808"/>
                                          </p:stCondLst>
                                        </p:cTn>
                                        <p:tgtEl>
                                          <p:spTgt spid="3">
                                            <p:txEl>
                                              <p:pRg st="7" end="7"/>
                                            </p:txEl>
                                          </p:spTgt>
                                        </p:tgtEl>
                                      </p:cBhvr>
                                      <p:to x="100000" y="95000"/>
                                    </p:animScale>
                                    <p:animScale>
                                      <p:cBhvr>
                                        <p:cTn id="146"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Socratic Questions</a:t>
            </a:r>
            <a:endParaRPr lang="en-GB" dirty="0"/>
          </a:p>
        </p:txBody>
      </p:sp>
      <p:sp>
        <p:nvSpPr>
          <p:cNvPr id="3" name="Content Placeholder 2"/>
          <p:cNvSpPr>
            <a:spLocks noGrp="1"/>
          </p:cNvSpPr>
          <p:nvPr>
            <p:ph idx="1"/>
          </p:nvPr>
        </p:nvSpPr>
        <p:spPr>
          <a:xfrm>
            <a:off x="1024128" y="2084832"/>
            <a:ext cx="9720073" cy="4773168"/>
          </a:xfrm>
        </p:spPr>
        <p:txBody>
          <a:bodyPr>
            <a:normAutofit/>
          </a:bodyPr>
          <a:lstStyle/>
          <a:p>
            <a:r>
              <a:rPr lang="en-GB" dirty="0" smtClean="0"/>
              <a:t>Aimed to:</a:t>
            </a:r>
          </a:p>
          <a:p>
            <a:pPr lvl="1"/>
            <a:r>
              <a:rPr lang="en-GB" sz="2200" dirty="0" smtClean="0"/>
              <a:t>Teach by asking questions (disciplined &amp; rigorously thoughtful dialogue)</a:t>
            </a:r>
          </a:p>
          <a:p>
            <a:pPr lvl="1"/>
            <a:r>
              <a:rPr lang="en-GB" sz="2200" dirty="0"/>
              <a:t>C</a:t>
            </a:r>
            <a:r>
              <a:rPr lang="en-GB" sz="2200" dirty="0" smtClean="0"/>
              <a:t>hallenge accuracy </a:t>
            </a:r>
            <a:endParaRPr lang="en-GB" sz="2200" dirty="0"/>
          </a:p>
          <a:p>
            <a:pPr lvl="1"/>
            <a:r>
              <a:rPr lang="en-GB" sz="2200" dirty="0"/>
              <a:t>E</a:t>
            </a:r>
            <a:r>
              <a:rPr lang="en-GB" sz="2200" dirty="0" smtClean="0"/>
              <a:t>ncourage completeness in thinking (so that the learner moves towards their ultimate goal)</a:t>
            </a:r>
          </a:p>
          <a:p>
            <a:pPr lvl="1"/>
            <a:endParaRPr lang="en-GB" sz="2200" dirty="0" smtClean="0"/>
          </a:p>
          <a:p>
            <a:pPr algn="ctr"/>
            <a:r>
              <a:rPr lang="en-GB" dirty="0" smtClean="0">
                <a:solidFill>
                  <a:schemeClr val="accent4">
                    <a:lumMod val="75000"/>
                  </a:schemeClr>
                </a:solidFill>
                <a:latin typeface="Cooper Black" panose="0208090404030B020404" pitchFamily="18" charset="0"/>
              </a:rPr>
              <a:t>Questions which challenge basic concepts , challenge assumptions or create discrepancy</a:t>
            </a:r>
          </a:p>
          <a:p>
            <a:endParaRPr lang="en-GB" dirty="0" smtClean="0"/>
          </a:p>
          <a:p>
            <a:endParaRPr lang="en-GB" dirty="0" smtClean="0"/>
          </a:p>
          <a:p>
            <a:endParaRPr lang="en-GB" dirty="0" smtClean="0"/>
          </a:p>
          <a:p>
            <a:endParaRPr lang="en-GB" dirty="0" smtClean="0"/>
          </a:p>
        </p:txBody>
      </p:sp>
    </p:spTree>
    <p:extLst>
      <p:ext uri="{BB962C8B-B14F-4D97-AF65-F5344CB8AC3E}">
        <p14:creationId xmlns:p14="http://schemas.microsoft.com/office/powerpoint/2010/main" val="337670769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Socratic Questions</a:t>
            </a:r>
            <a:endParaRPr lang="en-GB" dirty="0"/>
          </a:p>
        </p:txBody>
      </p:sp>
      <p:sp>
        <p:nvSpPr>
          <p:cNvPr id="3" name="Content Placeholder 2"/>
          <p:cNvSpPr>
            <a:spLocks noGrp="1"/>
          </p:cNvSpPr>
          <p:nvPr>
            <p:ph idx="1"/>
          </p:nvPr>
        </p:nvSpPr>
        <p:spPr>
          <a:xfrm>
            <a:off x="1024128" y="1791478"/>
            <a:ext cx="9720073" cy="5066522"/>
          </a:xfrm>
        </p:spPr>
        <p:txBody>
          <a:bodyPr>
            <a:normAutofit/>
          </a:bodyPr>
          <a:lstStyle/>
          <a:p>
            <a:r>
              <a:rPr lang="en-GB" sz="2400" dirty="0" smtClean="0"/>
              <a:t>These 6 type of Qs create thoughtful dialogue:</a:t>
            </a:r>
          </a:p>
          <a:p>
            <a:pPr lvl="1"/>
            <a:r>
              <a:rPr lang="en-GB" sz="2400" b="1" dirty="0" smtClean="0"/>
              <a:t>Clarification</a:t>
            </a:r>
            <a:r>
              <a:rPr lang="en-GB" sz="2400" dirty="0" smtClean="0"/>
              <a:t>: </a:t>
            </a:r>
            <a:r>
              <a:rPr lang="en-GB" sz="2400" i="1" dirty="0" smtClean="0"/>
              <a:t>‘What do you mean by…’; ‘Can you give me an example?’; ‘What is the main issue?’</a:t>
            </a:r>
          </a:p>
          <a:p>
            <a:pPr lvl="1"/>
            <a:r>
              <a:rPr lang="en-GB" sz="2400" b="1" dirty="0" smtClean="0"/>
              <a:t>The Issue</a:t>
            </a:r>
            <a:r>
              <a:rPr lang="en-GB" sz="2400" i="1" dirty="0" smtClean="0"/>
              <a:t>: ‘Why is this an issue?’; ‘Why is it </a:t>
            </a:r>
            <a:r>
              <a:rPr lang="en-GB" sz="2400" i="1" dirty="0" err="1" smtClean="0"/>
              <a:t>impt</a:t>
            </a:r>
            <a:r>
              <a:rPr lang="en-GB" sz="2400" i="1" dirty="0" smtClean="0"/>
              <a:t>?’</a:t>
            </a:r>
          </a:p>
          <a:p>
            <a:pPr lvl="1"/>
            <a:r>
              <a:rPr lang="en-GB" sz="2400" b="1" dirty="0" smtClean="0"/>
              <a:t>Assumptions</a:t>
            </a:r>
            <a:r>
              <a:rPr lang="en-GB" sz="2400" dirty="0" smtClean="0"/>
              <a:t>: </a:t>
            </a:r>
            <a:r>
              <a:rPr lang="en-GB" sz="2400" i="1" dirty="0" smtClean="0"/>
              <a:t>‘But aren’t we assuming x, y and x?’</a:t>
            </a:r>
          </a:p>
          <a:p>
            <a:pPr lvl="1"/>
            <a:r>
              <a:rPr lang="en-GB" sz="2400" b="1" dirty="0" smtClean="0"/>
              <a:t>Origin/Evidence</a:t>
            </a:r>
            <a:r>
              <a:rPr lang="en-GB" sz="2400" dirty="0" smtClean="0"/>
              <a:t>: </a:t>
            </a:r>
            <a:r>
              <a:rPr lang="en-GB" sz="2400" i="1" dirty="0" smtClean="0"/>
              <a:t>‘What reasoning led you to that conclusion?’; ‘Is there any reason to doubt that evidence?’; ‘What caused you to feel that way?’</a:t>
            </a:r>
          </a:p>
          <a:p>
            <a:pPr lvl="1"/>
            <a:r>
              <a:rPr lang="en-GB" sz="2400" b="1" dirty="0" smtClean="0"/>
              <a:t>Consequences</a:t>
            </a:r>
            <a:r>
              <a:rPr lang="en-GB" sz="2400" dirty="0" smtClean="0"/>
              <a:t>: </a:t>
            </a:r>
            <a:r>
              <a:rPr lang="en-GB" sz="2400" i="1" dirty="0" smtClean="0"/>
              <a:t>‘What effect would that have?’; ‘Are there any alternatives?’; ‘Is that the only way?’; ‘If that happened, what else would happen as a result?’</a:t>
            </a:r>
          </a:p>
          <a:p>
            <a:pPr lvl="1"/>
            <a:r>
              <a:rPr lang="en-GB" sz="2400" b="1" dirty="0" smtClean="0"/>
              <a:t>Viewpoints</a:t>
            </a:r>
            <a:r>
              <a:rPr lang="en-GB" sz="2400" dirty="0" smtClean="0"/>
              <a:t>:</a:t>
            </a:r>
            <a:r>
              <a:rPr lang="en-GB" sz="2400" i="1" dirty="0" smtClean="0"/>
              <a:t> ‘How would other groups of people respond?’; ‘What would you say those objectors who argue </a:t>
            </a:r>
            <a:r>
              <a:rPr lang="en-GB" sz="2400" i="1" dirty="0" err="1" smtClean="0"/>
              <a:t>xxxx</a:t>
            </a:r>
            <a:r>
              <a:rPr lang="en-GB" sz="2400" i="1" dirty="0" smtClean="0"/>
              <a:t>?’; ‘What might someone who believe </a:t>
            </a:r>
            <a:r>
              <a:rPr lang="en-GB" sz="2400" i="1" dirty="0" err="1" smtClean="0"/>
              <a:t>yyyy</a:t>
            </a:r>
            <a:r>
              <a:rPr lang="en-GB" sz="2400" i="1" dirty="0" smtClean="0"/>
              <a:t> think?’; ‘What’s the alternative?’; ‘How are xxx and </a:t>
            </a:r>
            <a:r>
              <a:rPr lang="en-GB" sz="2400" i="1" dirty="0" err="1" smtClean="0"/>
              <a:t>yyy’s</a:t>
            </a:r>
            <a:r>
              <a:rPr lang="en-GB" sz="2400" i="1" dirty="0" smtClean="0"/>
              <a:t> ideas alike? Different?’</a:t>
            </a:r>
          </a:p>
          <a:p>
            <a:endParaRPr lang="en-GB" dirty="0" smtClean="0"/>
          </a:p>
          <a:p>
            <a:endParaRPr lang="en-GB" dirty="0" smtClean="0"/>
          </a:p>
          <a:p>
            <a:endParaRPr lang="en-GB" dirty="0" smtClean="0"/>
          </a:p>
          <a:p>
            <a:endParaRPr lang="en-GB" dirty="0" smtClean="0"/>
          </a:p>
        </p:txBody>
      </p:sp>
    </p:spTree>
    <p:extLst>
      <p:ext uri="{BB962C8B-B14F-4D97-AF65-F5344CB8AC3E}">
        <p14:creationId xmlns:p14="http://schemas.microsoft.com/office/powerpoint/2010/main" val="170019334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Roadblocks </a:t>
            </a:r>
            <a:endParaRPr lang="en-GB" dirty="0"/>
          </a:p>
        </p:txBody>
      </p:sp>
      <p:sp>
        <p:nvSpPr>
          <p:cNvPr id="3" name="Content Placeholder 2"/>
          <p:cNvSpPr>
            <a:spLocks noGrp="1"/>
          </p:cNvSpPr>
          <p:nvPr>
            <p:ph idx="1"/>
          </p:nvPr>
        </p:nvSpPr>
        <p:spPr/>
        <p:txBody>
          <a:bodyPr>
            <a:normAutofit lnSpcReduction="10000"/>
          </a:bodyPr>
          <a:lstStyle/>
          <a:p>
            <a:pPr algn="ctr"/>
            <a:r>
              <a:rPr lang="en-GB" dirty="0" smtClean="0"/>
              <a:t>Moralising</a:t>
            </a:r>
          </a:p>
          <a:p>
            <a:pPr algn="ctr"/>
            <a:r>
              <a:rPr lang="en-GB" dirty="0" smtClean="0"/>
              <a:t>Preaching</a:t>
            </a:r>
          </a:p>
          <a:p>
            <a:pPr algn="ctr"/>
            <a:r>
              <a:rPr lang="en-GB" dirty="0" smtClean="0"/>
              <a:t>Judging</a:t>
            </a:r>
          </a:p>
          <a:p>
            <a:pPr algn="ctr"/>
            <a:r>
              <a:rPr lang="en-GB" dirty="0" smtClean="0"/>
              <a:t>Ordering</a:t>
            </a:r>
          </a:p>
          <a:p>
            <a:pPr algn="ctr"/>
            <a:r>
              <a:rPr lang="en-GB" dirty="0" smtClean="0"/>
              <a:t>Directing</a:t>
            </a:r>
          </a:p>
          <a:p>
            <a:pPr algn="ctr"/>
            <a:r>
              <a:rPr lang="en-GB" dirty="0" smtClean="0"/>
              <a:t>Lecturing</a:t>
            </a:r>
          </a:p>
          <a:p>
            <a:pPr algn="ctr"/>
            <a:r>
              <a:rPr lang="en-GB" dirty="0" smtClean="0"/>
              <a:t>Advising</a:t>
            </a:r>
          </a:p>
          <a:p>
            <a:pPr algn="ctr"/>
            <a:r>
              <a:rPr lang="en-GB" dirty="0" smtClean="0"/>
              <a:t>Arguing</a:t>
            </a:r>
          </a:p>
          <a:p>
            <a:pPr algn="ctr"/>
            <a:r>
              <a:rPr lang="en-GB" dirty="0" smtClean="0"/>
              <a:t>Criticising (or Blaming)</a:t>
            </a:r>
          </a:p>
        </p:txBody>
      </p:sp>
    </p:spTree>
    <p:extLst>
      <p:ext uri="{BB962C8B-B14F-4D97-AF65-F5344CB8AC3E}">
        <p14:creationId xmlns:p14="http://schemas.microsoft.com/office/powerpoint/2010/main" val="284673491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Resistance</a:t>
            </a:r>
            <a:endParaRPr lang="en-GB" dirty="0"/>
          </a:p>
        </p:txBody>
      </p:sp>
      <p:sp>
        <p:nvSpPr>
          <p:cNvPr id="3" name="Content Placeholder 2"/>
          <p:cNvSpPr>
            <a:spLocks noGrp="1"/>
          </p:cNvSpPr>
          <p:nvPr>
            <p:ph idx="1"/>
          </p:nvPr>
        </p:nvSpPr>
        <p:spPr>
          <a:xfrm>
            <a:off x="1024128" y="1679509"/>
            <a:ext cx="9720073" cy="4926563"/>
          </a:xfrm>
        </p:spPr>
        <p:txBody>
          <a:bodyPr>
            <a:normAutofit fontScale="55000" lnSpcReduction="20000"/>
          </a:bodyPr>
          <a:lstStyle/>
          <a:p>
            <a:r>
              <a:rPr lang="en-GB" sz="3200" dirty="0" smtClean="0"/>
              <a:t>Arguing – ‘No, not for me…’</a:t>
            </a:r>
          </a:p>
          <a:p>
            <a:r>
              <a:rPr lang="en-GB" sz="3200" dirty="0" smtClean="0"/>
              <a:t>Interrupts defensively - </a:t>
            </a:r>
            <a:r>
              <a:rPr lang="en-GB" sz="3200" dirty="0"/>
              <a:t>‘ah but..’</a:t>
            </a:r>
          </a:p>
          <a:p>
            <a:r>
              <a:rPr lang="en-GB" sz="3200" dirty="0" smtClean="0"/>
              <a:t>Denying – ‘No point talking about this..’</a:t>
            </a:r>
          </a:p>
          <a:p>
            <a:r>
              <a:rPr lang="en-GB" sz="3200" dirty="0" smtClean="0"/>
              <a:t>Ignoring – ‘By the way, did I ever mention…’</a:t>
            </a:r>
          </a:p>
          <a:p>
            <a:pPr marL="0" indent="0">
              <a:buNone/>
            </a:pPr>
            <a:endParaRPr lang="en-GB" sz="2600" dirty="0" smtClean="0"/>
          </a:p>
          <a:p>
            <a:pPr marL="0" indent="0" algn="ctr">
              <a:buNone/>
            </a:pPr>
            <a:r>
              <a:rPr lang="en-GB" sz="3400" dirty="0" smtClean="0">
                <a:solidFill>
                  <a:srgbClr val="FF0000"/>
                </a:solidFill>
                <a:latin typeface="Cooper Black" panose="0208090404030B020404" pitchFamily="18" charset="0"/>
              </a:rPr>
              <a:t>Resistance may be a subconscious attempt to get you to listen to information about the other person’s world that you have not yet explored.</a:t>
            </a:r>
          </a:p>
          <a:p>
            <a:pPr marL="0" indent="0">
              <a:buNone/>
            </a:pPr>
            <a:endParaRPr lang="en-GB" sz="2600" dirty="0" smtClean="0"/>
          </a:p>
          <a:p>
            <a:pPr marL="0" indent="0">
              <a:buNone/>
            </a:pPr>
            <a:r>
              <a:rPr lang="en-GB" sz="4400" dirty="0" smtClean="0"/>
              <a:t>If you notice resistance, </a:t>
            </a:r>
          </a:p>
          <a:p>
            <a:pPr marL="635000" indent="-373063">
              <a:buFont typeface="Arial" panose="020B0604020202020204" pitchFamily="34" charset="0"/>
              <a:buChar char="•"/>
            </a:pPr>
            <a:r>
              <a:rPr lang="en-GB" sz="4400" dirty="0" smtClean="0"/>
              <a:t>Less questions</a:t>
            </a:r>
          </a:p>
          <a:p>
            <a:pPr marL="635000" indent="-373063">
              <a:buFont typeface="Arial" panose="020B0604020202020204" pitchFamily="34" charset="0"/>
              <a:buChar char="•"/>
            </a:pPr>
            <a:r>
              <a:rPr lang="en-GB" sz="4400" dirty="0" smtClean="0"/>
              <a:t>More reflective listening and summarising</a:t>
            </a:r>
          </a:p>
          <a:p>
            <a:pPr marL="635000" indent="-373063">
              <a:buFont typeface="Arial" panose="020B0604020202020204" pitchFamily="34" charset="0"/>
              <a:buChar char="•"/>
            </a:pPr>
            <a:r>
              <a:rPr lang="en-GB" sz="4400" dirty="0" smtClean="0"/>
              <a:t>Emphasise personal choices and control</a:t>
            </a:r>
          </a:p>
          <a:p>
            <a:pPr marL="635000" indent="-373063">
              <a:buFont typeface="Arial" panose="020B0604020202020204" pitchFamily="34" charset="0"/>
              <a:buChar char="•"/>
            </a:pPr>
            <a:r>
              <a:rPr lang="en-GB" sz="4400" dirty="0" smtClean="0"/>
              <a:t>Can ask (Socratic) questions again when in a more receptive state</a:t>
            </a:r>
            <a:endParaRPr lang="en-GB" sz="4400" dirty="0"/>
          </a:p>
          <a:p>
            <a:endParaRPr lang="en-GB" dirty="0"/>
          </a:p>
        </p:txBody>
      </p:sp>
    </p:spTree>
    <p:extLst>
      <p:ext uri="{BB962C8B-B14F-4D97-AF65-F5344CB8AC3E}">
        <p14:creationId xmlns:p14="http://schemas.microsoft.com/office/powerpoint/2010/main" val="3168066124"/>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Spirit of Motivational Work</a:t>
            </a:r>
            <a:endParaRPr lang="en-GB" dirty="0"/>
          </a:p>
        </p:txBody>
      </p:sp>
      <p:sp>
        <p:nvSpPr>
          <p:cNvPr id="3" name="Content Placeholder 2"/>
          <p:cNvSpPr>
            <a:spLocks noGrp="1"/>
          </p:cNvSpPr>
          <p:nvPr>
            <p:ph idx="1"/>
          </p:nvPr>
        </p:nvSpPr>
        <p:spPr/>
        <p:txBody>
          <a:bodyPr/>
          <a:lstStyle/>
          <a:p>
            <a:r>
              <a:rPr lang="en-GB" dirty="0" smtClean="0"/>
              <a:t>None of the skills are miracle techniques</a:t>
            </a:r>
          </a:p>
          <a:p>
            <a:r>
              <a:rPr lang="en-GB" dirty="0" smtClean="0"/>
              <a:t>Without the spirit of motivational work, they can result in the opposite effect</a:t>
            </a:r>
          </a:p>
          <a:p>
            <a:r>
              <a:rPr lang="en-GB" dirty="0" smtClean="0"/>
              <a:t>Of all the skills, listening is the most important </a:t>
            </a:r>
            <a:br>
              <a:rPr lang="en-GB" dirty="0" smtClean="0"/>
            </a:br>
            <a:r>
              <a:rPr lang="en-GB" dirty="0" smtClean="0"/>
              <a:t>                                                        (</a:t>
            </a:r>
            <a:r>
              <a:rPr lang="en-GB" dirty="0" smtClean="0">
                <a:sym typeface="Wingdings" panose="05000000000000000000" pitchFamily="2" charset="2"/>
              </a:rPr>
              <a:t> understanding/being understood)</a:t>
            </a:r>
          </a:p>
          <a:p>
            <a:endParaRPr lang="en-GB" dirty="0"/>
          </a:p>
        </p:txBody>
      </p:sp>
    </p:spTree>
    <p:extLst>
      <p:ext uri="{BB962C8B-B14F-4D97-AF65-F5344CB8AC3E}">
        <p14:creationId xmlns:p14="http://schemas.microsoft.com/office/powerpoint/2010/main" val="3466401841"/>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2 TRAINERS said this…..</a:t>
            </a:r>
            <a:endParaRPr lang="en-GB" dirty="0"/>
          </a:p>
        </p:txBody>
      </p:sp>
      <p:sp>
        <p:nvSpPr>
          <p:cNvPr id="3" name="Content Placeholder 2"/>
          <p:cNvSpPr>
            <a:spLocks noGrp="1"/>
          </p:cNvSpPr>
          <p:nvPr>
            <p:ph idx="1"/>
          </p:nvPr>
        </p:nvSpPr>
        <p:spPr/>
        <p:txBody>
          <a:bodyPr>
            <a:normAutofit/>
          </a:bodyPr>
          <a:lstStyle/>
          <a:p>
            <a:r>
              <a:rPr lang="en-GB" sz="3200" b="1" u="sng" dirty="0" smtClean="0"/>
              <a:t>Trainer A says</a:t>
            </a:r>
            <a:r>
              <a:rPr lang="en-GB" sz="3200" b="1" u="sng" dirty="0"/>
              <a:t>: </a:t>
            </a:r>
            <a:endParaRPr lang="en-GB" sz="3200" b="1" u="sng" dirty="0" smtClean="0"/>
          </a:p>
          <a:p>
            <a:pPr algn="ctr"/>
            <a:r>
              <a:rPr lang="en-GB" sz="3200" i="1" dirty="0" smtClean="0"/>
              <a:t>GP </a:t>
            </a:r>
            <a:r>
              <a:rPr lang="en-GB" sz="3200" i="1" dirty="0"/>
              <a:t>trainees are choosing to become GPs and being paid to do it. They shouldn't need encouraging to learn.</a:t>
            </a:r>
            <a:endParaRPr lang="en-GB" sz="3200" dirty="0"/>
          </a:p>
          <a:p>
            <a:r>
              <a:rPr lang="en-GB" sz="3200" b="1" u="sng" dirty="0" smtClean="0"/>
              <a:t>Trainer B says</a:t>
            </a:r>
            <a:r>
              <a:rPr lang="en-GB" sz="3200" b="1" u="sng" dirty="0"/>
              <a:t>: </a:t>
            </a:r>
            <a:endParaRPr lang="en-GB" sz="3200" b="1" u="sng" dirty="0" smtClean="0"/>
          </a:p>
          <a:p>
            <a:pPr algn="ctr"/>
            <a:r>
              <a:rPr lang="en-GB" sz="3200" i="1" dirty="0" smtClean="0"/>
              <a:t>Personally</a:t>
            </a:r>
            <a:r>
              <a:rPr lang="en-GB" sz="3200" i="1" dirty="0"/>
              <a:t>, I don’t think you can teach anybody anything – they learn themselves.</a:t>
            </a:r>
            <a:endParaRPr lang="en-GB" sz="3200" dirty="0"/>
          </a:p>
        </p:txBody>
      </p:sp>
    </p:spTree>
    <p:extLst>
      <p:ext uri="{BB962C8B-B14F-4D97-AF65-F5344CB8AC3E}">
        <p14:creationId xmlns:p14="http://schemas.microsoft.com/office/powerpoint/2010/main" val="234254303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5 Take Home Messages</a:t>
            </a:r>
            <a:endParaRPr lang="en-GB" dirty="0"/>
          </a:p>
        </p:txBody>
      </p:sp>
      <p:sp>
        <p:nvSpPr>
          <p:cNvPr id="3" name="Text Placeholder 2"/>
          <p:cNvSpPr>
            <a:spLocks noGrp="1"/>
          </p:cNvSpPr>
          <p:nvPr>
            <p:ph type="body" idx="1"/>
          </p:nvPr>
        </p:nvSpPr>
        <p:spPr/>
        <p:txBody>
          <a:bodyPr/>
          <a:lstStyle/>
          <a:p>
            <a:r>
              <a:rPr lang="en-GB" i="1" dirty="0" smtClean="0"/>
              <a:t>Bringing it all together…</a:t>
            </a:r>
            <a:endParaRPr lang="en-GB" i="1" dirty="0"/>
          </a:p>
        </p:txBody>
      </p:sp>
    </p:spTree>
    <p:extLst>
      <p:ext uri="{BB962C8B-B14F-4D97-AF65-F5344CB8AC3E}">
        <p14:creationId xmlns:p14="http://schemas.microsoft.com/office/powerpoint/2010/main" val="4152642779"/>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5 Take Home Messages</a:t>
            </a:r>
            <a:endParaRPr lang="en-GB"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dirty="0"/>
              <a:t>G</a:t>
            </a:r>
            <a:r>
              <a:rPr lang="en-GB" dirty="0" smtClean="0"/>
              <a:t>et to </a:t>
            </a:r>
            <a:r>
              <a:rPr lang="en-GB" dirty="0"/>
              <a:t>know them as a person first, and start from there</a:t>
            </a:r>
            <a:r>
              <a:rPr lang="en-GB" dirty="0" smtClean="0"/>
              <a:t>.</a:t>
            </a:r>
          </a:p>
          <a:p>
            <a:pPr marL="514350" indent="-514350">
              <a:buFont typeface="+mj-lt"/>
              <a:buAutoNum type="arabicPeriod"/>
            </a:pPr>
            <a:r>
              <a:rPr lang="en-GB" dirty="0" smtClean="0"/>
              <a:t>Stay in the moment – play with it, be flexible, no need for too much structure, do what’s right</a:t>
            </a:r>
          </a:p>
          <a:p>
            <a:pPr marL="514350" indent="-514350">
              <a:buFont typeface="+mj-lt"/>
              <a:buAutoNum type="arabicPeriod"/>
            </a:pPr>
            <a:r>
              <a:rPr lang="en-GB" dirty="0" smtClean="0"/>
              <a:t>The Spirit – show a genuine desire to want to help the other person</a:t>
            </a:r>
          </a:p>
          <a:p>
            <a:pPr marL="514350" indent="-514350">
              <a:buFont typeface="+mj-lt"/>
              <a:buAutoNum type="arabicPeriod"/>
            </a:pPr>
            <a:r>
              <a:rPr lang="en-GB" dirty="0" smtClean="0"/>
              <a:t>The Micro-skills: are not miracle techniques; you already have them.  The most important is listening.</a:t>
            </a:r>
          </a:p>
          <a:p>
            <a:pPr marL="514350" indent="-514350">
              <a:buFont typeface="+mj-lt"/>
              <a:buAutoNum type="arabicPeriod"/>
            </a:pPr>
            <a:r>
              <a:rPr lang="en-GB" dirty="0" err="1" smtClean="0"/>
              <a:t>Bem’s</a:t>
            </a:r>
            <a:r>
              <a:rPr lang="en-GB" dirty="0" smtClean="0"/>
              <a:t> (1972) self-perception theory – get them to ‘talk’ to themselves</a:t>
            </a:r>
          </a:p>
          <a:p>
            <a:pPr marL="514350" indent="-514350">
              <a:buFont typeface="+mj-lt"/>
              <a:buAutoNum type="arabicPeriod"/>
            </a:pPr>
            <a:endParaRPr lang="en-GB" i="1" dirty="0" smtClean="0"/>
          </a:p>
          <a:p>
            <a:pPr marL="0" indent="0" algn="r">
              <a:buNone/>
            </a:pPr>
            <a:r>
              <a:rPr lang="en-GB" sz="2400" i="1" dirty="0" smtClean="0"/>
              <a:t>Enjoy the  journey (play, be excited, explore, add dynamism and have some fun).</a:t>
            </a:r>
            <a:endParaRPr lang="en-GB" sz="2400" dirty="0"/>
          </a:p>
        </p:txBody>
      </p:sp>
    </p:spTree>
    <p:extLst>
      <p:ext uri="{BB962C8B-B14F-4D97-AF65-F5344CB8AC3E}">
        <p14:creationId xmlns:p14="http://schemas.microsoft.com/office/powerpoint/2010/main" val="991070916"/>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solidFill>
                  <a:srgbClr val="92D050"/>
                </a:solidFill>
                <a:latin typeface="Cooper Black" panose="0208090404030B020404" pitchFamily="18" charset="0"/>
              </a:rPr>
              <a:t>Encouraging, Motivating &amp; Inspiring your GP Trainee</a:t>
            </a:r>
            <a:endParaRPr lang="en-GB" sz="3600" dirty="0">
              <a:solidFill>
                <a:srgbClr val="92D050"/>
              </a:solidFill>
              <a:latin typeface="Cooper Black" panose="0208090404030B020404" pitchFamily="18" charset="0"/>
            </a:endParaRP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smtClean="0">
                <a:solidFill>
                  <a:schemeClr val="bg1"/>
                </a:solidFill>
              </a:rPr>
              <a:t>ENCOURAGE </a:t>
            </a:r>
            <a:r>
              <a:rPr lang="en-GB" b="1" dirty="0" smtClean="0">
                <a:solidFill>
                  <a:schemeClr val="bg1"/>
                </a:solidFill>
                <a:sym typeface="Wingdings" panose="05000000000000000000" pitchFamily="2" charset="2"/>
              </a:rPr>
              <a:t> Maslow &amp; Self-Actualisation</a:t>
            </a:r>
          </a:p>
          <a:p>
            <a:endParaRPr lang="en-GB" dirty="0" smtClean="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smtClean="0">
                <a:solidFill>
                  <a:schemeClr val="bg1"/>
                </a:solidFill>
              </a:rPr>
              <a:t>GETTING TO KNOW THE TRAINEE</a:t>
            </a:r>
            <a:endParaRPr lang="en-GB" sz="2800" b="1" dirty="0">
              <a:solidFill>
                <a:schemeClr val="bg1"/>
              </a:solidFill>
            </a:endParaRP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MOTIVATE  </a:t>
            </a:r>
            <a:r>
              <a:rPr lang="en-GB" b="1" dirty="0">
                <a:solidFill>
                  <a:schemeClr val="bg1"/>
                </a:solidFill>
                <a:sym typeface="Wingdings" panose="05000000000000000000" pitchFamily="2" charset="2"/>
              </a:rPr>
              <a:t>Energising through MI</a:t>
            </a:r>
          </a:p>
          <a:p>
            <a:endParaRPr lang="en-GB" b="1" dirty="0" smtClean="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a:t>
            </a:r>
            <a:r>
              <a:rPr lang="en-GB" b="1" dirty="0" smtClean="0">
                <a:solidFill>
                  <a:schemeClr val="bg1"/>
                </a:solidFill>
                <a:sym typeface="Wingdings" panose="05000000000000000000" pitchFamily="2" charset="2"/>
              </a:rPr>
              <a:t>                                                Organisation</a:t>
            </a:r>
            <a:endParaRPr lang="en-GB" b="1" dirty="0">
              <a:solidFill>
                <a:schemeClr val="bg1"/>
              </a:solidFill>
            </a:endParaRPr>
          </a:p>
          <a:p>
            <a:endParaRPr lang="en-GB" b="1" dirty="0" smtClean="0">
              <a:solidFill>
                <a:schemeClr val="bg1"/>
              </a:solidFill>
              <a:sym typeface="Wingdings" panose="05000000000000000000" pitchFamily="2" charset="2"/>
            </a:endParaRPr>
          </a:p>
        </p:txBody>
      </p:sp>
      <p:sp>
        <p:nvSpPr>
          <p:cNvPr id="7" name="Down Arrow 6"/>
          <p:cNvSpPr/>
          <p:nvPr/>
        </p:nvSpPr>
        <p:spPr>
          <a:xfrm rot="16200000">
            <a:off x="905639" y="4280626"/>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26836180"/>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sz="4000" dirty="0"/>
              <a:t>If you do most of what we’ve been talking about, you’ll be doing it anyway</a:t>
            </a:r>
            <a:r>
              <a:rPr lang="en-GB" dirty="0"/>
              <a:t/>
            </a:r>
            <a:br>
              <a:rPr lang="en-GB" dirty="0"/>
            </a:br>
            <a:endParaRPr lang="en-GB" dirty="0"/>
          </a:p>
        </p:txBody>
      </p:sp>
      <p:sp>
        <p:nvSpPr>
          <p:cNvPr id="3" name="Subtitle 2"/>
          <p:cNvSpPr>
            <a:spLocks noGrp="1"/>
          </p:cNvSpPr>
          <p:nvPr>
            <p:ph type="subTitle" idx="1"/>
          </p:nvPr>
        </p:nvSpPr>
        <p:spPr/>
        <p:txBody>
          <a:bodyPr>
            <a:normAutofit/>
          </a:bodyPr>
          <a:lstStyle/>
          <a:p>
            <a:r>
              <a:rPr lang="en-GB" sz="4400" dirty="0" smtClean="0"/>
              <a:t>Inspiring</a:t>
            </a:r>
            <a:endParaRPr lang="en-GB" sz="4400" dirty="0"/>
          </a:p>
        </p:txBody>
      </p:sp>
    </p:spTree>
    <p:extLst>
      <p:ext uri="{BB962C8B-B14F-4D97-AF65-F5344CB8AC3E}">
        <p14:creationId xmlns:p14="http://schemas.microsoft.com/office/powerpoint/2010/main" val="1772377845"/>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91293"/>
            <a:ext cx="6056416" cy="454231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78088" y="1698171"/>
            <a:ext cx="5913912" cy="4435434"/>
          </a:xfrm>
          <a:prstGeom prst="rect">
            <a:avLst/>
          </a:prstGeom>
        </p:spPr>
      </p:pic>
      <p:sp>
        <p:nvSpPr>
          <p:cNvPr id="6" name="TextBox 5"/>
          <p:cNvSpPr txBox="1"/>
          <p:nvPr/>
        </p:nvSpPr>
        <p:spPr>
          <a:xfrm>
            <a:off x="3241964" y="1128156"/>
            <a:ext cx="1162498" cy="369332"/>
          </a:xfrm>
          <a:prstGeom prst="rect">
            <a:avLst/>
          </a:prstGeom>
          <a:noFill/>
        </p:spPr>
        <p:txBody>
          <a:bodyPr wrap="none" rtlCol="0">
            <a:spAutoFit/>
          </a:bodyPr>
          <a:lstStyle/>
          <a:p>
            <a:r>
              <a:rPr lang="en-GB" dirty="0" smtClean="0"/>
              <a:t>THEIR LIFE</a:t>
            </a:r>
            <a:endParaRPr lang="en-GB" dirty="0"/>
          </a:p>
        </p:txBody>
      </p:sp>
      <p:sp>
        <p:nvSpPr>
          <p:cNvPr id="7" name="TextBox 6"/>
          <p:cNvSpPr txBox="1"/>
          <p:nvPr/>
        </p:nvSpPr>
        <p:spPr>
          <a:xfrm>
            <a:off x="8490858" y="1128156"/>
            <a:ext cx="3133935" cy="369332"/>
          </a:xfrm>
          <a:prstGeom prst="rect">
            <a:avLst/>
          </a:prstGeom>
          <a:noFill/>
        </p:spPr>
        <p:txBody>
          <a:bodyPr wrap="none" rtlCol="0">
            <a:spAutoFit/>
          </a:bodyPr>
          <a:lstStyle/>
          <a:p>
            <a:r>
              <a:rPr lang="en-GB" dirty="0" smtClean="0"/>
              <a:t>OUR LEARNING ORGANISATION</a:t>
            </a:r>
            <a:endParaRPr lang="en-GB" dirty="0"/>
          </a:p>
        </p:txBody>
      </p:sp>
    </p:spTree>
    <p:extLst>
      <p:ext uri="{BB962C8B-B14F-4D97-AF65-F5344CB8AC3E}">
        <p14:creationId xmlns:p14="http://schemas.microsoft.com/office/powerpoint/2010/main" val="369071395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Enjoying the journey</a:t>
            </a:r>
            <a:endParaRPr lang="en-GB" dirty="0"/>
          </a:p>
        </p:txBody>
      </p:sp>
      <p:sp>
        <p:nvSpPr>
          <p:cNvPr id="3" name="Content Placeholder 2"/>
          <p:cNvSpPr>
            <a:spLocks noGrp="1"/>
          </p:cNvSpPr>
          <p:nvPr>
            <p:ph idx="1"/>
          </p:nvPr>
        </p:nvSpPr>
        <p:spPr/>
        <p:txBody>
          <a:bodyPr>
            <a:normAutofit fontScale="92500" lnSpcReduction="10000"/>
          </a:bodyPr>
          <a:lstStyle/>
          <a:p>
            <a:r>
              <a:rPr lang="en-GB" sz="2400" dirty="0" smtClean="0"/>
              <a:t>Email sent to me 17.03.2014</a:t>
            </a:r>
          </a:p>
          <a:p>
            <a:pPr algn="just"/>
            <a:r>
              <a:rPr lang="en-GB" sz="2400" i="1" dirty="0"/>
              <a:t>I am feeling especially pleased with myself as I managed to row 10k in an 8 at York on Saturday </a:t>
            </a:r>
            <a:r>
              <a:rPr lang="en-GB" sz="2400" i="1" dirty="0" smtClean="0"/>
              <a:t>– I couldn’t </a:t>
            </a:r>
            <a:r>
              <a:rPr lang="en-GB" sz="2400" i="1" dirty="0"/>
              <a:t>believe it.</a:t>
            </a:r>
          </a:p>
          <a:p>
            <a:pPr algn="just"/>
            <a:r>
              <a:rPr lang="en-GB" sz="2400" i="1" dirty="0"/>
              <a:t>Did a bit of doctoring too – young </a:t>
            </a:r>
            <a:r>
              <a:rPr lang="en-GB" sz="2400" i="1" dirty="0" smtClean="0"/>
              <a:t>medical student </a:t>
            </a:r>
            <a:r>
              <a:rPr lang="en-GB" sz="2400" i="1" dirty="0"/>
              <a:t>pushing himself too hard collapsed – I asked him if he enjoyed his race?</a:t>
            </a:r>
          </a:p>
          <a:p>
            <a:pPr algn="just"/>
            <a:r>
              <a:rPr lang="en-GB" sz="2400" i="1" dirty="0"/>
              <a:t>Reply – No ,not supposed to enjoy it. </a:t>
            </a:r>
          </a:p>
          <a:p>
            <a:pPr algn="just"/>
            <a:r>
              <a:rPr lang="en-GB" sz="2400" i="1" dirty="0"/>
              <a:t>My reply –well I enjoyed mine! </a:t>
            </a:r>
          </a:p>
          <a:p>
            <a:pPr algn="just"/>
            <a:r>
              <a:rPr lang="en-GB" sz="2400" i="1" dirty="0"/>
              <a:t>Then you weren’t working hard enough he says... lying on the ground in a blanket with O2 mask and a low blood sugar. </a:t>
            </a:r>
            <a:endParaRPr lang="en-GB" sz="2400" i="1" dirty="0" smtClean="0"/>
          </a:p>
          <a:p>
            <a:pPr algn="just"/>
            <a:r>
              <a:rPr lang="en-GB" sz="2400" i="1" dirty="0" smtClean="0"/>
              <a:t>Glad </a:t>
            </a:r>
            <a:r>
              <a:rPr lang="en-GB" sz="2400" i="1" dirty="0"/>
              <a:t>I’m not that young anymore.</a:t>
            </a:r>
          </a:p>
          <a:p>
            <a:endParaRPr lang="en-GB" dirty="0"/>
          </a:p>
        </p:txBody>
      </p:sp>
    </p:spTree>
    <p:extLst>
      <p:ext uri="{BB962C8B-B14F-4D97-AF65-F5344CB8AC3E}">
        <p14:creationId xmlns:p14="http://schemas.microsoft.com/office/powerpoint/2010/main" val="2496721471"/>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9200"/>
            <a:ext cx="10515600" cy="4957763"/>
          </a:xfrm>
        </p:spPr>
        <p:txBody>
          <a:bodyPr>
            <a:normAutofit/>
          </a:bodyPr>
          <a:lstStyle/>
          <a:p>
            <a:pPr marL="0" indent="0" algn="ctr">
              <a:buNone/>
            </a:pPr>
            <a:r>
              <a:rPr lang="en-GB" dirty="0" smtClean="0">
                <a:solidFill>
                  <a:schemeClr val="bg1"/>
                </a:solidFill>
              </a:rPr>
              <a:t>________________________________________________________</a:t>
            </a:r>
          </a:p>
          <a:p>
            <a:pPr marL="0" indent="0" algn="ctr">
              <a:buNone/>
            </a:pPr>
            <a:r>
              <a:rPr lang="en-GB" sz="7200" b="1" dirty="0" smtClean="0">
                <a:solidFill>
                  <a:schemeClr val="bg1"/>
                </a:solidFill>
              </a:rPr>
              <a:t>Tomorrow</a:t>
            </a:r>
          </a:p>
          <a:p>
            <a:pPr marL="0" indent="0" algn="ctr">
              <a:buNone/>
            </a:pPr>
            <a:r>
              <a:rPr lang="en-GB" sz="4800" i="1" dirty="0" smtClean="0">
                <a:solidFill>
                  <a:schemeClr val="bg1"/>
                </a:solidFill>
                <a:latin typeface="Times New Roman" panose="02020603050405020304" pitchFamily="18" charset="0"/>
                <a:cs typeface="Times New Roman" panose="02020603050405020304" pitchFamily="18" charset="0"/>
              </a:rPr>
              <a:t>(noun)</a:t>
            </a:r>
            <a:endParaRPr lang="en-GB" sz="4400" i="1" dirty="0" smtClean="0">
              <a:solidFill>
                <a:schemeClr val="bg1"/>
              </a:solidFill>
              <a:latin typeface="Times New Roman" panose="02020603050405020304" pitchFamily="18" charset="0"/>
              <a:cs typeface="Times New Roman" panose="02020603050405020304" pitchFamily="18" charset="0"/>
            </a:endParaRPr>
          </a:p>
          <a:p>
            <a:pPr marL="0" indent="0" algn="ctr">
              <a:spcBef>
                <a:spcPts val="2400"/>
              </a:spcBef>
              <a:buNone/>
            </a:pPr>
            <a:r>
              <a:rPr lang="en-GB" sz="3200" dirty="0" smtClean="0">
                <a:solidFill>
                  <a:schemeClr val="bg1"/>
                </a:solidFill>
                <a:latin typeface="Arial Rounded MT Bold" panose="020F0704030504030204" pitchFamily="34" charset="0"/>
              </a:rPr>
              <a:t>a mystical land where 99% of all human </a:t>
            </a:r>
            <a:r>
              <a:rPr lang="en-GB" sz="3200" dirty="0" smtClean="0">
                <a:solidFill>
                  <a:schemeClr val="accent3"/>
                </a:solidFill>
                <a:latin typeface="Arial Rounded MT Bold" panose="020F0704030504030204" pitchFamily="34" charset="0"/>
              </a:rPr>
              <a:t>productivity</a:t>
            </a:r>
            <a:r>
              <a:rPr lang="en-GB" sz="3200" dirty="0" smtClean="0">
                <a:solidFill>
                  <a:schemeClr val="bg1"/>
                </a:solidFill>
                <a:latin typeface="Arial Rounded MT Bold" panose="020F0704030504030204" pitchFamily="34" charset="0"/>
              </a:rPr>
              <a:t>, </a:t>
            </a:r>
            <a:r>
              <a:rPr lang="en-GB" sz="3200" dirty="0" smtClean="0">
                <a:solidFill>
                  <a:schemeClr val="accent3"/>
                </a:solidFill>
                <a:latin typeface="Arial Rounded MT Bold" panose="020F0704030504030204" pitchFamily="34" charset="0"/>
              </a:rPr>
              <a:t>motivation</a:t>
            </a:r>
            <a:r>
              <a:rPr lang="en-GB" sz="3200" dirty="0" smtClean="0">
                <a:solidFill>
                  <a:schemeClr val="bg1"/>
                </a:solidFill>
                <a:latin typeface="Arial Rounded MT Bold" panose="020F0704030504030204" pitchFamily="34" charset="0"/>
              </a:rPr>
              <a:t> and </a:t>
            </a:r>
            <a:r>
              <a:rPr lang="en-GB" sz="3200" dirty="0" smtClean="0">
                <a:solidFill>
                  <a:schemeClr val="accent3"/>
                </a:solidFill>
                <a:latin typeface="Arial Rounded MT Bold" panose="020F0704030504030204" pitchFamily="34" charset="0"/>
              </a:rPr>
              <a:t>achievement</a:t>
            </a:r>
            <a:r>
              <a:rPr lang="en-GB" sz="3200" dirty="0" smtClean="0">
                <a:solidFill>
                  <a:schemeClr val="bg1"/>
                </a:solidFill>
                <a:latin typeface="Arial Rounded MT Bold" panose="020F0704030504030204" pitchFamily="34" charset="0"/>
              </a:rPr>
              <a:t> is stored.</a:t>
            </a:r>
          </a:p>
          <a:p>
            <a:pPr marL="0" indent="0" algn="ctr">
              <a:buNone/>
            </a:pPr>
            <a:r>
              <a:rPr lang="en-GB" dirty="0" smtClean="0">
                <a:solidFill>
                  <a:schemeClr val="bg1"/>
                </a:solidFill>
              </a:rPr>
              <a:t>________________________________________________________</a:t>
            </a:r>
            <a:endParaRPr lang="en-GB" dirty="0">
              <a:solidFill>
                <a:schemeClr val="bg1"/>
              </a:solidFill>
            </a:endParaRPr>
          </a:p>
        </p:txBody>
      </p:sp>
    </p:spTree>
    <p:extLst>
      <p:ext uri="{BB962C8B-B14F-4D97-AF65-F5344CB8AC3E}">
        <p14:creationId xmlns:p14="http://schemas.microsoft.com/office/powerpoint/2010/main" val="284690219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Integral">
  <a:themeElements>
    <a:clrScheme name="Integral">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125000"/>
              </a:schemeClr>
              <a:schemeClr val="phClr">
                <a:tint val="92000"/>
                <a:shade val="70000"/>
                <a:satMod val="110000"/>
              </a:schemeClr>
            </a:duotone>
          </a:blip>
          <a:tile tx="0" ty="0" sx="22000" sy="2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E736489A-00C3-4E0A-AAA8-D4D3127BA5B3}"/>
    </a:ext>
  </a:extLst>
</a:theme>
</file>

<file path=ppt/theme/theme4.xml><?xml version="1.0" encoding="utf-8"?>
<a:theme xmlns:a="http://schemas.openxmlformats.org/drawingml/2006/main" name="2_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2827</TotalTime>
  <Words>11976</Words>
  <Application>Microsoft Office PowerPoint</Application>
  <PresentationFormat>Widescreen</PresentationFormat>
  <Paragraphs>1390</Paragraphs>
  <Slides>121</Slides>
  <Notes>81</Notes>
  <HiddenSlides>0</HiddenSlides>
  <MMClips>15</MMClips>
  <ScaleCrop>false</ScaleCrop>
  <HeadingPairs>
    <vt:vector size="6" baseType="variant">
      <vt:variant>
        <vt:lpstr>Fonts Used</vt:lpstr>
      </vt:variant>
      <vt:variant>
        <vt:i4>28</vt:i4>
      </vt:variant>
      <vt:variant>
        <vt:lpstr>Theme</vt:lpstr>
      </vt:variant>
      <vt:variant>
        <vt:i4>4</vt:i4>
      </vt:variant>
      <vt:variant>
        <vt:lpstr>Slide Titles</vt:lpstr>
      </vt:variant>
      <vt:variant>
        <vt:i4>121</vt:i4>
      </vt:variant>
    </vt:vector>
  </HeadingPairs>
  <TitlesOfParts>
    <vt:vector size="153" baseType="lpstr">
      <vt:lpstr>Agency FB</vt:lpstr>
      <vt:lpstr>Aharoni</vt:lpstr>
      <vt:lpstr>Algerian</vt:lpstr>
      <vt:lpstr>Andalus</vt:lpstr>
      <vt:lpstr>Angsana New</vt:lpstr>
      <vt:lpstr>Aparajita</vt:lpstr>
      <vt:lpstr>Arial</vt:lpstr>
      <vt:lpstr>Arial Black</vt:lpstr>
      <vt:lpstr>Arial Narrow</vt:lpstr>
      <vt:lpstr>Arial Rounded MT Bold</vt:lpstr>
      <vt:lpstr>Baskerville Old Face</vt:lpstr>
      <vt:lpstr>Calibri</vt:lpstr>
      <vt:lpstr>Calibri Light</vt:lpstr>
      <vt:lpstr>Cooper Black</vt:lpstr>
      <vt:lpstr>Copperplate Gothic Bold</vt:lpstr>
      <vt:lpstr>Copperplate Gothic Light</vt:lpstr>
      <vt:lpstr>Corbel</vt:lpstr>
      <vt:lpstr>Courier New</vt:lpstr>
      <vt:lpstr>Felix Titling</vt:lpstr>
      <vt:lpstr>Lucida Console</vt:lpstr>
      <vt:lpstr>Old English Text MT</vt:lpstr>
      <vt:lpstr>Poor Richard</vt:lpstr>
      <vt:lpstr>Ravie</vt:lpstr>
      <vt:lpstr>Times New Roman</vt:lpstr>
      <vt:lpstr>Tw Cen MT</vt:lpstr>
      <vt:lpstr>Tw Cen MT Condensed</vt:lpstr>
      <vt:lpstr>Wingdings</vt:lpstr>
      <vt:lpstr>Wingdings 3</vt:lpstr>
      <vt:lpstr>Office Theme</vt:lpstr>
      <vt:lpstr>1_Integral</vt:lpstr>
      <vt:lpstr>Integral</vt:lpstr>
      <vt:lpstr>2_Integral</vt:lpstr>
      <vt:lpstr>Encouraging, Motivating &amp; Inspiring your GP trainee</vt:lpstr>
      <vt:lpstr>Ramesh Mehay</vt:lpstr>
      <vt:lpstr>Tell me a bit about you</vt:lpstr>
      <vt:lpstr>Encouraging, Motivating &amp; Inspiring your GP trainee</vt:lpstr>
      <vt:lpstr>PowerPoint Presentation</vt:lpstr>
      <vt:lpstr>And assessments don’t make it any easier!</vt:lpstr>
      <vt:lpstr>But in some practices</vt:lpstr>
      <vt:lpstr>PowerPoint Presentation</vt:lpstr>
      <vt:lpstr>How would you demotivate your trainee?</vt:lpstr>
      <vt:lpstr>Encouraging, Motivating &amp; Inspiring your GP Trainee</vt:lpstr>
      <vt:lpstr>GET TO KNOW THE TRAINEE AS A PERSON, AND START FROM THERE</vt:lpstr>
      <vt:lpstr>Getting to know the trainee as a person…</vt:lpstr>
      <vt:lpstr>PowerPoint Presentation</vt:lpstr>
      <vt:lpstr>Personal shields</vt:lpstr>
      <vt:lpstr>Reflections (personal shields exercise)</vt:lpstr>
      <vt:lpstr>Encouraging, Motivating &amp; Inspiring your GP Trainee</vt:lpstr>
      <vt:lpstr>Encouraging towards Self-Actualisation</vt:lpstr>
      <vt:lpstr>Self-actualisation Questionnaire</vt:lpstr>
      <vt:lpstr>Self-actualised people</vt:lpstr>
      <vt:lpstr>Characteristics of self-actualised people</vt:lpstr>
      <vt:lpstr>In summary, self-actualised people are </vt:lpstr>
      <vt:lpstr>PowerPoint Presentation</vt:lpstr>
      <vt:lpstr>PowerPoint Presentation</vt:lpstr>
      <vt:lpstr>Maslow’s central ideas</vt:lpstr>
      <vt:lpstr>PowerPoint Presentation</vt:lpstr>
      <vt:lpstr>Explore their core values, ETHICS &amp; PURPOSE</vt:lpstr>
      <vt:lpstr>The self-actualising man or woman….</vt:lpstr>
      <vt:lpstr>For example, </vt:lpstr>
      <vt:lpstr>Similarly for trainees…</vt:lpstr>
      <vt:lpstr>But do all people self-actualise</vt:lpstr>
      <vt:lpstr>PowerPoint Presentation</vt:lpstr>
      <vt:lpstr>PowerPoint Presentation</vt:lpstr>
      <vt:lpstr>How to help trainees self-actualise</vt:lpstr>
      <vt:lpstr>How to help trainees self-actualise</vt:lpstr>
      <vt:lpstr>The Life of Pi &amp; The Pie of Life (The Wheel of Life)</vt:lpstr>
      <vt:lpstr>Encouraging, Motivating &amp; Inspiring your GP Trainee</vt:lpstr>
      <vt:lpstr>Basic Principles of Energising someone</vt:lpstr>
      <vt:lpstr>PowerPoint Presentation</vt:lpstr>
      <vt:lpstr>Basic Principles of Motivational Interviewing  Are you ready to play?  </vt:lpstr>
      <vt:lpstr>PowerPoint Presentation</vt:lpstr>
      <vt:lpstr>PowerPoint Presentation</vt:lpstr>
      <vt:lpstr>PowerPoint Presentation</vt:lpstr>
      <vt:lpstr>PowerPoint Presentation</vt:lpstr>
      <vt:lpstr>Question 1</vt:lpstr>
      <vt:lpstr>Which of the following is NOT true? Motivational Interviewing (MI) in general says...</vt:lpstr>
      <vt:lpstr>Which of the following is NOT true? Motivational Interviewing (MI) in general says...</vt:lpstr>
      <vt:lpstr>£100</vt:lpstr>
      <vt:lpstr>Question 2</vt:lpstr>
      <vt:lpstr>Again, which are false? In respect of the MI process</vt:lpstr>
      <vt:lpstr>Again, which are false? In respect of the MI process</vt:lpstr>
      <vt:lpstr>£200</vt:lpstr>
      <vt:lpstr>Question 3</vt:lpstr>
      <vt:lpstr>Again, in terms of the MI process, which are false?</vt:lpstr>
      <vt:lpstr>Again, in terms of the MI process, which are false?</vt:lpstr>
      <vt:lpstr>£300</vt:lpstr>
      <vt:lpstr>Question 4</vt:lpstr>
      <vt:lpstr>When we talk of the ‘Spirit of MI’ we mean…</vt:lpstr>
      <vt:lpstr>When we talk of the ‘Spirit of MI’ we mean…</vt:lpstr>
      <vt:lpstr>£500</vt:lpstr>
      <vt:lpstr>Question 5</vt:lpstr>
      <vt:lpstr>Which of the following about MI skills are false?</vt:lpstr>
      <vt:lpstr>Which of the following about MI skills are false?</vt:lpstr>
      <vt:lpstr>Style &amp; Response</vt:lpstr>
      <vt:lpstr>£1,000</vt:lpstr>
      <vt:lpstr>Question 6</vt:lpstr>
      <vt:lpstr>Non-verbal communication contributes to 58% of all communication.   Of the rest (42%)…</vt:lpstr>
      <vt:lpstr>Non-verbal communication contributes to 58% of all communication.   Of the rest (42%)…</vt:lpstr>
      <vt:lpstr>PowerPoint Presentation</vt:lpstr>
      <vt:lpstr>£2,000</vt:lpstr>
      <vt:lpstr>Question 7</vt:lpstr>
      <vt:lpstr>Which of the following is wrong about verbal and non-verbal cues?</vt:lpstr>
      <vt:lpstr>Which of the following is wrong about verbal and non-verbal cues?</vt:lpstr>
      <vt:lpstr>£4,000</vt:lpstr>
      <vt:lpstr>Question 8</vt:lpstr>
      <vt:lpstr>When asking questions…</vt:lpstr>
      <vt:lpstr>When asking questions…</vt:lpstr>
      <vt:lpstr>£8,000</vt:lpstr>
      <vt:lpstr>Question 9</vt:lpstr>
      <vt:lpstr>Which of the following is NOT TRUE about developing discrepancy?</vt:lpstr>
      <vt:lpstr>Which of the following is NOT TRUE about developing discrepancy?</vt:lpstr>
      <vt:lpstr>£16,000</vt:lpstr>
      <vt:lpstr>Question 10</vt:lpstr>
      <vt:lpstr>Which of the following is true about resistance?</vt:lpstr>
      <vt:lpstr>Which of the following is true about resistance?</vt:lpstr>
      <vt:lpstr>£32,000</vt:lpstr>
      <vt:lpstr>Question 11</vt:lpstr>
      <vt:lpstr>Which of the following is FALSE about resistance?</vt:lpstr>
      <vt:lpstr>Which of the following is FALSE about resistance?</vt:lpstr>
      <vt:lpstr>£64,000</vt:lpstr>
      <vt:lpstr>Question 12</vt:lpstr>
      <vt:lpstr>Which of the following methods is not good for getting people to change?</vt:lpstr>
      <vt:lpstr>Which of the following methods is not good for getting people to change?</vt:lpstr>
      <vt:lpstr>£125,000</vt:lpstr>
      <vt:lpstr>Question 13</vt:lpstr>
      <vt:lpstr>Which of the following is NOT TRUE about Self-Supporting Statements?</vt:lpstr>
      <vt:lpstr>Which of the following is NOT TRUE about Self-Supporting Statements?</vt:lpstr>
      <vt:lpstr>£250,000</vt:lpstr>
      <vt:lpstr>Question 14</vt:lpstr>
      <vt:lpstr>The most effective self-motivating statements demonstrate a high level of…</vt:lpstr>
      <vt:lpstr>The most effective self-motivating statements demonstrate a high level of…</vt:lpstr>
      <vt:lpstr>£500,000</vt:lpstr>
      <vt:lpstr>MOTIVATIONAL INTERVIEWING (MI) - THOSE ambivalent about change - THOSE unresponsive to change - THOSE resistant towards change  </vt:lpstr>
      <vt:lpstr>OPTIONAL:  The Trans-theoretical Model of Change  (Prochaska &amp; Diclemente, 1982)</vt:lpstr>
      <vt:lpstr>SUMMARY (MI): Principles</vt:lpstr>
      <vt:lpstr>SUMMARY (MI): SKILLS</vt:lpstr>
      <vt:lpstr>FAQs</vt:lpstr>
      <vt:lpstr>Asking the right (open) questions </vt:lpstr>
      <vt:lpstr>Exploring Thoughts, Feelings &amp; Behaviour</vt:lpstr>
      <vt:lpstr>Socratic Questions</vt:lpstr>
      <vt:lpstr>Socratic Questions</vt:lpstr>
      <vt:lpstr>Roadblocks </vt:lpstr>
      <vt:lpstr>Resistance</vt:lpstr>
      <vt:lpstr>The Spirit of Motivational Work</vt:lpstr>
      <vt:lpstr>2 TRAINERS said this…..</vt:lpstr>
      <vt:lpstr>5 Take Home Messages</vt:lpstr>
      <vt:lpstr>5 Take Home Messages</vt:lpstr>
      <vt:lpstr>Encouraging, Motivating &amp; Inspiring your GP Trainee</vt:lpstr>
      <vt:lpstr>If you do most of what we’ve been talking about, you’ll be doing it anyway </vt:lpstr>
      <vt:lpstr>PowerPoint Presentation</vt:lpstr>
      <vt:lpstr>Enjoying the journey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Encouraging, Motivating &amp; Inspiring your GP trainee</dc:title>
  <dc:creator>Ramesh Mehay</dc:creator>
  <cp:lastModifiedBy>Ramesh Mehay</cp:lastModifiedBy>
  <cp:revision>174</cp:revision>
  <dcterms:created xsi:type="dcterms:W3CDTF">2014-03-25T18:57:28Z</dcterms:created>
  <dcterms:modified xsi:type="dcterms:W3CDTF">2015-06-16T11:21:57Z</dcterms:modified>
</cp:coreProperties>
</file>