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2"/>
    <p:sldId id="278" r:id="rId3"/>
    <p:sldId id="279" r:id="rId4"/>
    <p:sldId id="280" r:id="rId5"/>
    <p:sldId id="283" r:id="rId6"/>
    <p:sldId id="281" r:id="rId7"/>
    <p:sldId id="282" r:id="rId8"/>
    <p:sldId id="284" r:id="rId9"/>
    <p:sldId id="285" r:id="rId10"/>
    <p:sldId id="264" r:id="rId11"/>
    <p:sldId id="266" r:id="rId12"/>
    <p:sldId id="286" r:id="rId13"/>
    <p:sldId id="267" r:id="rId14"/>
    <p:sldId id="268" r:id="rId15"/>
    <p:sldId id="269" r:id="rId16"/>
    <p:sldId id="287" r:id="rId17"/>
    <p:sldId id="288" r:id="rId18"/>
    <p:sldId id="289" r:id="rId19"/>
    <p:sldId id="290" r:id="rId20"/>
    <p:sldId id="291" r:id="rId21"/>
    <p:sldId id="270" r:id="rId22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17" autoAdjust="0"/>
    <p:restoredTop sz="63749" autoAdjust="0"/>
  </p:normalViewPr>
  <p:slideViewPr>
    <p:cSldViewPr snapToGrid="0">
      <p:cViewPr varScale="1">
        <p:scale>
          <a:sx n="60" d="100"/>
          <a:sy n="60" d="100"/>
        </p:scale>
        <p:origin x="121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2" d="100"/>
          <a:sy n="72" d="100"/>
        </p:scale>
        <p:origin x="2724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3FC7D-319E-4A43-8F73-76F9ABBED5FE}" type="datetimeFigureOut">
              <a:rPr lang="en-GB" smtClean="0"/>
              <a:t>17/10/2019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9660B-6D87-4652-998D-58F100F21F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04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7</a:t>
            </a:r>
          </a:p>
          <a:p>
            <a:r>
              <a:rPr lang="en-GB" dirty="0"/>
              <a:t>1 x HDR</a:t>
            </a:r>
          </a:p>
          <a:p>
            <a:r>
              <a:rPr lang="en-GB" dirty="0"/>
              <a:t>1 x tutorial 4h</a:t>
            </a:r>
          </a:p>
          <a:p>
            <a:r>
              <a:rPr lang="en-GB" dirty="0"/>
              <a:t>1 x SDL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127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See next slide.</a:t>
            </a:r>
          </a:p>
          <a:p>
            <a:r>
              <a:rPr lang="en-GB" dirty="0"/>
              <a:t>Looks fab doesn’t it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178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627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Competence tells you what you can do but not whether you can do it in a variety of settings.</a:t>
            </a:r>
          </a:p>
          <a:p>
            <a:r>
              <a:rPr lang="en-GB" dirty="0"/>
              <a:t>Capability tells you how good you are across a range of settings.</a:t>
            </a:r>
          </a:p>
          <a:p>
            <a:endParaRPr lang="en-GB" dirty="0"/>
          </a:p>
          <a:p>
            <a:r>
              <a:rPr lang="en-GB" dirty="0"/>
              <a:t>Competence in Communication Skills might just be adults</a:t>
            </a:r>
          </a:p>
          <a:p>
            <a:r>
              <a:rPr lang="en-GB" dirty="0"/>
              <a:t>Capability implies good across a range of people – like language barrier, elderly, young, children, women, men, LGBTQ etc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761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Positive things </a:t>
            </a:r>
          </a:p>
          <a:p>
            <a:r>
              <a:rPr lang="en-GB" dirty="0" err="1"/>
              <a:t>esp</a:t>
            </a:r>
            <a:r>
              <a:rPr lang="en-GB" dirty="0"/>
              <a:t> if trying to encourage the unconfident trainee</a:t>
            </a:r>
          </a:p>
          <a:p>
            <a:r>
              <a:rPr lang="en-GB" dirty="0"/>
              <a:t>If trying to show improvement to an ARCP panel for a struggling trainee</a:t>
            </a:r>
          </a:p>
          <a:p>
            <a:r>
              <a:rPr lang="en-GB" dirty="0"/>
              <a:t>Positive on the hoof feedback from colleagues</a:t>
            </a:r>
          </a:p>
          <a:p>
            <a:r>
              <a:rPr lang="en-GB" dirty="0"/>
              <a:t>Positive unexpected behaviours from the trainee </a:t>
            </a:r>
            <a:r>
              <a:rPr lang="en-GB" dirty="0" err="1"/>
              <a:t>eg</a:t>
            </a:r>
            <a:r>
              <a:rPr lang="en-GB" dirty="0"/>
              <a:t> helping other doctors out when running late</a:t>
            </a:r>
          </a:p>
          <a:p>
            <a:endParaRPr lang="en-GB" dirty="0"/>
          </a:p>
          <a:p>
            <a:r>
              <a:rPr lang="en-GB" dirty="0"/>
              <a:t>Negative </a:t>
            </a:r>
          </a:p>
          <a:p>
            <a:r>
              <a:rPr lang="en-GB" dirty="0"/>
              <a:t>If trying to get the trainee to “listen”</a:t>
            </a:r>
          </a:p>
          <a:p>
            <a:r>
              <a:rPr lang="en-GB" dirty="0"/>
              <a:t>To document things with clarity in case the </a:t>
            </a:r>
            <a:r>
              <a:rPr lang="en-GB" dirty="0" err="1"/>
              <a:t>sh</a:t>
            </a:r>
            <a:r>
              <a:rPr lang="en-GB" dirty="0"/>
              <a:t>*t hits the fan – and so everyone who needed to know was in the know (including the trainee)</a:t>
            </a:r>
          </a:p>
          <a:p>
            <a:r>
              <a:rPr lang="en-GB" dirty="0"/>
              <a:t>If trying to highlight the ES or ARCP something – </a:t>
            </a:r>
            <a:r>
              <a:rPr lang="en-GB" dirty="0" err="1"/>
              <a:t>eg</a:t>
            </a:r>
            <a:r>
              <a:rPr lang="en-GB" dirty="0"/>
              <a:t> poor </a:t>
            </a:r>
            <a:r>
              <a:rPr lang="en-GB" dirty="0" err="1"/>
              <a:t>eP</a:t>
            </a:r>
            <a:r>
              <a:rPr lang="en-GB" dirty="0"/>
              <a:t> engagement</a:t>
            </a:r>
          </a:p>
          <a:p>
            <a:endParaRPr lang="en-GB" dirty="0"/>
          </a:p>
          <a:p>
            <a:r>
              <a:rPr lang="en-GB" dirty="0"/>
              <a:t>Neutral</a:t>
            </a:r>
          </a:p>
          <a:p>
            <a:r>
              <a:rPr lang="en-GB" dirty="0"/>
              <a:t>Some record a plan of what they are doing in tutorials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61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Prejudging the trainee when things go wrong!</a:t>
            </a:r>
          </a:p>
          <a:p>
            <a:r>
              <a:rPr lang="en-GB" dirty="0"/>
              <a:t>Prejudging the trainee even when things don’t go wrong!</a:t>
            </a:r>
          </a:p>
          <a:p>
            <a:r>
              <a:rPr lang="en-GB" dirty="0"/>
              <a:t>Labelling the trainee unfairly </a:t>
            </a:r>
            <a:r>
              <a:rPr lang="en-GB" dirty="0" err="1"/>
              <a:t>eg</a:t>
            </a:r>
            <a:r>
              <a:rPr lang="en-GB" dirty="0"/>
              <a:t> lazy, not interested, doesn’t go the extra mile</a:t>
            </a:r>
          </a:p>
          <a:p>
            <a:r>
              <a:rPr lang="en-GB" dirty="0"/>
              <a:t>Do not make conclusions from observations.  Always explore.</a:t>
            </a:r>
          </a:p>
          <a:p>
            <a:endParaRPr lang="en-GB" dirty="0"/>
          </a:p>
          <a:p>
            <a:r>
              <a:rPr lang="en-GB" dirty="0"/>
              <a:t>The second thing….</a:t>
            </a:r>
          </a:p>
          <a:p>
            <a:r>
              <a:rPr lang="en-GB" dirty="0"/>
              <a:t>Not teaching them what reflection is.  </a:t>
            </a:r>
          </a:p>
          <a:p>
            <a:r>
              <a:rPr lang="en-GB" dirty="0"/>
              <a:t>Not teaching them how to do reflective learning log entries.  </a:t>
            </a:r>
          </a:p>
          <a:p>
            <a:r>
              <a:rPr lang="en-GB" dirty="0"/>
              <a:t>Is it because they don’t know themselves?</a:t>
            </a:r>
          </a:p>
          <a:p>
            <a:endParaRPr lang="en-GB" dirty="0"/>
          </a:p>
          <a:p>
            <a:r>
              <a:rPr lang="en-GB" dirty="0"/>
              <a:t>The third thing…</a:t>
            </a:r>
          </a:p>
          <a:p>
            <a:r>
              <a:rPr lang="en-GB" dirty="0"/>
              <a:t>Not understanding the PCs.</a:t>
            </a:r>
          </a:p>
          <a:p>
            <a:r>
              <a:rPr lang="en-GB" dirty="0"/>
              <a:t>Know your definitions well.</a:t>
            </a:r>
          </a:p>
          <a:p>
            <a:endParaRPr lang="en-GB" dirty="0"/>
          </a:p>
          <a:p>
            <a:r>
              <a:rPr lang="en-GB" dirty="0"/>
              <a:t>The fourth thing</a:t>
            </a:r>
          </a:p>
          <a:p>
            <a:r>
              <a:rPr lang="en-GB" dirty="0"/>
              <a:t>Always assuming difficult trainees are a nightmare.  Not wanting to take them on.  Only wanting good trainees.</a:t>
            </a:r>
          </a:p>
          <a:p>
            <a:r>
              <a:rPr lang="en-GB" dirty="0"/>
              <a:t>Even a colleague asked me if I would take on a trainee before we had come to know him.  Just because he had a foreign sounding name!  And he wanted to swap for the other trainee who clearly had an English name.  Turns out the ‘foreign’ sounding name was pretty good.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933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www.bradfordvts.co.uk of course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9660B-6D87-4652-998D-58F100F21F2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442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E42BE-2F74-47DF-B3F1-D5ACD2C7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87F89B-78C5-4BE4-91DB-34BA201CD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E432CC-31A8-4DF0-A97E-24ED2FA313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FFD0B9-6C7E-479B-9A84-50DBD3AD0FA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10/17/2019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DDC1DF-0190-41EF-9CC7-9C18C068C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211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10/17/2019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  <p:sldLayoutId id="2147483667" r:id="rId15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adfordvts.co.uk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869AC-ABBE-46A1-A553-32DEEF608A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483EC2-B632-4D76-96DA-544107AAA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345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60DE30-9ACF-4C7F-922F-4654A2D7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many surgery sessions should trainees be having?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5424A331-DE46-41F9-95E0-D6FB96EC6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F015A2BF-CD78-4DE1-B8E9-BC54D175474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B3142D2A-E473-4622-9966-6A55A2C95442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498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4115E3-5F96-49F8-85E1-3F008D14B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7"/>
            <a:ext cx="10571998" cy="2232217"/>
          </a:xfrm>
        </p:spPr>
        <p:txBody>
          <a:bodyPr/>
          <a:lstStyle/>
          <a:p>
            <a:r>
              <a:rPr lang="en-GB" dirty="0"/>
              <a:t>How much time should be protected for debrief time after a surgery?</a:t>
            </a:r>
            <a:br>
              <a:rPr lang="en-GB" dirty="0"/>
            </a:br>
            <a:r>
              <a:rPr lang="en-GB" dirty="0"/>
              <a:t>Does it depend on how experienced they are i.e. ST3 need less than ST1/2?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D4894C84-4BD9-407B-B2A0-A18CFA9F3D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F621F5DB-A07C-4716-9C12-E36A75A27EA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4EC4C332-4FA0-489A-9BCC-4A0D59D70645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577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6D50D38-30CD-4728-9219-2F2D90F8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2902068"/>
          </a:xfrm>
        </p:spPr>
        <p:txBody>
          <a:bodyPr/>
          <a:lstStyle/>
          <a:p>
            <a:r>
              <a:rPr lang="en-GB" dirty="0"/>
              <a:t>How many hours of Self-Directed Learning time should trainees get per week?</a:t>
            </a:r>
            <a:br>
              <a:rPr lang="en-GB" dirty="0"/>
            </a:br>
            <a:r>
              <a:rPr lang="en-GB" dirty="0"/>
              <a:t>Should it be build into their weekly rota or just fit it in opportunistically every few weeks?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B55B73F0-134E-4CD2-B251-A17ED9932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29EB02B2-81A5-45A7-B39B-FC7BE4ED9C8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956954D3-8A77-4C2D-AE6F-20EFB26B5F75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993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8FD593-0C48-4912-917B-1C1EFAEAD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7"/>
            <a:ext cx="10571998" cy="2774477"/>
          </a:xfrm>
        </p:spPr>
        <p:txBody>
          <a:bodyPr/>
          <a:lstStyle/>
          <a:p>
            <a:r>
              <a:rPr lang="en-GB" dirty="0"/>
              <a:t>How much tutorial time should a full-timer get?</a:t>
            </a:r>
            <a:br>
              <a:rPr lang="en-GB" dirty="0"/>
            </a:br>
            <a:r>
              <a:rPr lang="en-GB" dirty="0"/>
              <a:t>Part-time trainees: how much should they get?</a:t>
            </a:r>
            <a:br>
              <a:rPr lang="en-GB" dirty="0"/>
            </a:br>
            <a:endParaRPr lang="en-GB" dirty="0"/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551E4DCA-ABAD-4730-AA4F-59B534DF18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0142FFA5-5037-4FF0-98B2-DF692C437C4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73F32747-B4C5-4A63-8A73-7C386ECA7EED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298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B0F5BF-BE7B-4AC7-A42D-5A737CAE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1638035"/>
            <a:ext cx="10571998" cy="970450"/>
          </a:xfrm>
        </p:spPr>
        <p:txBody>
          <a:bodyPr/>
          <a:lstStyle/>
          <a:p>
            <a:r>
              <a:rPr lang="en-GB" dirty="0"/>
              <a:t>How much tutorial time should a full-timer get?</a:t>
            </a:r>
            <a:br>
              <a:rPr lang="en-GB" dirty="0"/>
            </a:br>
            <a:r>
              <a:rPr lang="en-GB" dirty="0"/>
              <a:t>Part-time trainees: how much should they get?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2D8A93B4-D718-4F96-BF7F-FA5CE60C8E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DB2578C0-4F22-4205-B44B-B91D85A7E5A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AEF057E3-BE9E-42C5-997B-49077E5DAEB4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147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3E7E53-74F6-4B35-953E-19AE2520C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2412970"/>
          </a:xfrm>
        </p:spPr>
        <p:txBody>
          <a:bodyPr/>
          <a:lstStyle/>
          <a:p>
            <a:r>
              <a:rPr lang="en-GB" dirty="0"/>
              <a:t>The slow consulting trainee… how do we speed them up?  Any techniques?  How do we encourage better time management?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797F2E0A-3532-4A85-8E22-AC0E28A1E4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1C42DFEA-9C01-4467-B90E-BB82156BB59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A5960786-89EC-458F-B386-42EFB9B73B42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602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965AD81-215B-46AE-BBE9-996109146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7"/>
            <a:ext cx="10571998" cy="1828179"/>
          </a:xfrm>
        </p:spPr>
        <p:txBody>
          <a:bodyPr/>
          <a:lstStyle/>
          <a:p>
            <a:r>
              <a:rPr lang="en-GB" dirty="0"/>
              <a:t>We have a doctor-led triaging system.</a:t>
            </a:r>
            <a:br>
              <a:rPr lang="en-GB" dirty="0"/>
            </a:br>
            <a:r>
              <a:rPr lang="en-GB" dirty="0"/>
              <a:t>Does this negatively or positively impact GP training?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C3D31731-196E-4D8A-BC02-507E00E187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F639455E-897D-429D-AD1C-3267A5CC68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76C8A169-E9B0-403E-A307-D7AE10F99061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904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0B9D81-285C-4F75-80C5-1AAC9C961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When will the new changes to the ePortfolio happen.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2995653E-51BA-45B1-A201-756C38009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654E4CE9-3537-451E-8A95-88E818FF73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8009FAF4-AD61-4BBA-9B0A-97387B77B3ED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113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EB2B-6C74-40D7-8DD3-4119305B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14ADF-FFC0-49D1-BE26-1F8B6E261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288" y="2431311"/>
            <a:ext cx="10554574" cy="1885508"/>
          </a:xfrm>
        </p:spPr>
        <p:txBody>
          <a:bodyPr>
            <a:normAutofit/>
          </a:bodyPr>
          <a:lstStyle/>
          <a:p>
            <a:r>
              <a:rPr lang="en-GB" sz="2400" dirty="0"/>
              <a:t>What will the new ePortfolio look like?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4622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image001">
            <a:extLst>
              <a:ext uri="{FF2B5EF4-FFF2-40B4-BE49-F238E27FC236}">
                <a16:creationId xmlns:a16="http://schemas.microsoft.com/office/drawing/2014/main" id="{88B6BE7A-87B1-4C34-A4EE-2D1F14216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530" y="0"/>
            <a:ext cx="88990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599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F913D6-30EA-45A7-B074-AC9226EA3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2753212"/>
          </a:xfrm>
        </p:spPr>
        <p:txBody>
          <a:bodyPr/>
          <a:lstStyle/>
          <a:p>
            <a:r>
              <a:rPr lang="en-GB" dirty="0"/>
              <a:t>How many log entries per week should a FT be doing?</a:t>
            </a:r>
            <a:br>
              <a:rPr lang="en-GB" dirty="0"/>
            </a:br>
            <a:r>
              <a:rPr lang="en-GB" dirty="0"/>
              <a:t>What if they are part-time </a:t>
            </a:r>
            <a:r>
              <a:rPr lang="en-GB" dirty="0" err="1"/>
              <a:t>eg</a:t>
            </a:r>
            <a:r>
              <a:rPr lang="en-GB" dirty="0"/>
              <a:t> 60%?</a:t>
            </a:r>
            <a:br>
              <a:rPr lang="en-GB" dirty="0"/>
            </a:br>
            <a:r>
              <a:rPr lang="en-GB" dirty="0"/>
              <a:t>Any tips to encourage them to do more reflective ones?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46924993-7422-4F29-9CCC-5C35AF5841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0802AC52-CCAE-45A1-8493-1724F06FDBB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4C3AF2E6-9425-4108-91B4-BA4F247B133F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840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EB2B-6C74-40D7-8DD3-4119305B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14ADF-FFC0-49D1-BE26-1F8B6E261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288" y="2431311"/>
            <a:ext cx="10554574" cy="1885508"/>
          </a:xfrm>
        </p:spPr>
        <p:txBody>
          <a:bodyPr>
            <a:normAutofit/>
          </a:bodyPr>
          <a:lstStyle/>
          <a:p>
            <a:r>
              <a:rPr lang="en-GB" sz="2400" dirty="0"/>
              <a:t>What’s the difference between capability and competence?</a:t>
            </a:r>
          </a:p>
          <a:p>
            <a:r>
              <a:rPr lang="en-GB" sz="2400" dirty="0"/>
              <a:t>Why the move to capability?</a:t>
            </a:r>
          </a:p>
        </p:txBody>
      </p:sp>
    </p:spTree>
    <p:extLst>
      <p:ext uri="{BB962C8B-B14F-4D97-AF65-F5344CB8AC3E}">
        <p14:creationId xmlns:p14="http://schemas.microsoft.com/office/powerpoint/2010/main" val="1397856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EB2B-6C74-40D7-8DD3-4119305B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14ADF-FFC0-49D1-BE26-1F8B6E261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288" y="2431311"/>
            <a:ext cx="10554574" cy="1885508"/>
          </a:xfrm>
        </p:spPr>
        <p:txBody>
          <a:bodyPr>
            <a:normAutofit/>
          </a:bodyPr>
          <a:lstStyle/>
          <a:p>
            <a:r>
              <a:rPr lang="en-GB" sz="2400" dirty="0"/>
              <a:t>Educator’s Notes: how do people use them?</a:t>
            </a:r>
          </a:p>
          <a:p>
            <a:r>
              <a:rPr lang="en-GB" sz="2400" dirty="0"/>
              <a:t>Does the new GDPR rules affect this in anyway?</a:t>
            </a:r>
          </a:p>
        </p:txBody>
      </p:sp>
    </p:spTree>
    <p:extLst>
      <p:ext uri="{BB962C8B-B14F-4D97-AF65-F5344CB8AC3E}">
        <p14:creationId xmlns:p14="http://schemas.microsoft.com/office/powerpoint/2010/main" val="1659956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EB2B-6C74-40D7-8DD3-4119305B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14ADF-FFC0-49D1-BE26-1F8B6E261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288" y="2431311"/>
            <a:ext cx="10554574" cy="1885508"/>
          </a:xfrm>
        </p:spPr>
        <p:txBody>
          <a:bodyPr>
            <a:normAutofit/>
          </a:bodyPr>
          <a:lstStyle/>
          <a:p>
            <a:r>
              <a:rPr lang="en-GB" sz="2400" dirty="0"/>
              <a:t>What are the most frequent mistakes you see trainers make or that you have made as a trainer?</a:t>
            </a:r>
          </a:p>
        </p:txBody>
      </p:sp>
    </p:spTree>
    <p:extLst>
      <p:ext uri="{BB962C8B-B14F-4D97-AF65-F5344CB8AC3E}">
        <p14:creationId xmlns:p14="http://schemas.microsoft.com/office/powerpoint/2010/main" val="3562944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196A4E-436F-4B1C-BF3E-213A5ED2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OOH – how many hours do they need to do over the whole GP training period?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935508D8-9254-4380-B777-2C67D3E132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946F4581-DDAD-4F2E-BA17-70C78B1E0F2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277F28C2-FE3B-4788-A2D3-1E3A68C87ADA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397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E527646-9070-4307-91CD-848194180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2179054"/>
          </a:xfrm>
        </p:spPr>
        <p:txBody>
          <a:bodyPr/>
          <a:lstStyle/>
          <a:p>
            <a:r>
              <a:rPr lang="en-GB" dirty="0"/>
              <a:t>Is a QIA project a compulsory part of GP training?</a:t>
            </a:r>
            <a:br>
              <a:rPr lang="en-GB" dirty="0"/>
            </a:br>
            <a:r>
              <a:rPr lang="en-GB" dirty="0"/>
              <a:t>Does it need to be handed into NIMDTA</a:t>
            </a:r>
            <a:br>
              <a:rPr lang="en-GB" dirty="0"/>
            </a:br>
            <a:r>
              <a:rPr lang="en-GB" dirty="0"/>
              <a:t>Is it in ST3 that they have to do it?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AE9A5DEF-A67E-4129-B5E0-33119B789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14A01015-CF0D-406E-880A-D7905CC95E0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232DD0C4-F688-4124-872C-01B068606176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369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76ABAB-C01E-46FB-912B-A0BA000DB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7"/>
            <a:ext cx="10571998" cy="3412431"/>
          </a:xfrm>
        </p:spPr>
        <p:txBody>
          <a:bodyPr/>
          <a:lstStyle/>
          <a:p>
            <a:r>
              <a:rPr lang="en-GB" dirty="0"/>
              <a:t>Is the prescribing assessment a compulsory thing?</a:t>
            </a:r>
            <a:br>
              <a:rPr lang="en-GB" dirty="0"/>
            </a:br>
            <a:r>
              <a:rPr lang="en-GB" dirty="0"/>
              <a:t>Can they do it in ST1?</a:t>
            </a:r>
            <a:br>
              <a:rPr lang="en-GB" dirty="0"/>
            </a:br>
            <a:r>
              <a:rPr lang="en-GB" dirty="0"/>
              <a:t>Why do we have to do this?  What’s the purpose? &amp; How much time?  Can I delegate it to someone else?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EC0BEC60-18A1-4203-BB7C-1EDD9A0ECB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E27E991D-2092-4E5E-9441-CEEADF38254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1897C3DA-52EF-4BFC-AB69-CE5CA36B8CE2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475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13AD18-458C-4EFA-9B64-63E907BB5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Is there a rule about how long before trainees can sit the CSA exam?</a:t>
            </a:r>
            <a:br>
              <a:rPr lang="en-GB"/>
            </a:br>
            <a:r>
              <a:rPr lang="en-GB"/>
              <a:t>When should they sit it?</a:t>
            </a:r>
            <a:br>
              <a:rPr lang="en-GB"/>
            </a:br>
            <a:r>
              <a:rPr lang="en-GB"/>
              <a:t>When should they do the AKT?</a:t>
            </a:r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51EFA9CC-482B-4E7A-86C0-D4BDC00625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74F79B4D-99CA-4D86-83B2-5DE4F790896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ACB1B070-2661-4CB9-BACB-6F47DB549769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637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3DDF1F0-5E9D-46F4-8FB3-F83EDECA7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Trainer’s resources  - where should I go?</a:t>
            </a:r>
            <a:br>
              <a:rPr lang="en-GB"/>
            </a:br>
            <a:endParaRPr lang="en-GB"/>
          </a:p>
        </p:txBody>
      </p:sp>
      <p:sp>
        <p:nvSpPr>
          <p:cNvPr id="5" name="Text Placeholder 4" hidden="1">
            <a:extLst>
              <a:ext uri="{FF2B5EF4-FFF2-40B4-BE49-F238E27FC236}">
                <a16:creationId xmlns:a16="http://schemas.microsoft.com/office/drawing/2014/main" id="{A5C6B796-EBD3-46CC-B972-85172B384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penQuestion">
            <a:extLst>
              <a:ext uri="{FF2B5EF4-FFF2-40B4-BE49-F238E27FC236}">
                <a16:creationId xmlns:a16="http://schemas.microsoft.com/office/drawing/2014/main" id="{14D6933F-62E2-4A95-B89C-72DB45AEE17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922000" y="7004278"/>
            <a:ext cx="1270000" cy="215444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800"/>
              <a:t>Vote Trigger</a:t>
            </a:r>
          </a:p>
        </p:txBody>
      </p:sp>
      <p:sp>
        <p:nvSpPr>
          <p:cNvPr id="7" name="VoteNow">
            <a:extLst>
              <a:ext uri="{FF2B5EF4-FFF2-40B4-BE49-F238E27FC236}">
                <a16:creationId xmlns:a16="http://schemas.microsoft.com/office/drawing/2014/main" id="{2154CC5E-4ED6-415C-9AA2-3195A78782E6}"/>
              </a:ext>
            </a:extLst>
          </p:cNvPr>
          <p:cNvSpPr/>
          <p:nvPr/>
        </p:nvSpPr>
        <p:spPr>
          <a:xfrm>
            <a:off x="10795000" y="127000"/>
            <a:ext cx="12700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en-GB"/>
              <a:t>Enter Text and Press Send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223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EB2B-6C74-40D7-8DD3-4119305B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Trainer’s resources  - where should I go?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14ADF-FFC0-49D1-BE26-1F8B6E261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288" y="2431311"/>
            <a:ext cx="10554574" cy="2913322"/>
          </a:xfrm>
        </p:spPr>
        <p:txBody>
          <a:bodyPr>
            <a:normAutofit lnSpcReduction="10000"/>
          </a:bodyPr>
          <a:lstStyle/>
          <a:p>
            <a:r>
              <a:rPr lang="en-GB" sz="2400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www.bradfordvts.co.uk</a:t>
            </a:r>
            <a:r>
              <a:rPr lang="en-GB" sz="2400" dirty="0">
                <a:solidFill>
                  <a:srgbClr val="00B0F0"/>
                </a:solidFill>
              </a:rPr>
              <a:t> 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of course.</a:t>
            </a: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Did you need to ask?</a:t>
            </a: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What else would I say?</a:t>
            </a: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Online resources – consultation skills or teaching sections</a:t>
            </a: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Direct TRAINER’S page being developed</a:t>
            </a: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Updated to new assessments</a:t>
            </a:r>
          </a:p>
        </p:txBody>
      </p:sp>
    </p:spTree>
    <p:extLst>
      <p:ext uri="{BB962C8B-B14F-4D97-AF65-F5344CB8AC3E}">
        <p14:creationId xmlns:p14="http://schemas.microsoft.com/office/powerpoint/2010/main" val="217005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RSION" val="5.0"/>
  <p:tag name="PERSONS" val="&lt;?xml version=&quot;1.0&quot; encoding=&quot;utf-8&quot;?&gt;&lt;ArrayOfPerson xmlns:xsd=&quot;http://www.w3.org/2001/XMLSchema&quot; xmlns:xsi=&quot;http://www.w3.org/2001/XMLSchema-instance&quot; /&gt;"/>
  <p:tag name="PRESGUID" val="38f65de1-a46a-4411-ae35-d605a7dca8cf"/>
  <p:tag name="EDITION" val="Meetoo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16ef0453-8883-44d6-bc97-a1849da491b1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0194e2e7-462f-4ae2-966c-4ee2649681d3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LASTMODE" val="&lt;?xml version=&quot;1.0&quot; encoding=&quot;utf-8&quot;?&gt;&lt;int&gt;0&lt;/int&gt;"/>
  <p:tag name="QUESTIONDEFINITION" val="&lt;?xml version=&quot;1.0&quot; encoding=&quot;utf-8&quot;?&gt;&lt;TextVoteQuestionWordCloud xmlns:xsd=&quot;http://www.w3.org/2001/XMLSchema&quot; xmlns:xsi=&quot;http://www.w3.org/2001/XMLSchema-instance&quot;&gt;&lt;GUID&gt;a50530be-d489-4c05-870c-3a5e1d642ac3&lt;/GUID&gt;&lt;Name /&gt;&lt;Text&gt;How many surgery sessions should trainees be having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05e28fa8-096b-43bf-809f-b5dbe4958296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3e6c79f-4339-4b15-9ac4-9505f28ec157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be6e42e-f21a-4fe0-b7ad-42f9a5e28085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efca6d1-172c-45a9-aaae-023238d2cde8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a4da338-2afa-432d-823d-12e527c28ea5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482e088-3f9c-4221-9457-eadef328f455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c5fee5d3-e4fa-4c7b-8f90-c9e92267bdb9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3b962e6-3f7f-4f9b-9c9c-fd17d12a275f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51dcd0d-3d64-45fe-880e-b7a79b0aff00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df5dbe4-77db-466b-8476-919fdf67a244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f25b3826-8084-4828-8128-594698140910&lt;/GUID&gt;&lt;Name /&gt;&lt;IsAnswer&gt;false&lt;/IsAnswer&gt;&lt;Score&gt;0&lt;/Score&gt;&lt;Response /&gt;&lt;/TextVoteScore&gt;&lt;/TextVoteScores&gt;&lt;WordCloudAsBase64String /&gt;&lt;/TextVoteQuestionWordCloud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SEQUENCECOUNT" val="&lt;?xml version=&quot;1.0&quot; encoding=&quot;utf-8&quot;?&gt;&lt;int&gt;12&lt;/int&gt;"/>
  <p:tag name="MEETOO" val="38f65de1-a46a-4411-ae35-d605a7dca8cf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a50530be-d489-4c05-870c-3a5e1d642ac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00cbe6d5-7bc7-438b-b503-6eb28e45da1b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409f6bf2-cef1-41c1-aab7-55cc47c57e4e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LASTMODE" val="&lt;?xml version=&quot;1.0&quot; encoding=&quot;utf-8&quot;?&gt;&lt;int&gt;0&lt;/int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7823484d-d1f8-4a0c-9528-a0c8d049eacb&lt;/GUID&gt;&lt;Name /&gt;&lt;Text&gt;How much time should be protected for debrief time after a surgery?&#10;Does it depend on how experienced they are i.e. ST3 need less than ST1/2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6a5778c5-d65c-4a1e-abd4-6765d7b8f4b2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4625ed0-06c6-4fa1-b0ac-9d83b5a301f7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c9b2987-a285-4c25-9b04-553718c66fb3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c8f39db-3684-437d-8d19-b70c459fd6ae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b9cdaf9-e819-4b96-80ff-e8a5ba695690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586e02b-cba1-4d7a-b437-ac4fa9ac9c35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3b16c02-ae6e-446a-b85b-3b54a1a10800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a614f29-8281-4db0-8417-ebc140b3e1d3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d86f0ff-80dc-4911-baa9-47dcfc16ff65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33c9caf-ce81-4bd9-828d-210931ad3ad2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a5778c5-d65c-4a1e-abd4-6765d7b8f4b2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4625ed0-06c6-4fa1-b0ac-9d83b5a301f7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c9b2987-a285-4c25-9b04-553718c66fb3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c8f39db-3684-437d-8d19-b70c459fd6ae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b9cdaf9-e819-4b96-80ff-e8a5ba695690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586e02b-cba1-4d7a-b437-ac4fa9ac9c35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3b16c02-ae6e-446a-b85b-3b54a1a10800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a614f29-8281-4db0-8417-ebc140b3e1d3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d86f0ff-80dc-4911-baa9-47dcfc16ff65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33c9caf-ce81-4bd9-828d-210931ad3ad2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bc8ea62a-37c8-4354-9b88-0c3e2655ce86&lt;/GUID&gt;&lt;Name /&gt;&lt;IsAnswer&gt;false&lt;/IsAnswer&gt;&lt;Score&gt;0&lt;/Score&gt;&lt;Response /&gt;&lt;/TextVoteScore&gt;&lt;/TextVoteScores&gt;&lt;WordCloudAsBase64String /&gt;&lt;/TextVoteQuestionWordCloud&gt;"/>
  <p:tag name="SEQUENCECOUNT" val="&lt;?xml version=&quot;1.0&quot; encoding=&quot;utf-8&quot;?&gt;&lt;int&gt;8&lt;/int&gt;"/>
  <p:tag name="MEETOO" val="38f65de1-a46a-4411-ae35-d605a7dca8cf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7823484d-d1f8-4a0c-9528-a0c8d049eac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9f3fe352-946c-4bd9-bf36-a074a52160fd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b603c6c8-9ffc-406f-b1a8-21a199559d45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LASTMODE" val="&lt;?xml version=&quot;1.0&quot; encoding=&quot;utf-8&quot;?&gt;&lt;int&gt;0&lt;/int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abc9d191-e103-4e39-b7f4-eb7efb67316f&lt;/GUID&gt;&lt;Name /&gt;&lt;Text&gt;How many hours of Self-Directed Learning time should trainees get per week?&#10;Should it be build into their weekly rota or just fit it in opportunistically every few weeks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a107201b-39b7-4cbb-a028-c0bcca434bfb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9d76547-fd3e-414f-bc53-ebed095d8b1c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fbd89e1-9cb5-4e62-8c3a-7f49868a6acf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e5812f9-60be-462a-8539-1f54c4a7f6bc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1bf1719-4da3-4714-bb98-863ee42ab5f3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8499567-4201-40d0-96f5-fd436fd1566c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c75399a8-c9a3-41d0-bf16-ec0992b0a80e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ac22043-a263-4090-9506-5d961ed75306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257e0a0-dec9-413e-aca8-f8d382c4c535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48e01b1-1dc8-4b43-8af7-5dcabf0ecbdc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107201b-39b7-4cbb-a028-c0bcca434bfb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9d76547-fd3e-414f-bc53-ebed095d8b1c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fbd89e1-9cb5-4e62-8c3a-7f49868a6acf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e5812f9-60be-462a-8539-1f54c4a7f6bc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1bf1719-4da3-4714-bb98-863ee42ab5f3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8499567-4201-40d0-96f5-fd436fd1566c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c75399a8-c9a3-41d0-bf16-ec0992b0a80e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ac22043-a263-4090-9506-5d961ed75306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257e0a0-dec9-413e-aca8-f8d382c4c535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48e01b1-1dc8-4b43-8af7-5dcabf0ecbdc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ff8501c3-e933-40de-a4c0-3c4a98f43346&lt;/GUID&gt;&lt;Name /&gt;&lt;IsAnswer&gt;false&lt;/IsAnswer&gt;&lt;Score&gt;0&lt;/Score&gt;&lt;Response /&gt;&lt;/TextVoteScore&gt;&lt;/TextVoteScores&gt;&lt;WordCloudAsBase64String /&gt;&lt;/TextVoteQuestionWordCloud&gt;"/>
  <p:tag name="SEQUENCECOUNT" val="&lt;?xml version=&quot;1.0&quot; encoding=&quot;utf-8&quot;?&gt;&lt;int&gt;8&lt;/int&gt;"/>
  <p:tag name="MEETOO" val="38f65de1-a46a-4411-ae35-d605a7dca8cf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abc9d191-e103-4e39-b7f4-eb7efb67316f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a3e06e1a-8621-4d13-a655-662a35cbcf4c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22f45ce0-2c17-4b48-814f-b1b481606875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LASTMODE" val="&lt;?xml version=&quot;1.0&quot; encoding=&quot;utf-8&quot;?&gt;&lt;int&gt;0&lt;/int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999dcf7b-ad37-40b9-af41-78939c058573&lt;/GUID&gt;&lt;Name /&gt;&lt;Text&gt;How much tutorial time should a full-timer get?&#10;Part-time trainees: how much should they get?&#10;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7b3ec03f-651e-43eb-8848-119fcb9ceaca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77ae4a8-6e7e-4212-9534-4e74abdd7e4e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442533b-a217-464c-b2c7-5989bcda5982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8090a76-0871-4511-b133-9745dcd6faa6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3f3f303-84a8-4bfe-b0f6-ffc723881e49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1cfc3f7-4430-4eee-b85c-b5a946a782ea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503e515-50ce-40c6-a680-b24372b43944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565eac2-68b1-4de4-a114-bf8324b3a0a2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80b8189-aac4-4e47-b0bd-9d5de0b089e0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6aa815e-e734-434a-993a-b07c31337159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b3ec03f-651e-43eb-8848-119fcb9ceaca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77ae4a8-6e7e-4212-9534-4e74abdd7e4e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442533b-a217-464c-b2c7-5989bcda5982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8090a76-0871-4511-b133-9745dcd6faa6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3f3f303-84a8-4bfe-b0f6-ffc723881e49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1cfc3f7-4430-4eee-b85c-b5a946a782ea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503e515-50ce-40c6-a680-b24372b43944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565eac2-68b1-4de4-a114-bf8324b3a0a2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80b8189-aac4-4e47-b0bd-9d5de0b089e0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6aa815e-e734-434a-993a-b07c31337159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fc95d718-40ba-4eb0-8b01-d1aec358f508&lt;/GUID&gt;&lt;Name /&gt;&lt;IsAnswer&gt;false&lt;/IsAnswer&gt;&lt;Score&gt;0&lt;/Score&gt;&lt;Response /&gt;&lt;/TextVoteScore&gt;&lt;/TextVoteScores&gt;&lt;WordCloudAsBase64String /&gt;&lt;/TextVoteQuestionWordCloud&gt;"/>
  <p:tag name="SEQUENCECOUNT" val="&lt;?xml version=&quot;1.0&quot; encoding=&quot;utf-8&quot;?&gt;&lt;int&gt;8&lt;/int&gt;"/>
  <p:tag name="MEETOO" val="38f65de1-a46a-4411-ae35-d605a7dca8cf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999dcf7b-ad37-40b9-af41-78939c05857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58d3b4de-864c-4b57-87ae-4e860e2fbbba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1f1b07b4-8736-4f51-ab09-fd9fe2756a47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LASTMODE" val="&lt;?xml version=&quot;1.0&quot; encoding=&quot;utf-8&quot;?&gt;&lt;int&gt;0&lt;/int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94ed6aa5-270a-46c9-b9cb-f7ecae3d6118&lt;/GUID&gt;&lt;Name /&gt;&lt;Text&gt;How much tutorial time should a full-timer get?&#10;Part-time trainees: how much should they get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0b0f1f57-a0b0-4676-a1b3-584e0361a40c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65eea85-51fa-4b53-8524-930b61951f2f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2b92e8b-d786-460f-86d3-5e6f5896bb19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2ddc912-cc06-4978-9d24-8514a2c95757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bc5fdf6-f485-4e5f-a61f-5e7d350fae5e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bfc61e7-fa37-4587-a84f-9ca206d65376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7477278-106b-4986-9c7f-5376a60806d0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798fb6b-d050-4c58-a078-642e48833690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f5a0757-0047-4c60-aae8-47366d10a4d7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349a3ef-3dab-4a26-910b-39727ae22ba9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b0f1f57-a0b0-4676-a1b3-584e0361a40c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65eea85-51fa-4b53-8524-930b61951f2f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2b92e8b-d786-460f-86d3-5e6f5896bb19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2ddc912-cc06-4978-9d24-8514a2c95757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bc5fdf6-f485-4e5f-a61f-5e7d350fae5e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bfc61e7-fa37-4587-a84f-9ca206d65376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7477278-106b-4986-9c7f-5376a60806d0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798fb6b-d050-4c58-a078-642e48833690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f5a0757-0047-4c60-aae8-47366d10a4d7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349a3ef-3dab-4a26-910b-39727ae22ba9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1277ae52-5974-4709-be3c-d6748541d4e0&lt;/GUID&gt;&lt;Name /&gt;&lt;IsAnswer&gt;false&lt;/IsAnswer&gt;&lt;Score&gt;0&lt;/Score&gt;&lt;Response /&gt;&lt;/TextVoteScore&gt;&lt;/TextVoteScores&gt;&lt;WordCloudAsBase64String /&gt;&lt;/TextVoteQuestionWordCloud&gt;"/>
  <p:tag name="SEQUENCECOUNT" val="&lt;?xml version=&quot;1.0&quot; encoding=&quot;utf-8&quot;?&gt;&lt;int&gt;8&lt;/int&gt;"/>
  <p:tag name="MEETOO" val="38f65de1-a46a-4411-ae35-d605a7dca8cf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94ed6aa5-270a-46c9-b9cb-f7ecae3d611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bf6c3ca4-54a2-481c-9220-1412adcfcb22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81044de5-4124-4455-8063-3c5778f3db49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LASTMODE" val="&lt;?xml version=&quot;1.0&quot; encoding=&quot;utf-8&quot;?&gt;&lt;int&gt;0&lt;/int&gt;"/>
  <p:tag name="QUESTIONDEFINITION" val="&lt;?xml version=&quot;1.0&quot; encoding=&quot;utf-8&quot;?&gt;&lt;TextVoteQuestionWordCloud xmlns:xsd=&quot;http://www.w3.org/2001/XMLSchema&quot; xmlns:xsi=&quot;http://www.w3.org/2001/XMLSchema-instance&quot;&gt;&lt;GUID&gt;e3ca5afc-3207-492c-8b42-339879f544fc&lt;/GUID&gt;&lt;Name /&gt;&lt;Text&gt;The slow consulting trainee… how do we speed them up?  Any techniques?  How do we encourage better time management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2c8c3d53-f485-45f7-b5df-d45f87891a67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b82d7c9-dcae-4e50-b649-8997b3898206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d0aa2bc-ef19-403f-b9c5-7a5ba29e298d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a26c1e5-5f0c-482b-86e0-cc56659e6e9b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3726842-7679-4cf2-a8e0-d5c1dc465bc8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c3b5cf7-76b2-466e-995e-638f0570102f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5450d85-3002-4be1-a317-aeda6fa7a8e7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ebdaf2c-b854-413b-8537-081ca97cab0b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3c4ddae-1624-403a-b11a-5ef53ae4556f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bea65b5-7c60-4afd-bd40-750343330c6e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7e63212f-567e-45b7-874d-3651c1dd79cc&lt;/GUID&gt;&lt;Name /&gt;&lt;IsAnswer&gt;false&lt;/IsAnswer&gt;&lt;Score&gt;0&lt;/Score&gt;&lt;Response /&gt;&lt;/TextVoteScore&gt;&lt;/TextVoteScores&gt;&lt;WordCloudAsBase64String /&gt;&lt;/TextVoteQuestionWordCloud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SEQUENCECOUNT" val="&lt;?xml version=&quot;1.0&quot; encoding=&quot;utf-8&quot;?&gt;&lt;int&gt;9&lt;/int&gt;"/>
  <p:tag name="MEETOO" val="38f65de1-a46a-4411-ae35-d605a7dca8cf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e3ca5afc-3207-492c-8b42-339879f544f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6ab2d868-d1fa-46ef-a8cf-924e4310cd5a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d601dd15-e4fb-4523-8107-400f5840c09e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LASTMODE" val="&lt;?xml version=&quot;1.0&quot; encoding=&quot;utf-8&quot;?&gt;&lt;int&gt;0&lt;/int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83ad23d3-1ffd-4311-9cef-a23e770c73c8&lt;/GUID&gt;&lt;Name /&gt;&lt;Text&gt;We have a doctor-led triaging system.&#10;Does this negatively or positively impact GP training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fffa98a8-9e4c-4fff-a697-c327bf4f7f1f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a0f7d6f-8061-475d-97eb-6697bb63f671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cff0384b-e703-4cba-81c9-69ef81d3fccd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5bc1bf7-d590-425b-bcd1-99fc28c27103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ee51447-6b5b-44ae-9301-093f782623e1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eca561a-68c5-464b-9ec7-756b060ac4ed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0fc9d52-6651-4fb8-804c-7bef01b46cf3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e81cdc9-bff1-47de-a1d7-b6660276e6ef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00e837e-ca41-4044-8140-af806fedc69f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b6c75bf-c063-45be-80b5-24f563437a72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ffa98a8-9e4c-4fff-a697-c327bf4f7f1f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a0f7d6f-8061-475d-97eb-6697bb63f671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cff0384b-e703-4cba-81c9-69ef81d3fccd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5bc1bf7-d590-425b-bcd1-99fc28c27103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ee51447-6b5b-44ae-9301-093f782623e1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eca561a-68c5-464b-9ec7-756b060ac4ed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0fc9d52-6651-4fb8-804c-7bef01b46cf3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e81cdc9-bff1-47de-a1d7-b6660276e6ef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00e837e-ca41-4044-8140-af806fedc69f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b6c75bf-c063-45be-80b5-24f563437a72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91c6e255-8cdf-4bea-850a-bec5c10c07b0&lt;/GUID&gt;&lt;Name /&gt;&lt;IsAnswer&gt;false&lt;/IsAnswer&gt;&lt;Score&gt;0&lt;/Score&gt;&lt;Response /&gt;&lt;/TextVoteScore&gt;&lt;/TextVoteScores&gt;&lt;WordCloudAsBase64String /&gt;&lt;/TextVoteQuestionWordCloud&gt;"/>
  <p:tag name="SEQUENCECOUNT" val="&lt;?xml version=&quot;1.0&quot; encoding=&quot;utf-8&quot;?&gt;&lt;int&gt;12&lt;/int&gt;"/>
  <p:tag name="MEETOO" val="38f65de1-a46a-4411-ae35-d605a7dca8cf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83ad23d3-1ffd-4311-9cef-a23e770c73c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4e437072-a90d-413a-80ee-7b4eada36125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73e0e91e-d9cd-43f6-862c-9fd56ea1a4a7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LASTMODE" val="&lt;?xml version=&quot;1.0&quot; encoding=&quot;utf-8&quot;?&gt;&lt;int&gt;0&lt;/int&gt;"/>
  <p:tag name="QUESTIONDEFINITION" val="&lt;?xml version=&quot;1.0&quot; encoding=&quot;utf-8&quot;?&gt;&lt;TextVoteQuestionWordCloud xmlns:xsd=&quot;http://www.w3.org/2001/XMLSchema&quot; xmlns:xsi=&quot;http://www.w3.org/2001/XMLSchema-instance&quot;&gt;&lt;GUID&gt;91416486-3e7f-49c7-b45c-21be4bbc7b4b&lt;/GUID&gt;&lt;Name /&gt;&lt;Text&gt;When will the new changes to the ePortfolio happen.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3adc72fe-ba19-4b37-8425-4655aa0d3168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327cb4d-3bf6-4e5c-85aa-bce8449f8fff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88a7dd8-a5ee-493e-aa03-37e7e82c0c09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f2b813a-c08a-45ad-8bad-afa7de8dd812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2cf6af5-911f-417c-b912-9d7b133880a8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8283eeb-e54c-425a-bd23-8f520514964c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786b30e-069c-41e7-9b02-691182c0cb45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53bfec9-277e-4185-b7ef-651088920ccd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0a3a8a2-2a29-46a8-beea-8a24177c5092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42dbc46-9f9e-4fa0-a2b4-747f7ead084b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372d06c6-f8ec-4c58-935b-1cc7e35db57c&lt;/GUID&gt;&lt;Name /&gt;&lt;IsAnswer&gt;false&lt;/IsAnswer&gt;&lt;Score&gt;0&lt;/Score&gt;&lt;Response /&gt;&lt;/TextVoteScore&gt;&lt;/TextVoteScores&gt;&lt;WordCloudAsBase64String /&gt;&lt;/TextVoteQuestionWordCloud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SEQUENCECOUNT" val="&lt;?xml version=&quot;1.0&quot; encoding=&quot;utf-8&quot;?&gt;&lt;int&gt;3&lt;/int&gt;"/>
  <p:tag name="MEETOO" val="38f65de1-a46a-4411-ae35-d605a7dca8cf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91416486-3e7f-49c7-b45c-21be4bbc7b4b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SEQUENCECOUNT" val="&lt;?xml version=&quot;1.0&quot; encoding=&quot;utf-8&quot;?&gt;&lt;int&gt;8&lt;/int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c013a0f3-2f13-4304-988e-f9240ddd57f7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5976cfb0-9cf5-495e-b20c-44abbe2c3e2d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LASTMODE" val="&lt;?xml version=&quot;1.0&quot; encoding=&quot;utf-8&quot;?&gt;&lt;int&gt;0&lt;/int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5794f5bc-60c4-4317-b926-766522c0e75e&lt;/GUID&gt;&lt;Name /&gt;&lt;Text&gt;How many log entries per week should a FT be doing?&#10;What if they are part-time eg 60%?&#10;Any tips to encourage them to do more reflective ones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198a3be1-2ea0-4d02-bdd8-3c24288e59ea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768e32b-86c7-4b9c-9fa8-416369377eee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9bd19db-dba7-48bf-8b5b-edf827767589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a77ba39-74af-41f1-a217-ca13d91b22e6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a937bb9-9ae2-4166-8690-8e329f85f825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a698b0c-71ed-4470-b134-0aee8aab4516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625fed5-51f8-4cfd-99e0-8f5e00c079ba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e4ea6c3-f812-4d02-b2e6-221ac793658f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38abac9-519e-48a9-b8af-1690ba192223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a535391-ad9f-4900-b81a-2e0cfacd47d0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98a3be1-2ea0-4d02-bdd8-3c24288e59ea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768e32b-86c7-4b9c-9fa8-416369377eee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9bd19db-dba7-48bf-8b5b-edf827767589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a77ba39-74af-41f1-a217-ca13d91b22e6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a937bb9-9ae2-4166-8690-8e329f85f825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a698b0c-71ed-4470-b134-0aee8aab4516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625fed5-51f8-4cfd-99e0-8f5e00c079ba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e4ea6c3-f812-4d02-b2e6-221ac793658f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38abac9-519e-48a9-b8af-1690ba192223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a535391-ad9f-4900-b81a-2e0cfacd47d0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02663704-2f75-4f35-9616-189c530bca1c&lt;/GUID&gt;&lt;Name /&gt;&lt;IsAnswer&gt;false&lt;/IsAnswer&gt;&lt;Score&gt;0&lt;/Score&gt;&lt;Response /&gt;&lt;/TextVoteScore&gt;&lt;/TextVoteScores&gt;&lt;WordCloudAsBase64String /&gt;&lt;/TextVoteQuestionWordCloud&gt;"/>
  <p:tag name="SEQUENCECOUNT" val="&lt;?xml version=&quot;1.0&quot; encoding=&quot;utf-8&quot;?&gt;&lt;int&gt;8&lt;/int&gt;"/>
  <p:tag name="MEETOO" val="38f65de1-a46a-4411-ae35-d605a7dca8cf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5794f5bc-60c4-4317-b926-766522c0e75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c5d2c30f-52e6-40a9-956b-4e59665d6e10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452cd863-630f-4eed-9353-b88f8cb96eef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LASTMODE" val="&lt;?xml version=&quot;1.0&quot; encoding=&quot;utf-8&quot;?&gt;&lt;int&gt;0&lt;/int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40b946ea-8c32-4c44-80ab-dd2aae58f8cf&lt;/GUID&gt;&lt;Name /&gt;&lt;Text&gt;OOH – how many hours do they need to do over the whole GP training period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6ee3a28a-7171-47ab-8bbb-577ce605099c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17dc6d9-4711-47c9-847c-4ee5092302a8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9881bec-79dd-4a42-a0b2-55e5ddb6c087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1dcf53b-1c75-407d-b79b-c99120f0df01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abf3b6c-1876-4a71-bdd8-efca9e3074d3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12acc9e-2675-4ff2-b450-6d8cc2cdea52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ad68b86-f354-45ee-a587-fb8aeaafa3be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3cde55d-1545-415e-b86d-858099bfba6d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bb8fba2-5a9d-4b98-9bc8-d67a58fefa2f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977698e-d1a4-4699-a2d5-0d89e6deb382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ee3a28a-7171-47ab-8bbb-577ce605099c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17dc6d9-4711-47c9-847c-4ee5092302a8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9881bec-79dd-4a42-a0b2-55e5ddb6c087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1dcf53b-1c75-407d-b79b-c99120f0df01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abf3b6c-1876-4a71-bdd8-efca9e3074d3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12acc9e-2675-4ff2-b450-6d8cc2cdea52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ad68b86-f354-45ee-a587-fb8aeaafa3be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3cde55d-1545-415e-b86d-858099bfba6d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bb8fba2-5a9d-4b98-9bc8-d67a58fefa2f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977698e-d1a4-4699-a2d5-0d89e6deb382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ee3a28a-7171-47ab-8bbb-577ce605099c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17dc6d9-4711-47c9-847c-4ee5092302a8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9881bec-79dd-4a42-a0b2-55e5ddb6c087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1dcf53b-1c75-407d-b79b-c99120f0df01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abf3b6c-1876-4a71-bdd8-efca9e3074d3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12acc9e-2675-4ff2-b450-6d8cc2cdea52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ad68b86-f354-45ee-a587-fb8aeaafa3be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3cde55d-1545-415e-b86d-858099bfba6d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bb8fba2-5a9d-4b98-9bc8-d67a58fefa2f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977698e-d1a4-4699-a2d5-0d89e6deb382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ee3a28a-7171-47ab-8bbb-577ce605099c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17dc6d9-4711-47c9-847c-4ee5092302a8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9881bec-79dd-4a42-a0b2-55e5ddb6c087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1dcf53b-1c75-407d-b79b-c99120f0df01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abf3b6c-1876-4a71-bdd8-efca9e3074d3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12acc9e-2675-4ff2-b450-6d8cc2cdea52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ad68b86-f354-45ee-a587-fb8aeaafa3be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3cde55d-1545-415e-b86d-858099bfba6d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bb8fba2-5a9d-4b98-9bc8-d67a58fefa2f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977698e-d1a4-4699-a2d5-0d89e6deb382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9335f881-09a5-4d62-891e-832000f03c79&lt;/GUID&gt;&lt;Name /&gt;&lt;IsAnswer&gt;false&lt;/IsAnswer&gt;&lt;Score&gt;0&lt;/Score&gt;&lt;Response /&gt;&lt;/TextVoteScore&gt;&lt;/TextVoteScores&gt;&lt;WordCloudAsBase64String /&gt;&lt;/TextVoteQuestionWordCloud&gt;"/>
  <p:tag name="SEQUENCECOUNT" val="&lt;?xml version=&quot;1.0&quot; encoding=&quot;utf-8&quot;?&gt;&lt;int&gt;13&lt;/int&gt;"/>
  <p:tag name="MEETOO" val="38f65de1-a46a-4411-ae35-d605a7dca8cf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40b946ea-8c32-4c44-80ab-dd2aae58f8cf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d6b05e93-ab08-4326-bba6-b24dbb9dbe3d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d2b90004-0879-466a-98cb-6a3065d7d18d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LASTMODE" val="&lt;?xml version=&quot;1.0&quot; encoding=&quot;utf-8&quot;?&gt;&lt;int&gt;0&lt;/int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f2a5dba0-4a16-4e65-9e64-dd09914503a8&lt;/GUID&gt;&lt;Name /&gt;&lt;Text&gt;Is a QIA project a compulsory part of GP training?&#10;Does it need to be handed into NIMDTA&#10;Is it in ST3 that they have to do it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3148ec9e-cc1c-4d3f-a61c-84058655540e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c8c13248-ca6a-45d2-b901-afeae460a906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1263d5d-558d-4127-93cd-9aa72291142f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7c8e364-fcc3-4b5a-a16e-67f63449e1c5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4f131d6-5167-4d7d-babb-1dc1d1b8be2a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f908d35-a07f-4015-a708-c90b8022949a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8d1529b-4a54-4d2b-b2dd-2f3a08a40370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9323878-e102-4105-a4c5-79c77d2dbdbe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14c9f52-1731-4892-9ab2-f4c0b7575164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a9152a5-cae6-44d4-a099-9b53ddcb880e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148ec9e-cc1c-4d3f-a61c-84058655540e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c8c13248-ca6a-45d2-b901-afeae460a906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1263d5d-558d-4127-93cd-9aa72291142f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7c8e364-fcc3-4b5a-a16e-67f63449e1c5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4f131d6-5167-4d7d-babb-1dc1d1b8be2a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f908d35-a07f-4015-a708-c90b8022949a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8d1529b-4a54-4d2b-b2dd-2f3a08a40370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9323878-e102-4105-a4c5-79c77d2dbdbe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14c9f52-1731-4892-9ab2-f4c0b7575164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7a9152a5-cae6-44d4-a099-9b53ddcb880e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63fac1c3-a6ef-4856-8033-0f1c5c8c90f8&lt;/GUID&gt;&lt;Name /&gt;&lt;IsAnswer&gt;false&lt;/IsAnswer&gt;&lt;Score&gt;0&lt;/Score&gt;&lt;Response /&gt;&lt;/TextVoteScore&gt;&lt;/TextVoteScores&gt;&lt;WordCloudAsBase64String /&gt;&lt;/TextVoteQuestionWordCloud&gt;"/>
  <p:tag name="SEQUENCECOUNT" val="&lt;?xml version=&quot;1.0&quot; encoding=&quot;utf-8&quot;?&gt;&lt;int&gt;8&lt;/int&gt;"/>
  <p:tag name="MEETOO" val="38f65de1-a46a-4411-ae35-d605a7dca8cf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f2a5dba0-4a16-4e65-9e64-dd09914503a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97277437-fc71-43bd-89e0-8961e3055a69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cb409c03-b1d5-4d1c-bf14-4ae102869fdb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LASTMODE" val="&lt;?xml version=&quot;1.0&quot; encoding=&quot;utf-8&quot;?&gt;&lt;int&gt;0&lt;/int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6d5377c6-c44c-4cff-9317-0bc374f0b555&lt;/GUID&gt;&lt;Name /&gt;&lt;Text&gt;Is the prescribing assessment a compulsory thing?&#10;Can they do it in ST1?&#10;Why do we have to do this?  What’s the purpose? &amp;amp; How much time?  Can I delegate it to someone else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c3d6bdb1-72f0-40dd-a645-74ebdf86b3a5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ca9ce4f7-18db-4d7a-adc0-fb6978b6a87d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3b39518-dc09-4e2e-bb6d-128a44633317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7cfbe13-7f7f-4bc0-9dcb-22f3bca8f2f1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be33509-fb79-4a92-a063-d15ef50a15bb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91ac1ad-44c1-4255-93a6-77908e641909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cf80795-d8a0-4c9b-8839-e9d328eaaf5d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5228863-b999-4dbb-9fbe-e03dfd0429ca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c6483f4-8bf7-4337-8325-04f68ff63360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bac8577-f244-4a63-9c16-bd5494f38540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c3d6bdb1-72f0-40dd-a645-74ebdf86b3a5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ca9ce4f7-18db-4d7a-adc0-fb6978b6a87d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3b39518-dc09-4e2e-bb6d-128a44633317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7cfbe13-7f7f-4bc0-9dcb-22f3bca8f2f1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be33509-fb79-4a92-a063-d15ef50a15bb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91ac1ad-44c1-4255-93a6-77908e641909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6cf80795-d8a0-4c9b-8839-e9d328eaaf5d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25228863-b999-4dbb-9fbe-e03dfd0429ca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c6483f4-8bf7-4337-8325-04f68ff63360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bac8577-f244-4a63-9c16-bd5494f38540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86f6dbbf-5a63-4e90-b9e1-2291af65cc80&lt;/GUID&gt;&lt;Name /&gt;&lt;IsAnswer&gt;false&lt;/IsAnswer&gt;&lt;Score&gt;0&lt;/Score&gt;&lt;Response /&gt;&lt;/TextVoteScore&gt;&lt;/TextVoteScores&gt;&lt;WordCloudAsBase64String /&gt;&lt;/TextVoteQuestionWordCloud&gt;"/>
  <p:tag name="SEQUENCECOUNT" val="&lt;?xml version=&quot;1.0&quot; encoding=&quot;utf-8&quot;?&gt;&lt;int&gt;8&lt;/int&gt;"/>
  <p:tag name="MEETOO" val="38f65de1-a46a-4411-ae35-d605a7dca8cf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6d5377c6-c44c-4cff-9317-0bc374f0b55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ac89ba52-a83d-45a0-9ca7-20d7b60dcdd6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fd02a739-ac8e-4eb2-8e54-e4e62d8e03d8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LASTMODE" val="&lt;?xml version=&quot;1.0&quot; encoding=&quot;utf-8&quot;?&gt;&lt;int&gt;0&lt;/int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90b8930a-d70f-4ecb-bebe-18da918b75f5&lt;/GUID&gt;&lt;Name /&gt;&lt;Text&gt;Is there a rule about how long before trainees can sit the CSA exam?&#10;When should they sit it?&#10;When should they do the AKT?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d7a9b50d-f196-4f66-a6a3-6d8958d20064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ca79f4f-ac99-47fe-ae74-fc7b0cbccd2c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3414b67-ab92-4f53-ac32-69abbecc3b3a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04925b1-79bd-43d1-b7ef-208509695017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00025bf-0568-41e5-9aca-3760e4b011a6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fb60150-7fea-4a88-a7be-e6ee893d5467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53742b3-3ebd-4ca0-a85f-4426684b8fe1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ee3d1d4-c519-44d6-9966-b0de003580ea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fdd8669-b64e-4e2b-bd30-27822a5ff164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dbc6e58-6078-4a27-b7a2-f666be725723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7a9b50d-f196-4f66-a6a3-6d8958d20064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1ca79f4f-ac99-47fe-ae74-fc7b0cbccd2c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3414b67-ab92-4f53-ac32-69abbecc3b3a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04925b1-79bd-43d1-b7ef-208509695017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900025bf-0568-41e5-9aca-3760e4b011a6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fb60150-7fea-4a88-a7be-e6ee893d5467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53742b3-3ebd-4ca0-a85f-4426684b8fe1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ee3d1d4-c519-44d6-9966-b0de003580ea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8fdd8669-b64e-4e2b-bd30-27822a5ff164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dbc6e58-6078-4a27-b7a2-f666be725723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a933b421-5ec9-45ea-bfc4-7a37889713a1&lt;/GUID&gt;&lt;Name /&gt;&lt;IsAnswer&gt;false&lt;/IsAnswer&gt;&lt;Score&gt;0&lt;/Score&gt;&lt;Response /&gt;&lt;/TextVoteScore&gt;&lt;/TextVoteScores&gt;&lt;WordCloudAsBase64String /&gt;&lt;/TextVoteQuestionWordCloud&gt;"/>
  <p:tag name="SEQUENCECOUNT" val="&lt;?xml version=&quot;1.0&quot; encoding=&quot;utf-8&quot;?&gt;&lt;int&gt;8&lt;/int&gt;"/>
  <p:tag name="MEETOO" val="38f65de1-a46a-4411-ae35-d605a7dca8cf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90b8930a-d70f-4ecb-bebe-18da918b75f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&lt;?xml version=&quot;1.0&quot; encoding=&quot;utf-8&quot;?&gt;&lt;SlideType&gt;Question&lt;/SlideType&gt;"/>
  <p:tag name="RESULTRENDERING" val="&lt;?xml version=&quot;1.0&quot; encoding=&quot;utf-8&quot;?&gt;&lt;DataRendering xmlns:xsd=&quot;http://www.w3.org/2001/XMLSchema&quot; xmlns:xsi=&quot;http://www.w3.org/2001/XMLSchema-instance&quot;&gt;&lt;GUID&gt;a2af6eeb-43da-4670-a231-00469fcde985&lt;/GUID&gt;&lt;Name /&gt;&lt;ShowAverage&gt;false&lt;/ShowAverage&gt;&lt;DisplayType&gt;WordCloud&lt;/DisplayType&gt;&lt;DisplayNumbersAs&gt;Percentages&lt;/DisplayNumbersAs&gt;&lt;DecimalPlaces&gt;0&lt;/DecimalPlaces&gt;&lt;ShowResultsAxis&gt;false&lt;/ShowResultsAxis&gt;&lt;ShowRangeAxis&gt;true&lt;/ShowRangeAxis&gt;&lt;ShowTotal&gt;false&lt;/ShowTotal&gt;&lt;ShowResults&gt;true&lt;/ShowResults&gt;&lt;CalculatePercentageAs&gt;PercentagesOfVoters&lt;/CalculatePercentageAs&gt;&lt;IsBreakdown&gt;false&lt;/IsBreakdown&gt;&lt;ShowOverall&gt;true&lt;/ShowOverall&gt;&lt;AdjustDecimalPlacesIfNecessary&gt;true&lt;/AdjustDecimalPlacesIfNecessary&gt;&lt;AddDecimalPlaceIfRequired&gt;true&lt;/AddDecimalPlaceIfRequired&gt;&lt;NumberOfChoicesToDisplay&gt;10&lt;/NumberOfChoicesToDisplay&gt;&lt;/DataRendering&gt;"/>
  <p:tag name="COUNTDOWNOPTIONS" val="&lt;?xml version=&quot;1.0&quot; encoding=&quot;utf-8&quot;?&gt;&lt;CountdownOptions xmlns:xsd=&quot;http://www.w3.org/2001/XMLSchema&quot; xmlns:xsi=&quot;http://www.w3.org/2001/XMLSchema-instance&quot;&gt;&lt;GUID&gt;8610a5d8-b830-479a-bba4-228e9ae5ddeb&lt;/GUID&gt;&lt;HasCountdown&gt;false&lt;/HasCountdown&gt;&lt;DoesCountdownClosePoll&gt;false&lt;/DoesCountdownClosePoll&gt;&lt;Length&gt;10&lt;/Length&gt;&lt;Value&gt;10&lt;/Value&gt;&lt;CountdownType&gt;Analogue&lt;/CountdownType&gt;&lt;Location&gt;&lt;GUID&gt;00000000-0000-0000-0000-000000000000&lt;/GUID&gt;&lt;ScreenPosition&gt;BottomRight&lt;/ScreenPosition&gt;&lt;BorderThickness&gt;10&lt;/BorderThickness&gt;&lt;Top&gt;0&lt;/Top&gt;&lt;Left&gt;0&lt;/Left&gt;&lt;Height&gt;35&lt;/Height&gt;&lt;Width&gt;50&lt;/Width&gt;&lt;/Location&gt;&lt;/CountdownOptions&gt;"/>
  <p:tag name="SOUNDOPTIONS" val="&lt;?xml version=&quot;1.0&quot; encoding=&quot;utf-8&quot;?&gt;&lt;SoundOptions xmlns:xsd=&quot;http://www.w3.org/2001/XMLSchema&quot; xmlns:xsi=&quot;http://www.w3.org/2001/XMLSchema-instance&quot;&gt;&lt;GUID&gt;bcd2e176-3269-47f5-a889-f980516317a4&lt;/GUID&gt;&lt;Name /&gt;&lt;PlaySound&gt;false&lt;/PlaySound&gt;&lt;CountdownSoundTag&gt;SOUND5048106112113789048858212267122791194343688811210411778721021077387908281705665479797697149868110361&lt;/CountdownSoundTag&gt;&lt;PlayTimesUpSound&gt;false&lt;/PlayTimesUpSound&gt;&lt;TimesUpSoundTag&gt;SOUND78559777531211121158510385529866107431017273103999057109117571068712285765090109816511543112828412211961&lt;/TimesUpSoundTag&gt;&lt;Loop&gt;true&lt;/Loop&gt;&lt;/SoundOptions&gt;"/>
  <p:tag name="VOTENOWOPTIONS" val="&lt;?xml version=&quot;1.0&quot; encoding=&quot;utf-8&quot;?&gt;&lt;VoteNowOptions xmlns:xsd=&quot;http://www.w3.org/2001/XMLSchema&quot; xmlns:xsi=&quot;http://www.w3.org/2001/XMLSchema-instance&quot;&gt;&lt;GUID&gt;eccd49b3-c083-402c-88de-b95d3179f82a&lt;/GUID&gt;&lt;HasVoteNow&gt;true&lt;/HasVoteNow&gt;&lt;TextSingleDigit&gt;POLL OPEN&lt;/TextSingleDigit&gt;&lt;TextMultiDigit&gt;Enter Number(s) and Press Send&lt;/TextMultiDigit&gt;&lt;TextTextVote&gt;Enter Text and Press Send&lt;/TextTextVote&gt;&lt;LocationSingle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SingleDigit&gt;&lt;LocationMultiDigit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MultiDigit&gt;&lt;LocationTextVote&gt;&lt;GUID&gt;00000000-0000-0000-0000-000000000000&lt;/GUID&gt;&lt;ScreenPosition&gt;TopRight&lt;/ScreenPosition&gt;&lt;BorderThickness&gt;10&lt;/BorderThickness&gt;&lt;Top&gt;0&lt;/Top&gt;&lt;Left&gt;0&lt;/Left&gt;&lt;Height&gt;35&lt;/Height&gt;&lt;Width&gt;100&lt;/Width&gt;&lt;/LocationTextVote&gt;&lt;Shape&gt;msoShapeRectangle&lt;/Shape&gt;&lt;/VoteNowOptions&gt;"/>
  <p:tag name="LASTMODE" val="&lt;?xml version=&quot;1.0&quot; encoding=&quot;utf-8&quot;?&gt;&lt;int&gt;0&lt;/int&gt;"/>
  <p:tag name="SCORINGOPTIONS" val="&lt;?xml version=&quot;1.0&quot; encoding=&quot;utf-8&quot;?&gt;&lt;ScoringOptions xmlns:xsd=&quot;http://www.w3.org/2001/XMLSchema&quot; xmlns:xsi=&quot;http://www.w3.org/2001/XMLSchema-instance&quot;&gt;&lt;GUID&gt;5f0da6fc-37ad-4346-babf-20b7aa1cb2a4&lt;/GUID&gt;&lt;Name /&gt;&lt;EnableScoring&gt;false&lt;/EnableScoring&gt;&lt;RevealAnswer&gt;true&lt;/RevealAnswer&gt;&lt;PointsForCorrectAnswer&gt;10&lt;/PointsForCorrectAnswer&gt;&lt;SpeedScoring&gt;false&lt;/SpeedScoring&gt;&lt;IsNumberOfCorrectAnswersShown&gt;false&lt;/IsNumberOfCorrectAnswersShown&gt;&lt;/ScoringOptions&gt;"/>
  <p:tag name="QUESTIONDEFINITION" val="&lt;?xml version=&quot;1.0&quot; encoding=&quot;utf-8&quot;?&gt;&lt;TextVoteQuestionWordCloud xmlns:xsd=&quot;http://www.w3.org/2001/XMLSchema&quot; xmlns:xsi=&quot;http://www.w3.org/2001/XMLSchema-instance&quot;&gt;&lt;GUID&gt;8721b9c8-55f1-49d4-b578-29af2c23fde7&lt;/GUID&gt;&lt;Name /&gt;&lt;Text&gt;Trainer’s resources  - where should I go?&#10;&lt;/Text&gt;&lt;SubChoiceDefinitions&gt;&lt;SubChoiceDefinition&gt;&lt;Name&gt;_default&lt;/Name&gt;&lt;SubChoiceSourceReferences /&gt;&lt;/SubChoiceDefinition&gt;&lt;/SubChoiceDefinitions&gt;&lt;SubText /&gt;&lt;IndividualWeightingText /&gt;&lt;QuestionType&gt;TextVoteWordCloud&lt;/QuestionType&gt;&lt;Source&gt;Handsets&lt;/Source&gt;&lt;Choices&gt;&lt;Choice xsi:type=&quot;DiscreteChoice&quot;&gt;&lt;GUID&gt;461b8de7-ffdb-4b5c-8471-81418ac4c8e5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6c64f12-32b2-40d4-8c42-06371261bf22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453c32b-09ea-44c2-b875-fcff8c36e447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032333b-8359-43fe-82aa-2409e9585057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770f9e3-2e2c-4681-a730-9928403b69bb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97f69ce-f368-45de-894e-54f24ea6a0d1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d34be01-087e-40cd-bdbb-632beb37d3f9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e0edc58-16e4-44b0-9ebd-af4e1842ae88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9cf5cba-8cc7-4520-86ea-186038ec5bef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5af4681-f1aa-4e2a-80c0-bb6cf4fbe484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61b8de7-ffdb-4b5c-8471-81418ac4c8e5&lt;/GUID&gt;&lt;Name /&gt;&lt;IsSelected&gt;true&lt;/IsSelected&gt;&lt;Description&gt;Text Vote Response 1&lt;/Description&gt;&lt;Key&gt;1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06c64f12-32b2-40d4-8c42-06371261bf22&lt;/GUID&gt;&lt;Name /&gt;&lt;IsSelected&gt;true&lt;/IsSelected&gt;&lt;Description&gt;Text Vote Response 2&lt;/Description&gt;&lt;Key&gt;2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a453c32b-09ea-44c2-b875-fcff8c36e447&lt;/GUID&gt;&lt;Name /&gt;&lt;IsSelected&gt;true&lt;/IsSelected&gt;&lt;Description&gt;Text Vote Response 3&lt;/Description&gt;&lt;Key&gt;3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3032333b-8359-43fe-82aa-2409e9585057&lt;/GUID&gt;&lt;Name /&gt;&lt;IsSelected&gt;true&lt;/IsSelected&gt;&lt;Description&gt;Text Vote Response 4&lt;/Description&gt;&lt;Key&gt;4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f770f9e3-2e2c-4681-a730-9928403b69bb&lt;/GUID&gt;&lt;Name /&gt;&lt;IsSelected&gt;true&lt;/IsSelected&gt;&lt;Description&gt;Text Vote Response 5&lt;/Description&gt;&lt;Key&gt;5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597f69ce-f368-45de-894e-54f24ea6a0d1&lt;/GUID&gt;&lt;Name /&gt;&lt;IsSelected&gt;true&lt;/IsSelected&gt;&lt;Description&gt;Text Vote Response 6&lt;/Description&gt;&lt;Key&gt;6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dd34be01-087e-40cd-bdbb-632beb37d3f9&lt;/GUID&gt;&lt;Name /&gt;&lt;IsSelected&gt;true&lt;/IsSelected&gt;&lt;Description&gt;Text Vote Response 7&lt;/Description&gt;&lt;Key&gt;7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be0edc58-16e4-44b0-9ebd-af4e1842ae88&lt;/GUID&gt;&lt;Name /&gt;&lt;IsSelected&gt;true&lt;/IsSelected&gt;&lt;Description&gt;Text Vote Response 8&lt;/Description&gt;&lt;Key&gt;8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49cf5cba-8cc7-4520-86ea-186038ec5bef&lt;/GUID&gt;&lt;Name /&gt;&lt;IsSelected&gt;true&lt;/IsSelected&gt;&lt;Description&gt;Text Vote Response 9&lt;/Description&gt;&lt;Key&gt;9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Choice xsi:type=&quot;DiscreteChoice&quot;&gt;&lt;GUID&gt;e5af4681-f1aa-4e2a-80c0-bb6cf4fbe484&lt;/GUID&gt;&lt;Name /&gt;&lt;IsSelected&gt;true&lt;/IsSelected&gt;&lt;Description&gt;Text Vote Response 10&lt;/Description&gt;&lt;Key&gt;10&lt;/Key&gt;&lt;IsAnswer&gt;false&lt;/IsAnswer&gt;&lt;SubChoiceData&gt;&lt;SubChoices&gt;&lt;SubChoice&gt;&lt;NumVotes&gt;0&lt;/NumVotes&gt;&lt;PercentageOfVotesCast&gt;0&lt;/PercentageOfVotesCast&gt;&lt;PercentageOfVoters&gt;0&lt;/PercentageOfVoters&gt;&lt;/SubChoice&gt;&lt;/SubChoices&gt;&lt;/SubChoiceData&gt;&lt;Score&gt;0&lt;/Score&gt;&lt;ChoiceRankings /&gt;&lt;AnswerSequenceNo&gt;0&lt;/AnswerSequenceNo&gt;&lt;/Choice&gt;&lt;/Choices&gt;&lt;HasData&gt;false&lt;/HasData&gt;&lt;MasterQuestionNumSubChoices&gt;0&lt;/MasterQuestionNumSubChoices&gt;&lt;TimeOpenMS&gt;0&lt;/TimeOpenMS&gt;&lt;IsQuestionWeighted&gt;false&lt;/IsQuestionWeighted&gt;&lt;CorrectAnswerVotesNumber&gt;0&lt;/CorrectAnswerVotesNumber&gt;&lt;CorrectAnswerVotesPercent&gt;0&lt;/CorrectAnswerVotesPercent&gt;&lt;ReactorPollDetails&gt;&lt;MeetingId&gt;0&lt;/MeetingId&gt;&lt;SessionId&gt;0&lt;/SessionId&gt;&lt;TenancyId&gt;0&lt;/TenancyId&gt;&lt;LatestPollId&gt;0&lt;/LatestPollId&gt;&lt;/ReactorPollDetails&gt;&lt;TextVoteScores&gt;&lt;TextVoteScore&gt;&lt;GUID&gt;a6b132ce-9ed3-4783-8c0b-6b43b2101f98&lt;/GUID&gt;&lt;Name /&gt;&lt;IsAnswer&gt;false&lt;/IsAnswer&gt;&lt;Score&gt;0&lt;/Score&gt;&lt;Response /&gt;&lt;/TextVoteScore&gt;&lt;/TextVoteScores&gt;&lt;WordCloudAsBase64String /&gt;&lt;/TextVoteQuestionWordCloud&gt;"/>
  <p:tag name="SEQUENCECOUNT" val="&lt;?xml version=&quot;1.0&quot; encoding=&quot;utf-8&quot;?&gt;&lt;int&gt;8&lt;/int&gt;"/>
  <p:tag name="MEETOO" val="38f65de1-a46a-4411-ae35-d605a7dca8cf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ARTANIMATION" val="OpenQuestion"/>
  <p:tag name="QUESTIONGUID" val="8721b9c8-55f1-49d4-b578-29af2c23fde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102</TotalTime>
  <Words>750</Words>
  <Application>Microsoft Office PowerPoint</Application>
  <PresentationFormat>Widescreen</PresentationFormat>
  <Paragraphs>107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Century Gothic</vt:lpstr>
      <vt:lpstr>Wingdings 2</vt:lpstr>
      <vt:lpstr>Quotable</vt:lpstr>
      <vt:lpstr>Questions</vt:lpstr>
      <vt:lpstr>How many surgery sessions should trainees be having?</vt:lpstr>
      <vt:lpstr>How much time should be protected for debrief time after a surgery? Does it depend on how experienced they are i.e. ST3 need less than ST1/2?</vt:lpstr>
      <vt:lpstr>How many hours of Self-Directed Learning time should trainees get per week? Should it be build into their weekly rota or just fit it in opportunistically every few weeks?</vt:lpstr>
      <vt:lpstr>How much tutorial time should a full-timer get? Part-time trainees: how much should they get? </vt:lpstr>
      <vt:lpstr>How much tutorial time should a full-timer get? Part-time trainees: how much should they get?</vt:lpstr>
      <vt:lpstr>The slow consulting trainee… how do we speed them up?  Any techniques?  How do we encourage better time management?</vt:lpstr>
      <vt:lpstr>We have a doctor-led triaging system. Does this negatively or positively impact GP training?</vt:lpstr>
      <vt:lpstr>When will the new changes to the ePortfolio happen.</vt:lpstr>
      <vt:lpstr>PowerPoint Presentation</vt:lpstr>
      <vt:lpstr>PowerPoint Presentation</vt:lpstr>
      <vt:lpstr>How many log entries per week should a FT be doing? What if they are part-time eg 60%? Any tips to encourage them to do more reflective ones?</vt:lpstr>
      <vt:lpstr>PowerPoint Presentation</vt:lpstr>
      <vt:lpstr>PowerPoint Presentation</vt:lpstr>
      <vt:lpstr>PowerPoint Presentation</vt:lpstr>
      <vt:lpstr>OOH – how many hours do they need to do over the whole GP training period?</vt:lpstr>
      <vt:lpstr>Is a QIA project a compulsory part of GP training? Does it need to be handed into NIMDTA Is it in ST3 that they have to do it?</vt:lpstr>
      <vt:lpstr>Is the prescribing assessment a compulsory thing? Can they do it in ST1? Why do we have to do this?  What’s the purpose? &amp; How much time?  Can I delegate it to someone else?</vt:lpstr>
      <vt:lpstr>Is there a rule about how long before trainees can sit the CSA exam? When should they sit it? When should they do the AKT?</vt:lpstr>
      <vt:lpstr>Trainer’s resources  - where should I go? </vt:lpstr>
      <vt:lpstr>Trainer’s resources  - where should I go?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Questions</dc:title>
  <dc:creator>Ramesh Mehay</dc:creator>
  <cp:lastModifiedBy>Ramesh Mehay</cp:lastModifiedBy>
  <cp:revision>16</cp:revision>
  <dcterms:created xsi:type="dcterms:W3CDTF">2019-10-16T23:02:36Z</dcterms:created>
  <dcterms:modified xsi:type="dcterms:W3CDTF">2019-10-17T12:26:59Z</dcterms:modified>
</cp:coreProperties>
</file>